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3"/>
      <p:bold r:id="rId24"/>
      <p:italic r:id="rId25"/>
      <p:boldItalic r:id="rId26"/>
    </p:embeddedFont>
    <p:embeddedFont>
      <p:font typeface="Georgia" panose="02040502050405020303" pitchFamily="18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08" y="17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2364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3020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k20center.padlet.org/marybraggs/ideals-leadership-pd-evaluate-nlvgtrqlyc6i7kc8/slideshow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8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2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5b7837dd42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5b7837dd42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Card sort.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5b7837dd42_2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5b7837dd42_2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2eea6db2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2eea6db2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2eea6db27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2eea6db27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2eea6db271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2eea6db271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2eea6db271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2eea6db271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2afe3dc594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2afe3dc594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Anchor Charts.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https://learn.k20center.ou.edu/strategy/2364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2afe3dc594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2afe3dc594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Mirror, microscope, binoculars.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https://learn.k20center.ou.edu/strategy/3020</a:t>
            </a: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Padlet Link: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https://k20center.padlet.org/marybraggs/ideals-leadership-pd-evaluate-nlvgtrqlyc6i7kc8/slideshow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2eea6db27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2eea6db27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Four corners.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2eea6db27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2eea6db27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Four corners.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2eea6db27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2eea6db271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Four corners.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5b7837dd42_1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5b7837dd42_1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5b7837dd42_1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5b7837dd42_1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2afe3dc59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2afe3dc59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Card sort.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563627ba5e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563627ba5e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CUS and discuss.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https://learn.k20center.ou.edu/strategy/162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●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●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●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●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●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●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●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●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●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●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●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●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●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●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●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●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●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●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48" name="Google Shape;4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●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●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●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●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●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●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●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●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●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●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7" name="Google Shape;57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●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●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●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●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●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1" name="Google Shape;6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●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●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1" name="Google Shape;2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025" tIns="130025" rIns="130025" bIns="130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86"/>
              <a:buFont typeface="Georgia"/>
              <a:buNone/>
              <a:defRPr sz="3586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025" tIns="130025" rIns="130025" bIns="1300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●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●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●"/>
              <a:defRPr/>
            </a:lvl4pPr>
            <a:lvl5pPr marL="2286000" lvl="4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●"/>
              <a:defRPr sz="1371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●"/>
              <a:defRPr sz="1371"/>
            </a:lvl6pPr>
            <a:lvl7pPr marL="320040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960"/>
              <a:buChar char="●"/>
              <a:defRPr sz="1371"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371"/>
            </a:lvl8pPr>
            <a:lvl9pPr marL="411480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1050"/>
              <a:buChar char="•"/>
              <a:defRPr sz="1371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●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●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●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●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●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●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●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●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1" name="Google Shape;3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Revisit Card Sort</a:t>
            </a:r>
            <a:endParaRPr dirty="0"/>
          </a:p>
        </p:txBody>
      </p:sp>
      <p:sp>
        <p:nvSpPr>
          <p:cNvPr id="124" name="Google Shape;124;p2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Thinking about what you have learned so far, look over your card sort again.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Add the provided category cards at the top.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Decide if you should move any of the cards to a different  leadership model.</a:t>
            </a:r>
            <a:endParaRPr dirty="0"/>
          </a:p>
        </p:txBody>
      </p:sp>
      <p:pic>
        <p:nvPicPr>
          <p:cNvPr id="125" name="Google Shape;12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2350" y="33050"/>
            <a:ext cx="1812300" cy="181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Types of Leadership</a:t>
            </a:r>
            <a:endParaRPr dirty="0"/>
          </a:p>
        </p:txBody>
      </p:sp>
      <p:sp>
        <p:nvSpPr>
          <p:cNvPr id="131" name="Google Shape;131;p2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u="sng" dirty="0"/>
              <a:t>Servant Leadership</a:t>
            </a:r>
            <a:r>
              <a:rPr lang="en-US" dirty="0"/>
              <a:t> - </a:t>
            </a:r>
            <a:r>
              <a:rPr lang="en-US" sz="2000" dirty="0"/>
              <a:t>Putting teachers, students, parents, and community members’ goals and well-being before my own.</a:t>
            </a:r>
            <a:endParaRPr sz="20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u="sng" dirty="0"/>
              <a:t>Instructional Leadership</a:t>
            </a:r>
            <a:r>
              <a:rPr lang="en-US" dirty="0"/>
              <a:t> - </a:t>
            </a:r>
            <a:r>
              <a:rPr lang="en-US" sz="2000" dirty="0"/>
              <a:t>Focusing on teaching and learning practices.</a:t>
            </a:r>
            <a:endParaRPr sz="20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u="sng" dirty="0"/>
              <a:t>Shared Leadership</a:t>
            </a:r>
            <a:r>
              <a:rPr lang="en-US" sz="2000" dirty="0"/>
              <a:t> - Building capacity for change and improvement and empowering others to take on decision making.</a:t>
            </a:r>
            <a:endParaRPr sz="20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u="sng" dirty="0"/>
              <a:t>Operational Leadership</a:t>
            </a:r>
            <a:r>
              <a:rPr lang="en-US" sz="2000" dirty="0"/>
              <a:t> - Focusing on managerial tasks that keep the school running.</a:t>
            </a:r>
            <a:endParaRPr sz="20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20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Servant Leadership</a:t>
            </a:r>
            <a:endParaRPr/>
          </a:p>
        </p:txBody>
      </p:sp>
      <p:sp>
        <p:nvSpPr>
          <p:cNvPr id="137" name="Google Shape;137;p28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Putting teachers, students, parents, and community members’ goals and well-being before my own.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Answers:</a:t>
            </a:r>
            <a:endParaRPr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5000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team leader actively listens to the concerns and ideas of team members and adjusts the team's plans to accommodate their needs and preferences.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25000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department head actively listens to the concerns and needs of their team members, advocating for their professional development and ensuring a positive working environment.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Instructional Leadership</a:t>
            </a:r>
            <a:endParaRPr/>
          </a:p>
        </p:txBody>
      </p:sp>
      <p:sp>
        <p:nvSpPr>
          <p:cNvPr id="143" name="Google Shape;143;p2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Focusing on teaching and learning practices.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Answers:</a:t>
            </a:r>
            <a:endParaRPr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5000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team lead in a training program designs and delivers workshops, provides ongoing coaching to team members, and monitors their progress to ensure effective skill development.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25000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teacher-leader guides professional development sessions, sharing expertise and research-based instructional techniques with colleagues to improve student outcomes.</a:t>
            </a:r>
            <a:endParaRPr sz="17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Shared Leadership</a:t>
            </a:r>
            <a:endParaRPr/>
          </a:p>
        </p:txBody>
      </p:sp>
      <p:sp>
        <p:nvSpPr>
          <p:cNvPr id="149" name="Google Shape;149;p30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Building capacity for change and improvement and empowering others to take on decision making.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Answers:</a:t>
            </a:r>
            <a:endParaRPr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5000"/>
              <a:buFont typeface="Arial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project team collectively makes decisions and shares responsibilities, ensuring that everyone's expertise and input are valued and utilized.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5000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school leadership team collaboratively makes decisions about curriculum development, student discipline policies, and school-wide initiatives, ensuring that all perspectives are considered.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Operational Leadership</a:t>
            </a:r>
            <a:endParaRPr/>
          </a:p>
        </p:txBody>
      </p:sp>
      <p:sp>
        <p:nvSpPr>
          <p:cNvPr id="155" name="Google Shape;155;p3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Focusing on managerial tasks that keep the school running.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Answers:</a:t>
            </a:r>
            <a:endParaRPr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5000"/>
              <a:buFont typeface="Arial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factory manager efficiently organizes production processes, monitors performance metrics, and ensures that operations run smoothly and meet production targets.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25000"/>
              <a:buFont typeface="Arial"/>
              <a:buChar char="•"/>
            </a:pPr>
            <a:r>
              <a:rPr lang="en-US" sz="1700" dirty="0">
                <a:latin typeface="Arial"/>
                <a:ea typeface="Arial"/>
                <a:cs typeface="Arial"/>
                <a:sym typeface="Arial"/>
              </a:rPr>
              <a:t>A school administrator oversees daily operations, such as managing budgets, coordinating schedules, and ensuring the efficient use of resources to support teaching and learning.</a:t>
            </a:r>
            <a:endParaRPr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2"/>
          <p:cNvSpPr txBox="1">
            <a:spLocks noGrp="1"/>
          </p:cNvSpPr>
          <p:nvPr>
            <p:ph type="title"/>
          </p:nvPr>
        </p:nvSpPr>
        <p:spPr>
          <a:xfrm>
            <a:off x="418075" y="2928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Anchor Chart </a:t>
            </a:r>
            <a:endParaRPr dirty="0"/>
          </a:p>
        </p:txBody>
      </p:sp>
      <p:sp>
        <p:nvSpPr>
          <p:cNvPr id="161" name="Google Shape;161;p32"/>
          <p:cNvSpPr txBox="1">
            <a:spLocks noGrp="1"/>
          </p:cNvSpPr>
          <p:nvPr>
            <p:ph type="body" idx="1"/>
          </p:nvPr>
        </p:nvSpPr>
        <p:spPr>
          <a:xfrm>
            <a:off x="418075" y="12145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Using what you have learned in this session,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create a Leadership anchor chart for your team.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Include in your poster:</a:t>
            </a:r>
            <a:endParaRPr dirty="0"/>
          </a:p>
          <a:p>
            <a:pPr marL="457200" lvl="0" indent="-40640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Complete the phrase “Leadership is…” </a:t>
            </a:r>
            <a:endParaRPr dirty="0"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Add examples </a:t>
            </a:r>
            <a:endParaRPr dirty="0"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dirty="0"/>
              <a:t>Draw an illustration that shows what leadership looks like</a:t>
            </a:r>
            <a:endParaRPr dirty="0"/>
          </a:p>
        </p:txBody>
      </p:sp>
      <p:pic>
        <p:nvPicPr>
          <p:cNvPr id="162" name="Google Shape;162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73284" y="253161"/>
            <a:ext cx="1493050" cy="1503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Mirror, Microscope, Binoculars</a:t>
            </a:r>
            <a:endParaRPr dirty="0"/>
          </a:p>
        </p:txBody>
      </p:sp>
      <p:sp>
        <p:nvSpPr>
          <p:cNvPr id="168" name="Google Shape;168;p33"/>
          <p:cNvSpPr txBox="1">
            <a:spLocks noGrp="1"/>
          </p:cNvSpPr>
          <p:nvPr>
            <p:ph type="body" idx="1"/>
          </p:nvPr>
        </p:nvSpPr>
        <p:spPr>
          <a:xfrm>
            <a:off x="457200" y="1451600"/>
            <a:ext cx="56649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ct val="125000"/>
              <a:buChar char="•"/>
            </a:pPr>
            <a:r>
              <a:rPr lang="en-US" dirty="0"/>
              <a:t>Scan the QR code or use the following link to add your responses to the Padlet for the following questions:</a:t>
            </a:r>
            <a:endParaRPr dirty="0"/>
          </a:p>
          <a:p>
            <a:pPr marL="914400" lvl="1" indent="-338455" algn="l" rtl="0">
              <a:spcBef>
                <a:spcPts val="0"/>
              </a:spcBef>
              <a:spcAft>
                <a:spcPts val="0"/>
              </a:spcAft>
              <a:buSzPct val="70000"/>
              <a:buChar char="●"/>
            </a:pPr>
            <a:r>
              <a:rPr lang="en-US" sz="2000" dirty="0"/>
              <a:t>Mirror</a:t>
            </a:r>
            <a:endParaRPr sz="2000" dirty="0"/>
          </a:p>
          <a:p>
            <a:pPr marL="914400" lvl="1" indent="-338455" algn="l" rtl="0">
              <a:spcBef>
                <a:spcPts val="0"/>
              </a:spcBef>
              <a:spcAft>
                <a:spcPts val="0"/>
              </a:spcAft>
              <a:buSzPct val="70000"/>
              <a:buChar char="●"/>
            </a:pPr>
            <a:r>
              <a:rPr lang="en-US" sz="2000" dirty="0"/>
              <a:t>Microscope</a:t>
            </a:r>
            <a:endParaRPr sz="2000" dirty="0"/>
          </a:p>
          <a:p>
            <a:pPr marL="914400" lvl="1" indent="-338455" algn="l" rtl="0">
              <a:spcBef>
                <a:spcPts val="0"/>
              </a:spcBef>
              <a:spcAft>
                <a:spcPts val="0"/>
              </a:spcAft>
              <a:buSzPct val="70000"/>
              <a:buChar char="●"/>
            </a:pPr>
            <a:r>
              <a:rPr lang="en-US" sz="2000" dirty="0"/>
              <a:t>Binoculars</a:t>
            </a:r>
            <a:endParaRPr sz="2000"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Padlet Link: </a:t>
            </a:r>
            <a:r>
              <a:rPr lang="en-US" dirty="0">
                <a:highlight>
                  <a:srgbClr val="FFFF00"/>
                </a:highlight>
              </a:rPr>
              <a:t>insert link here</a:t>
            </a:r>
            <a:endParaRPr dirty="0">
              <a:solidFill>
                <a:srgbClr val="0000FF"/>
              </a:solidFill>
              <a:highlight>
                <a:srgbClr val="FFFF00"/>
              </a:highlight>
            </a:endParaRPr>
          </a:p>
        </p:txBody>
      </p:sp>
      <p:pic>
        <p:nvPicPr>
          <p:cNvPr id="169" name="Google Shape;169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12700" y="102200"/>
            <a:ext cx="1507700" cy="15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33"/>
          <p:cNvSpPr txBox="1"/>
          <p:nvPr/>
        </p:nvSpPr>
        <p:spPr>
          <a:xfrm>
            <a:off x="6475925" y="1977325"/>
            <a:ext cx="1678500" cy="1623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Insert QR Code here.</a:t>
            </a:r>
            <a:endParaRPr sz="1900"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ctrTitle"/>
          </p:nvPr>
        </p:nvSpPr>
        <p:spPr>
          <a:xfrm>
            <a:off x="533400" y="1028699"/>
            <a:ext cx="7851600" cy="2342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r>
              <a:rPr lang="en-US" dirty="0"/>
              <a:t>Leadership: Empowering School Leaders for 21st Century Education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Question 1:</a:t>
            </a:r>
            <a:endParaRPr dirty="0"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671151"/>
            <a:ext cx="8229600" cy="3072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Where do you think you spend most of your time and why?</a:t>
            </a:r>
            <a:endParaRPr dirty="0"/>
          </a:p>
        </p:txBody>
      </p:sp>
      <p:pic>
        <p:nvPicPr>
          <p:cNvPr id="78" name="Google Shape;7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5113" y="242400"/>
            <a:ext cx="153352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Question 2:</a:t>
            </a:r>
            <a:endParaRPr dirty="0"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>
            <a:off x="457200" y="1671151"/>
            <a:ext cx="8229600" cy="3072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Where do you think you spend the least amount of your time and why?</a:t>
            </a:r>
            <a:endParaRPr dirty="0"/>
          </a:p>
        </p:txBody>
      </p:sp>
      <p:pic>
        <p:nvPicPr>
          <p:cNvPr id="85" name="Google Shape;8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5113" y="242400"/>
            <a:ext cx="153352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Question 3:</a:t>
            </a:r>
            <a:endParaRPr dirty="0"/>
          </a:p>
        </p:txBody>
      </p:sp>
      <p:sp>
        <p:nvSpPr>
          <p:cNvPr id="91" name="Google Shape;91;p21"/>
          <p:cNvSpPr txBox="1">
            <a:spLocks noGrp="1"/>
          </p:cNvSpPr>
          <p:nvPr>
            <p:ph type="body" idx="1"/>
          </p:nvPr>
        </p:nvSpPr>
        <p:spPr>
          <a:xfrm>
            <a:off x="457200" y="1671151"/>
            <a:ext cx="8229600" cy="3072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Where do you think you would like to spend more of your time and why?</a:t>
            </a:r>
            <a:endParaRPr dirty="0"/>
          </a:p>
        </p:txBody>
      </p:sp>
      <p:pic>
        <p:nvPicPr>
          <p:cNvPr id="92" name="Google Shape;9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5113" y="242400"/>
            <a:ext cx="153352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What are the key principles and approaches that education professionals can adopt to become effective leaders and positively impact student learning?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>
            <a:spLocks noGrp="1"/>
          </p:cNvSpPr>
          <p:nvPr>
            <p:ph type="title"/>
          </p:nvPr>
        </p:nvSpPr>
        <p:spPr>
          <a:xfrm>
            <a:off x="530352" y="852085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Learning Goals:</a:t>
            </a:r>
            <a:endParaRPr dirty="0"/>
          </a:p>
        </p:txBody>
      </p:sp>
      <p:sp>
        <p:nvSpPr>
          <p:cNvPr id="104" name="Google Shape;104;p23"/>
          <p:cNvSpPr txBox="1">
            <a:spLocks noGrp="1"/>
          </p:cNvSpPr>
          <p:nvPr>
            <p:ph type="body" idx="1"/>
          </p:nvPr>
        </p:nvSpPr>
        <p:spPr>
          <a:xfrm>
            <a:off x="530352" y="1917222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ct val="80000"/>
              <a:buChar char="●"/>
            </a:pPr>
            <a:r>
              <a:rPr lang="en-US" dirty="0"/>
              <a:t>Examine the different leadership models and practices.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Char char="●"/>
            </a:pPr>
            <a:r>
              <a:rPr lang="en-US" dirty="0"/>
              <a:t>Reflect on personal leadership style.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Char char="●"/>
            </a:pPr>
            <a:r>
              <a:rPr lang="en-US" dirty="0"/>
              <a:t>Synthesize information, concepts, and practices from the session to illustrate a holistic view of educational leadership.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4"/>
          <p:cNvSpPr txBox="1">
            <a:spLocks noGrp="1"/>
          </p:cNvSpPr>
          <p:nvPr>
            <p:ph type="title"/>
          </p:nvPr>
        </p:nvSpPr>
        <p:spPr>
          <a:xfrm>
            <a:off x="457200" y="4526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Card Sort</a:t>
            </a:r>
            <a:endParaRPr dirty="0"/>
          </a:p>
        </p:txBody>
      </p:sp>
      <p:sp>
        <p:nvSpPr>
          <p:cNvPr id="110" name="Google Shape;110;p24"/>
          <p:cNvSpPr txBox="1">
            <a:spLocks noGrp="1"/>
          </p:cNvSpPr>
          <p:nvPr>
            <p:ph type="body" idx="1"/>
          </p:nvPr>
        </p:nvSpPr>
        <p:spPr>
          <a:xfrm>
            <a:off x="457200" y="158566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ct val="125000"/>
              <a:buChar char="•"/>
            </a:pPr>
            <a:r>
              <a:rPr lang="en-US" dirty="0"/>
              <a:t>With your partner, read through and discuss each scenario.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ct val="125000"/>
              <a:buChar char="•"/>
            </a:pPr>
            <a:r>
              <a:rPr lang="en-US" dirty="0"/>
              <a:t>Sort the cards into categories with leadership styles in mind.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ct val="125000"/>
              <a:buChar char="•"/>
            </a:pPr>
            <a:r>
              <a:rPr lang="en-US" dirty="0"/>
              <a:t>Leave your finished card sort on the table. We will revisit it later.</a:t>
            </a:r>
            <a:endParaRPr dirty="0"/>
          </a:p>
        </p:txBody>
      </p:sp>
      <p:pic>
        <p:nvPicPr>
          <p:cNvPr id="111" name="Google Shape;11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2350" y="33050"/>
            <a:ext cx="1812300" cy="181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>
            <a:spLocks noGrp="1"/>
          </p:cNvSpPr>
          <p:nvPr>
            <p:ph type="title"/>
          </p:nvPr>
        </p:nvSpPr>
        <p:spPr>
          <a:xfrm>
            <a:off x="500525" y="25571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CUS and Discuss</a:t>
            </a:r>
            <a:endParaRPr dirty="0"/>
          </a:p>
        </p:txBody>
      </p:sp>
      <p:sp>
        <p:nvSpPr>
          <p:cNvPr id="117" name="Google Shape;117;p25"/>
          <p:cNvSpPr txBox="1">
            <a:spLocks noGrp="1"/>
          </p:cNvSpPr>
          <p:nvPr>
            <p:ph type="body" idx="1"/>
          </p:nvPr>
        </p:nvSpPr>
        <p:spPr>
          <a:xfrm>
            <a:off x="417025" y="1196975"/>
            <a:ext cx="71811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ct val="120000"/>
              <a:buChar char="•"/>
            </a:pPr>
            <a:r>
              <a:rPr lang="en-US" dirty="0"/>
              <a:t>As you read the </a:t>
            </a:r>
            <a:r>
              <a:rPr lang="en-US" i="1" dirty="0"/>
              <a:t>School Leadership in Practice</a:t>
            </a:r>
            <a:r>
              <a:rPr lang="en-US" dirty="0"/>
              <a:t> section of the research brief, annotate your paper using the CUS and Discuss Instructional Strategy: </a:t>
            </a:r>
            <a:endParaRPr sz="1400"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sz="1400" dirty="0"/>
          </a:p>
          <a:p>
            <a:pPr marL="914400" lvl="1" indent="-351155" algn="l" rtl="0">
              <a:spcBef>
                <a:spcPts val="360"/>
              </a:spcBef>
              <a:spcAft>
                <a:spcPts val="0"/>
              </a:spcAft>
              <a:buSzPct val="75000"/>
              <a:buChar char="●"/>
            </a:pPr>
            <a:r>
              <a:rPr lang="en-US" sz="2200" b="1" dirty="0"/>
              <a:t>Circle</a:t>
            </a:r>
            <a:r>
              <a:rPr lang="en-US" sz="2200" dirty="0"/>
              <a:t> - Something you or your organization does well</a:t>
            </a:r>
            <a:endParaRPr sz="2200" dirty="0"/>
          </a:p>
          <a:p>
            <a:pPr marL="914400" lvl="1" indent="-351155" algn="l" rtl="0"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en-US" sz="2200" b="1" dirty="0"/>
              <a:t>Underline</a:t>
            </a:r>
            <a:r>
              <a:rPr lang="en-US" sz="2200" dirty="0"/>
              <a:t> - Areas to improve self or organization</a:t>
            </a:r>
            <a:endParaRPr sz="2200" dirty="0"/>
          </a:p>
          <a:p>
            <a:pPr marL="914400" lvl="1" indent="-351155" algn="l" rtl="0">
              <a:spcBef>
                <a:spcPts val="0"/>
              </a:spcBef>
              <a:spcAft>
                <a:spcPts val="0"/>
              </a:spcAft>
              <a:buSzPct val="75000"/>
              <a:buChar char="●"/>
            </a:pPr>
            <a:r>
              <a:rPr lang="en-US" sz="2200" b="1" dirty="0"/>
              <a:t>Star </a:t>
            </a:r>
            <a:r>
              <a:rPr lang="en-US" sz="2200" dirty="0"/>
              <a:t>- Most essential action that impacts your school or organization</a:t>
            </a:r>
            <a:endParaRPr sz="2200"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18" name="Google Shape;11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99275" y="20322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6c18db6-95a6-4e82-a576-181cb2228a0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19BB9F77539F4E80DCB439BDDAEEB1" ma:contentTypeVersion="12" ma:contentTypeDescription="Create a new document." ma:contentTypeScope="" ma:versionID="0e975ed9db09b80d057191aa24a2ba47">
  <xsd:schema xmlns:xsd="http://www.w3.org/2001/XMLSchema" xmlns:xs="http://www.w3.org/2001/XMLSchema" xmlns:p="http://schemas.microsoft.com/office/2006/metadata/properties" xmlns:ns3="b6c18db6-95a6-4e82-a576-181cb2228a09" xmlns:ns4="2c95d73b-190d-41fa-986b-c57e245d4b7b" targetNamespace="http://schemas.microsoft.com/office/2006/metadata/properties" ma:root="true" ma:fieldsID="b452efffa009ea94152ec98bd6e9f69b" ns3:_="" ns4:_="">
    <xsd:import namespace="b6c18db6-95a6-4e82-a576-181cb2228a09"/>
    <xsd:import namespace="2c95d73b-190d-41fa-986b-c57e245d4b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18db6-95a6-4e82-a576-181cb2228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95d73b-190d-41fa-986b-c57e245d4b7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964C1A-689F-4601-8D56-64A5F2734E11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b6c18db6-95a6-4e82-a576-181cb2228a09"/>
    <ds:schemaRef ds:uri="2c95d73b-190d-41fa-986b-c57e245d4b7b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CB9D553-B2FB-4CF3-8D64-B047ACF2BB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c18db6-95a6-4e82-a576-181cb2228a09"/>
    <ds:schemaRef ds:uri="2c95d73b-190d-41fa-986b-c57e245d4b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0F6ECB-F459-4DA4-93D1-DE2AC21C24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911</Words>
  <Application>Microsoft Office PowerPoint</Application>
  <PresentationFormat>On-screen Show (16:9)</PresentationFormat>
  <Paragraphs>81</Paragraphs>
  <Slides>17</Slides>
  <Notes>17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Constantia</vt:lpstr>
      <vt:lpstr>Arial</vt:lpstr>
      <vt:lpstr>Georgia</vt:lpstr>
      <vt:lpstr>Calibri</vt:lpstr>
      <vt:lpstr>LEARN theme</vt:lpstr>
      <vt:lpstr>PowerPoint Presentation</vt:lpstr>
      <vt:lpstr>Leadership: Empowering School Leaders for 21st Century Education</vt:lpstr>
      <vt:lpstr>Question 1:</vt:lpstr>
      <vt:lpstr>Question 2:</vt:lpstr>
      <vt:lpstr>Question 3:</vt:lpstr>
      <vt:lpstr>Essential Question</vt:lpstr>
      <vt:lpstr>Learning Goals:</vt:lpstr>
      <vt:lpstr>Card Sort</vt:lpstr>
      <vt:lpstr>CUS and Discuss</vt:lpstr>
      <vt:lpstr>Revisit Card Sort</vt:lpstr>
      <vt:lpstr>Types of Leadership</vt:lpstr>
      <vt:lpstr>Servant Leadership</vt:lpstr>
      <vt:lpstr>Instructional Leadership</vt:lpstr>
      <vt:lpstr>Shared Leadership</vt:lpstr>
      <vt:lpstr>Operational Leadership</vt:lpstr>
      <vt:lpstr>Anchor Chart </vt:lpstr>
      <vt:lpstr>Mirror, Microscope, Binoculars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Empowering School Leaders for 21st Century Education</dc:title>
  <dc:creator>k20center@ou.edu</dc:creator>
  <cp:lastModifiedBy>K20 Center</cp:lastModifiedBy>
  <cp:revision>5</cp:revision>
  <dcterms:modified xsi:type="dcterms:W3CDTF">2024-08-06T16:41:27Z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0x0101005819BB9F77539F4E80DCB439BDDAEEB1</vt:lpwstr>
  </property>
</Properties>
</file>