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y="5143500" cx="9144000"/>
  <p:notesSz cx="6858000" cy="9144000"/>
  <p:embeddedFontLst>
    <p:embeddedFont>
      <p:font typeface="Raleway"/>
      <p:regular r:id="rId67"/>
      <p:bold r:id="rId68"/>
      <p:italic r:id="rId69"/>
      <p:boldItalic r:id="rId70"/>
    </p:embeddedFont>
    <p:embeddedFont>
      <p:font typeface="Lat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Lato-italic.fntdata"/><Relationship Id="rId72" Type="http://schemas.openxmlformats.org/officeDocument/2006/relationships/font" Target="fonts/Lato-bold.fntdata"/><Relationship Id="rId31" Type="http://schemas.openxmlformats.org/officeDocument/2006/relationships/slide" Target="slides/slide27.xml"/><Relationship Id="rId30" Type="http://schemas.openxmlformats.org/officeDocument/2006/relationships/slide" Target="slides/slide26.xml"/><Relationship Id="rId74" Type="http://schemas.openxmlformats.org/officeDocument/2006/relationships/font" Target="fonts/Lato-boldItalic.fntdata"/><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Lato-regular.fntdata"/><Relationship Id="rId70" Type="http://schemas.openxmlformats.org/officeDocument/2006/relationships/font" Target="fonts/Raleway-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Raleway-bold.fntdata"/><Relationship Id="rId23" Type="http://schemas.openxmlformats.org/officeDocument/2006/relationships/slide" Target="slides/slide19.xml"/><Relationship Id="rId67" Type="http://schemas.openxmlformats.org/officeDocument/2006/relationships/font" Target="fonts/Raleway-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Raleway-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ric.ed.gov/?id=EJ1173265" TargetMode="External"/><Relationship Id="rId3" Type="http://schemas.openxmlformats.org/officeDocument/2006/relationships/hyperlink" Target="http://www.ascd.org/publications/educational-leadership/may02/vol59/num08/A-Framework-for-Shared-Leadership.aspx"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0uR1hy7rLqMbU6EUh4PTKFSnyC---ytd?usp=share_lin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bl4s5hdwk4hdignfrb5u6yfy2mutfbsh"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mer.k20center.ou.edu/10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DiudpIN_EHx-hwSr0FondZvzuFSeTNBVsk33Cs23OA/edit?usp=sharing" TargetMode="External"/><Relationship Id="rId3" Type="http://schemas.openxmlformats.org/officeDocument/2006/relationships/hyperlink" Target="https://docs.google.com/document/d/18HnbHTaych1K2W8qZw49OMI6icr5b0gW/copy"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r1ZX_6pI060nNqP_n2UUIf2S_cdCwAs/edit?usp=sharing&amp;ouid=100303953806927517823&amp;rtpof=true&amp;sd=true" TargetMode="External"/><Relationship Id="rId3" Type="http://schemas.openxmlformats.org/officeDocument/2006/relationships/hyperlink" Target="https://drive.google.com/file/d/1p9vCI9lMwaxtVp9OIRhoi-qpkrRRpwms/view?usp=share_link" TargetMode="External"/><Relationship Id="rId4" Type="http://schemas.openxmlformats.org/officeDocument/2006/relationships/hyperlink" Target="https://drive.google.com/file/d/1v6vkatOUOpBmcAJ0hJbHtUXSNfmy54e9/view?usp=share_link"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XJlbM7Tq7H25iW4NplS6pH-57YiNSdA9lFGJM_uQaFDktew/viewform"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20center.padlet.org/lhawkins/pictures"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20.ekadence.com/faculty-portal/activities/147692/view?fromStateRouteName=classActivities"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20center.instructure.com/courses/65/files/3895/download?wrap=1"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637dfd2761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37dfd2761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Posters around the room.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64c63bfec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4c63bfec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2E2E2E"/>
                </a:solidFill>
              </a:rPr>
              <a:t>Jared</a:t>
            </a:r>
            <a:br>
              <a:rPr lang="en-US" sz="1200">
                <a:solidFill>
                  <a:srgbClr val="2E2E2E"/>
                </a:solidFill>
              </a:rPr>
            </a:br>
            <a:r>
              <a:rPr lang="en-US" sz="1200">
                <a:solidFill>
                  <a:srgbClr val="2E2E2E"/>
                </a:solidFill>
              </a:rPr>
              <a:t>8 mins</a:t>
            </a:r>
            <a:endParaRPr sz="1200">
              <a:solidFill>
                <a:srgbClr val="2E2E2E"/>
              </a:solidFill>
            </a:endParaRPr>
          </a:p>
          <a:p>
            <a:pPr indent="0" lvl="0" marL="0" rtl="0" algn="l">
              <a:spcBef>
                <a:spcPts val="0"/>
              </a:spcBef>
              <a:spcAft>
                <a:spcPts val="0"/>
              </a:spcAft>
              <a:buClr>
                <a:schemeClr val="dk1"/>
              </a:buClr>
              <a:buSzPts val="1100"/>
              <a:buFont typeface="Arial"/>
              <a:buNone/>
            </a:pPr>
            <a:r>
              <a:t/>
            </a:r>
            <a:endParaRPr sz="1200">
              <a:solidFill>
                <a:srgbClr val="2E2E2E"/>
              </a:solidFill>
            </a:endParaRPr>
          </a:p>
          <a:p>
            <a:pPr indent="0" lvl="0" marL="0" rtl="0" algn="l">
              <a:spcBef>
                <a:spcPts val="0"/>
              </a:spcBef>
              <a:spcAft>
                <a:spcPts val="0"/>
              </a:spcAft>
              <a:buClr>
                <a:schemeClr val="dk1"/>
              </a:buClr>
              <a:buSzPts val="1100"/>
              <a:buFont typeface="Arial"/>
              <a:buNone/>
            </a:pPr>
            <a:r>
              <a:rPr lang="en-US" sz="1200">
                <a:solidFill>
                  <a:srgbClr val="2E2E2E"/>
                </a:solidFill>
              </a:rPr>
              <a:t>LEAD teachers share out a few opportunities that LEAD </a:t>
            </a:r>
            <a:endParaRPr sz="1200">
              <a:solidFill>
                <a:srgbClr val="2E2E2E"/>
              </a:solidFill>
            </a:endParaRPr>
          </a:p>
          <a:p>
            <a:pPr indent="0" lvl="0" marL="0" rtl="0" algn="l">
              <a:spcBef>
                <a:spcPts val="0"/>
              </a:spcBef>
              <a:spcAft>
                <a:spcPts val="0"/>
              </a:spcAft>
              <a:buClr>
                <a:schemeClr val="dk1"/>
              </a:buClr>
              <a:buSzPts val="1100"/>
              <a:buFont typeface="Arial"/>
              <a:buNone/>
            </a:pPr>
            <a:r>
              <a:rPr lang="en-US" sz="1200">
                <a:solidFill>
                  <a:srgbClr val="2E2E2E"/>
                </a:solidFill>
              </a:rPr>
              <a:t>	</a:t>
            </a:r>
            <a:endParaRPr b="1" sz="1200">
              <a:solidFill>
                <a:srgbClr val="2E2E2E"/>
              </a:solidFill>
            </a:endParaRPr>
          </a:p>
          <a:p>
            <a:pPr indent="0" lvl="0" marL="0" rtl="0" algn="l">
              <a:spcBef>
                <a:spcPts val="0"/>
              </a:spcBef>
              <a:spcAft>
                <a:spcPts val="0"/>
              </a:spcAft>
              <a:buNone/>
            </a:pPr>
            <a:r>
              <a:t/>
            </a:r>
            <a:endParaRPr sz="1200">
              <a:solidFill>
                <a:srgbClr val="2E2E2E"/>
              </a:solidFill>
            </a:endParaRPr>
          </a:p>
          <a:p>
            <a:pPr indent="0" lvl="0" marL="0" rtl="0" algn="l">
              <a:spcBef>
                <a:spcPts val="0"/>
              </a:spcBef>
              <a:spcAft>
                <a:spcPts val="0"/>
              </a:spcAft>
              <a:buNone/>
            </a:pPr>
            <a:r>
              <a:rPr lang="en-US" sz="1200">
                <a:solidFill>
                  <a:srgbClr val="2E2E2E"/>
                </a:solidFill>
              </a:rPr>
              <a:t>What is shared Leadership?</a:t>
            </a:r>
            <a:endParaRPr sz="1200">
              <a:solidFill>
                <a:srgbClr val="2E2E2E"/>
              </a:solidFill>
            </a:endParaRPr>
          </a:p>
          <a:p>
            <a:pPr indent="0" lvl="0" marL="0" rtl="0" algn="l">
              <a:spcBef>
                <a:spcPts val="0"/>
              </a:spcBef>
              <a:spcAft>
                <a:spcPts val="0"/>
              </a:spcAft>
              <a:buNone/>
            </a:pPr>
            <a:r>
              <a:rPr lang="en-US" sz="1200">
                <a:solidFill>
                  <a:srgbClr val="2E2E2E"/>
                </a:solidFill>
              </a:rPr>
              <a:t>Why do we do shared leadership in LEAD?</a:t>
            </a:r>
            <a:endParaRPr sz="1200">
              <a:solidFill>
                <a:srgbClr val="2E2E2E"/>
              </a:solidFill>
            </a:endParaRPr>
          </a:p>
          <a:p>
            <a:pPr indent="0" lvl="0" marL="0" rtl="0" algn="l">
              <a:spcBef>
                <a:spcPts val="0"/>
              </a:spcBef>
              <a:spcAft>
                <a:spcPts val="0"/>
              </a:spcAft>
              <a:buNone/>
            </a:pPr>
            <a:r>
              <a:rPr lang="en-US" sz="1200">
                <a:solidFill>
                  <a:srgbClr val="2E2E2E"/>
                </a:solidFill>
              </a:rPr>
              <a:t>Source of research:   </a:t>
            </a:r>
            <a:endParaRPr sz="1200">
              <a:solidFill>
                <a:srgbClr val="2E2E2E"/>
              </a:solidFill>
            </a:endParaRPr>
          </a:p>
          <a:p>
            <a:pPr indent="0" lvl="0" marL="0" rtl="0" algn="l">
              <a:spcBef>
                <a:spcPts val="0"/>
              </a:spcBef>
              <a:spcAft>
                <a:spcPts val="0"/>
              </a:spcAft>
              <a:buNone/>
            </a:pPr>
            <a:r>
              <a:rPr lang="en-US" sz="1200">
                <a:solidFill>
                  <a:srgbClr val="2E2E2E"/>
                </a:solidFill>
              </a:rPr>
              <a:t>Dampson, D. G., Havor, F., Laryea, P. (2018) Distributed leadership an instrument for school improvement:  the study of public senior high schools in Ghana. </a:t>
            </a:r>
            <a:r>
              <a:rPr i="1" lang="en-US" sz="1200">
                <a:solidFill>
                  <a:srgbClr val="2E2E2E"/>
                </a:solidFill>
              </a:rPr>
              <a:t>Journal of Education and e-learning research, 5</a:t>
            </a:r>
            <a:r>
              <a:rPr lang="en-US" sz="1200">
                <a:solidFill>
                  <a:srgbClr val="2E2E2E"/>
                </a:solidFill>
              </a:rPr>
              <a:t>(2) 79-85. Retrieved from:  </a:t>
            </a:r>
            <a:r>
              <a:rPr lang="en-US" u="sng">
                <a:solidFill>
                  <a:srgbClr val="289CC7"/>
                </a:solidFill>
                <a:hlinkClick r:id="rId2">
                  <a:extLst>
                    <a:ext uri="{A12FA001-AC4F-418D-AE19-62706E023703}">
                      <ahyp:hlinkClr val="tx"/>
                    </a:ext>
                  </a:extLst>
                </a:hlinkClick>
              </a:rPr>
              <a:t>https://eric.ed.gov/?id=EJ1173265</a:t>
            </a:r>
            <a:endParaRPr sz="1200">
              <a:solidFill>
                <a:srgbClr val="2E2E2E"/>
              </a:solidFill>
            </a:endParaRPr>
          </a:p>
          <a:p>
            <a:pPr indent="0" lvl="0" marL="0" rtl="0" algn="l">
              <a:spcBef>
                <a:spcPts val="0"/>
              </a:spcBef>
              <a:spcAft>
                <a:spcPts val="0"/>
              </a:spcAft>
              <a:buNone/>
            </a:pPr>
            <a:r>
              <a:rPr lang="en-US" sz="1200">
                <a:solidFill>
                  <a:srgbClr val="2E2E2E"/>
                </a:solidFill>
              </a:rPr>
              <a:t>Lambert, L. (2002). A framework for shared leadership. </a:t>
            </a:r>
            <a:r>
              <a:rPr i="1" lang="en-US" sz="1200">
                <a:solidFill>
                  <a:srgbClr val="2E2E2E"/>
                </a:solidFill>
              </a:rPr>
              <a:t>Educational Leadership, 59</a:t>
            </a:r>
            <a:r>
              <a:rPr lang="en-US" sz="1200">
                <a:solidFill>
                  <a:srgbClr val="2E2E2E"/>
                </a:solidFill>
              </a:rPr>
              <a:t>(8) 37-40.  Retrieved from: </a:t>
            </a:r>
            <a:r>
              <a:rPr lang="en-US" u="sng">
                <a:solidFill>
                  <a:srgbClr val="289CC7"/>
                </a:solidFill>
                <a:hlinkClick r:id="rId3">
                  <a:extLst>
                    <a:ext uri="{A12FA001-AC4F-418D-AE19-62706E023703}">
                      <ahyp:hlinkClr val="tx"/>
                    </a:ext>
                  </a:extLst>
                </a:hlinkClick>
              </a:rPr>
              <a:t>http://www.ascd.org/publications/educational-leadership/may02/vol59/num08/A-Framework-for-Shared-Leadership.aspx</a:t>
            </a:r>
            <a:r>
              <a:rPr lang="en-US" sz="1200">
                <a:solidFill>
                  <a:srgbClr val="2E2E2E"/>
                </a:solidFill>
              </a:rPr>
              <a:t> </a:t>
            </a:r>
            <a:endParaRPr sz="1200">
              <a:solidFill>
                <a:srgbClr val="2E2E2E"/>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630df399a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30df399a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a:p>
            <a:pPr indent="0" lvl="0" marL="0" rtl="0" algn="l">
              <a:spcBef>
                <a:spcPts val="0"/>
              </a:spcBef>
              <a:spcAft>
                <a:spcPts val="0"/>
              </a:spcAft>
              <a:buNone/>
            </a:pPr>
            <a:r>
              <a:rPr lang="en-US"/>
              <a:t>Mariah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4748c35d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4748c35d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Mariah</a:t>
            </a:r>
            <a:endParaRPr/>
          </a:p>
          <a:p>
            <a:pPr indent="0" lvl="0" marL="0" rtl="0" algn="l">
              <a:spcBef>
                <a:spcPts val="0"/>
              </a:spcBef>
              <a:spcAft>
                <a:spcPts val="0"/>
              </a:spcAft>
              <a:buClr>
                <a:schemeClr val="dk1"/>
              </a:buClr>
              <a:buSzPts val="1100"/>
              <a:buFont typeface="Arial"/>
              <a:buNone/>
            </a:pPr>
            <a:r>
              <a:rPr lang="en-US"/>
              <a:t>9 mins</a:t>
            </a:r>
            <a:endParaRPr/>
          </a:p>
          <a:p>
            <a:pPr indent="0" lvl="0" marL="0" rtl="0" algn="l">
              <a:spcBef>
                <a:spcPts val="0"/>
              </a:spcBef>
              <a:spcAft>
                <a:spcPts val="0"/>
              </a:spcAft>
              <a:buClr>
                <a:schemeClr val="dk1"/>
              </a:buClr>
              <a:buSzPts val="1100"/>
              <a:buFont typeface="Arial"/>
              <a:buNone/>
            </a:pPr>
            <a:r>
              <a:rPr lang="en-US"/>
              <a:t>get papers/pre-work out</a:t>
            </a:r>
            <a:endParaRPr/>
          </a:p>
          <a:p>
            <a:pPr indent="0" lvl="0" marL="0" rtl="0" algn="l">
              <a:spcBef>
                <a:spcPts val="0"/>
              </a:spcBef>
              <a:spcAft>
                <a:spcPts val="0"/>
              </a:spcAft>
              <a:buClr>
                <a:schemeClr val="dk1"/>
              </a:buClr>
              <a:buSzPts val="1100"/>
              <a:buFont typeface="Arial"/>
              <a:buNone/>
            </a:pPr>
            <a:r>
              <a:rPr lang="en-US"/>
              <a:t>partner up</a:t>
            </a:r>
            <a:endParaRPr/>
          </a:p>
          <a:p>
            <a:pPr indent="0" lvl="0" marL="0" rtl="0" algn="l">
              <a:spcBef>
                <a:spcPts val="0"/>
              </a:spcBef>
              <a:spcAft>
                <a:spcPts val="0"/>
              </a:spcAft>
              <a:buClr>
                <a:schemeClr val="dk1"/>
              </a:buClr>
              <a:buSzPts val="1100"/>
              <a:buFont typeface="Arial"/>
              <a:buNone/>
            </a:pPr>
            <a:r>
              <a:rPr lang="en-US"/>
              <a:t>discuss topic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64748c35d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4748c35d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Mariah</a:t>
            </a:r>
            <a:endParaRPr/>
          </a:p>
          <a:p>
            <a:pPr indent="0" lvl="0" marL="0" rtl="0" algn="l">
              <a:spcBef>
                <a:spcPts val="0"/>
              </a:spcBef>
              <a:spcAft>
                <a:spcPts val="0"/>
              </a:spcAft>
              <a:buNone/>
            </a:pPr>
            <a:r>
              <a:rPr lang="en-US"/>
              <a:t>7 mins</a:t>
            </a:r>
            <a:endParaRPr/>
          </a:p>
          <a:p>
            <a:pPr indent="0" lvl="0" marL="0" rtl="0" algn="l">
              <a:spcBef>
                <a:spcPts val="0"/>
              </a:spcBef>
              <a:spcAft>
                <a:spcPts val="0"/>
              </a:spcAft>
              <a:buNone/>
            </a:pPr>
            <a:r>
              <a:rPr lang="en-US"/>
              <a:t>Take reading and anchor chart with you. </a:t>
            </a:r>
            <a:endParaRPr/>
          </a:p>
          <a:p>
            <a:pPr indent="0" lvl="0" marL="0" rtl="0" algn="l">
              <a:lnSpc>
                <a:spcPct val="115000"/>
              </a:lnSpc>
              <a:spcBef>
                <a:spcPts val="0"/>
              </a:spcBef>
              <a:spcAft>
                <a:spcPts val="0"/>
              </a:spcAft>
              <a:buNone/>
            </a:pPr>
            <a:r>
              <a:rPr lang="en-US" sz="2000">
                <a:solidFill>
                  <a:srgbClr val="595959"/>
                </a:solidFill>
                <a:latin typeface="Lato"/>
                <a:ea typeface="Lato"/>
                <a:cs typeface="Lato"/>
                <a:sym typeface="Lato"/>
              </a:rPr>
              <a:t>No more than 5 in a group so have a second or third in mind</a:t>
            </a:r>
            <a:endParaRPr/>
          </a:p>
          <a:p>
            <a:pPr indent="0" lvl="0" marL="0" rtl="0" algn="l">
              <a:spcBef>
                <a:spcPts val="10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Discuss that all participants have completed the pre-work  and have some knowledge of authentic instruction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64748c35d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4748c35d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Amber</a:t>
            </a:r>
            <a:endParaRPr/>
          </a:p>
          <a:p>
            <a:pPr indent="0" lvl="0" marL="0" rtl="0" algn="l">
              <a:spcBef>
                <a:spcPts val="0"/>
              </a:spcBef>
              <a:spcAft>
                <a:spcPts val="0"/>
              </a:spcAft>
              <a:buNone/>
            </a:pPr>
            <a:r>
              <a:rPr lang="en-US"/>
              <a:t>13 mins</a:t>
            </a:r>
            <a:endParaRPr/>
          </a:p>
          <a:p>
            <a:pPr indent="0" lvl="0" marL="0" rtl="0" algn="l">
              <a:spcBef>
                <a:spcPts val="0"/>
              </a:spcBef>
              <a:spcAft>
                <a:spcPts val="0"/>
              </a:spcAft>
              <a:buNone/>
            </a:pPr>
            <a:r>
              <a:rPr lang="en-US"/>
              <a:t>Have groups share out their CSI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u="sng">
                <a:solidFill>
                  <a:schemeClr val="hlink"/>
                </a:solidFill>
                <a:hlinkClick r:id="rId2"/>
              </a:rPr>
              <a:t>Activity examples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4748c35d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64748c35d1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Amber</a:t>
            </a:r>
            <a:endParaRPr/>
          </a:p>
          <a:p>
            <a:pPr indent="0" lvl="0" marL="0" rtl="0" algn="l">
              <a:spcBef>
                <a:spcPts val="0"/>
              </a:spcBef>
              <a:spcAft>
                <a:spcPts val="0"/>
              </a:spcAft>
              <a:buNone/>
            </a:pPr>
            <a:r>
              <a:rPr lang="en-US"/>
              <a:t>10 mins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 through as a group the strategies and help participants write down what is and how they might apply it in your classroom. Quickly discuss each strategy individually. Share out something you heard from another participant that you thought was a great idea of how to implement.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Padlet</a:t>
            </a:r>
            <a:r>
              <a:rPr b="1" lang="en-US"/>
              <a:t> – </a:t>
            </a:r>
            <a:r>
              <a:rPr lang="en-US" sz="1150">
                <a:solidFill>
                  <a:srgbClr val="292929"/>
                </a:solidFill>
              </a:rPr>
              <a:t>Padlet is a web app that works like a digital bulletin board. Students and teachers may use Padlet to share ideas and collaborate by posting notes, text, and images to the board.</a:t>
            </a:r>
            <a:endParaRPr/>
          </a:p>
          <a:p>
            <a:pPr indent="0" lvl="0" marL="0" rtl="0" algn="l">
              <a:spcBef>
                <a:spcPts val="0"/>
              </a:spcBef>
              <a:spcAft>
                <a:spcPts val="0"/>
              </a:spcAft>
              <a:buNone/>
            </a:pPr>
            <a:r>
              <a:rPr b="1" lang="en-US"/>
              <a:t>Think-Pair-Share</a:t>
            </a:r>
            <a:r>
              <a:rPr b="1" lang="en-US"/>
              <a:t> – </a:t>
            </a:r>
            <a:r>
              <a:rPr lang="en-US" sz="1150">
                <a:solidFill>
                  <a:srgbClr val="292929"/>
                </a:solidFill>
              </a:rPr>
              <a:t>In this activity, students collaborate with a partner to brainstorm and share ideas. This strategy can be used in a variety of ways to get participants thinking, communicating, and collaborating.</a:t>
            </a:r>
            <a:endParaRPr/>
          </a:p>
          <a:p>
            <a:pPr indent="0" lvl="0" marL="0" rtl="0" algn="l">
              <a:spcBef>
                <a:spcPts val="0"/>
              </a:spcBef>
              <a:spcAft>
                <a:spcPts val="0"/>
              </a:spcAft>
              <a:buNone/>
            </a:pPr>
            <a:r>
              <a:rPr b="1" lang="en-US"/>
              <a:t>Four Corners</a:t>
            </a:r>
            <a:r>
              <a:rPr b="1" lang="en-US"/>
              <a:t> – </a:t>
            </a:r>
            <a:r>
              <a:rPr lang="en-US" sz="1150">
                <a:solidFill>
                  <a:srgbClr val="292929"/>
                </a:solidFill>
              </a:rPr>
              <a:t>This strategy groups students by their level of agreement with a prompt so they can discuss their views with people of like mind before debating them with groups that hold different views.</a:t>
            </a:r>
            <a:endParaRPr/>
          </a:p>
          <a:p>
            <a:pPr indent="0" lvl="0" marL="0" rtl="0" algn="l">
              <a:spcBef>
                <a:spcPts val="0"/>
              </a:spcBef>
              <a:spcAft>
                <a:spcPts val="0"/>
              </a:spcAft>
              <a:buNone/>
            </a:pPr>
            <a:r>
              <a:rPr b="1" lang="en-US"/>
              <a:t>CSI</a:t>
            </a:r>
            <a:r>
              <a:rPr b="1" lang="en-US"/>
              <a:t> – </a:t>
            </a:r>
            <a:r>
              <a:rPr lang="en-US" sz="1150">
                <a:solidFill>
                  <a:srgbClr val="292929"/>
                </a:solidFill>
              </a:rPr>
              <a:t>This instructional strategy allows participants to explore a new concept without using written words or oral language.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4" name="Google Shape;174;g64748c35d1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4fdf349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4fdf349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timer.k20center.ou.edu/15m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15 min? https://timer.k20center.ou.edu/15m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4978d17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4978d17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Trisha </a:t>
            </a:r>
            <a:endParaRPr/>
          </a:p>
          <a:p>
            <a:pPr indent="0" lvl="0" marL="0" rtl="0" algn="l">
              <a:spcBef>
                <a:spcPts val="0"/>
              </a:spcBef>
              <a:spcAft>
                <a:spcPts val="0"/>
              </a:spcAft>
              <a:buNone/>
            </a:pPr>
            <a:r>
              <a:rPr lang="en-US"/>
              <a:t>5 mins</a:t>
            </a:r>
            <a:endParaRPr/>
          </a:p>
          <a:p>
            <a:pPr indent="0" lvl="0" marL="0" rtl="0" algn="l">
              <a:spcBef>
                <a:spcPts val="0"/>
              </a:spcBef>
              <a:spcAft>
                <a:spcPts val="0"/>
              </a:spcAft>
              <a:buNone/>
            </a:pPr>
            <a:r>
              <a:rPr lang="en-US"/>
              <a:t>Use blank paper to record your answers.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doing this for kids and their future. It goes back to the WHY and the GEAR UP Goals.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64ad7099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4ad7099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520"/>
              </a:spcBef>
              <a:spcAft>
                <a:spcPts val="0"/>
              </a:spcAft>
              <a:buClr>
                <a:schemeClr val="dk1"/>
              </a:buClr>
              <a:buSzPts val="1100"/>
              <a:buFont typeface="Arial"/>
              <a:buNone/>
            </a:pPr>
            <a:r>
              <a:rPr lang="en-US"/>
              <a:t>Trisha </a:t>
            </a:r>
            <a:endParaRPr/>
          </a:p>
          <a:p>
            <a:pPr indent="0" lvl="0" marL="0" rtl="0" algn="l">
              <a:spcBef>
                <a:spcPts val="520"/>
              </a:spcBef>
              <a:spcAft>
                <a:spcPts val="0"/>
              </a:spcAft>
              <a:buClr>
                <a:schemeClr val="dk1"/>
              </a:buClr>
              <a:buSzPts val="1100"/>
              <a:buFont typeface="Arial"/>
              <a:buNone/>
            </a:pPr>
            <a:r>
              <a:rPr lang="en-US"/>
              <a:t>8 mins</a:t>
            </a:r>
            <a:endParaRPr/>
          </a:p>
          <a:p>
            <a:pPr indent="0" lvl="0" marL="0" rtl="0" algn="l">
              <a:spcBef>
                <a:spcPts val="520"/>
              </a:spcBef>
              <a:spcAft>
                <a:spcPts val="0"/>
              </a:spcAft>
              <a:buClr>
                <a:schemeClr val="dk1"/>
              </a:buClr>
              <a:buSzPts val="1100"/>
              <a:buFont typeface="Arial"/>
              <a:buNone/>
            </a:pPr>
            <a:r>
              <a:rPr lang="en-US" u="sng">
                <a:solidFill>
                  <a:schemeClr val="hlink"/>
                </a:solidFill>
                <a:hlinkClick r:id="rId2"/>
              </a:rPr>
              <a:t>https://www.mentimeter.com/app/presentation/bl4s5hdwk4hdignfrb5u6yfy2mutfbsh</a:t>
            </a:r>
            <a:endParaRPr/>
          </a:p>
          <a:p>
            <a:pPr indent="0" lvl="0" marL="0" rtl="0" algn="l">
              <a:spcBef>
                <a:spcPts val="520"/>
              </a:spcBef>
              <a:spcAft>
                <a:spcPts val="0"/>
              </a:spcAft>
              <a:buClr>
                <a:schemeClr val="dk1"/>
              </a:buClr>
              <a:buSzPts val="1100"/>
              <a:buFont typeface="Arial"/>
              <a:buNone/>
            </a:pPr>
            <a:r>
              <a:t/>
            </a:r>
            <a:endParaRPr/>
          </a:p>
          <a:p>
            <a:pPr indent="0" lvl="0" marL="0" rtl="0" algn="l">
              <a:spcBef>
                <a:spcPts val="520"/>
              </a:spcBef>
              <a:spcAft>
                <a:spcPts val="0"/>
              </a:spcAft>
              <a:buClr>
                <a:schemeClr val="dk1"/>
              </a:buClr>
              <a:buSzPts val="1100"/>
              <a:buFont typeface="Arial"/>
              <a:buNone/>
            </a:pPr>
            <a:r>
              <a:t/>
            </a:r>
            <a:endParaRPr sz="2600">
              <a:latin typeface="Calibri"/>
              <a:ea typeface="Calibri"/>
              <a:cs typeface="Calibri"/>
              <a:sym typeface="Calibri"/>
            </a:endParaRPr>
          </a:p>
          <a:p>
            <a:pPr indent="0" lvl="0" marL="0" rtl="0" algn="l">
              <a:spcBef>
                <a:spcPts val="520"/>
              </a:spcBef>
              <a:spcAft>
                <a:spcPts val="0"/>
              </a:spcAft>
              <a:buClr>
                <a:schemeClr val="dk1"/>
              </a:buClr>
              <a:buSzPts val="1100"/>
              <a:buFont typeface="Arial"/>
              <a:buNone/>
            </a:pPr>
            <a:r>
              <a:rPr lang="en-US" sz="2600">
                <a:latin typeface="Calibri"/>
                <a:ea typeface="Calibri"/>
                <a:cs typeface="Calibri"/>
                <a:sym typeface="Calibri"/>
              </a:rPr>
              <a:t>Each table adds their list to a mentimeter (flowing grid or speech bubbles)  We can create a wordle on Mentimeter</a:t>
            </a:r>
            <a:endParaRPr sz="26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30df399a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30df399a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Shelby</a:t>
            </a:r>
            <a:endParaRPr/>
          </a:p>
          <a:p>
            <a:pPr indent="0" lvl="0" marL="0" rtl="0" algn="l">
              <a:spcBef>
                <a:spcPts val="0"/>
              </a:spcBef>
              <a:spcAft>
                <a:spcPts val="0"/>
              </a:spcAft>
              <a:buNone/>
            </a:pPr>
            <a:r>
              <a:rPr lang="en-US"/>
              <a:t>5 mins - 10mins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2f15cf7e80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2f15cf7e80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637dfd2761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37dfd2761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Jared &amp; Bailie </a:t>
            </a:r>
            <a:endParaRPr/>
          </a:p>
          <a:p>
            <a:pPr indent="0" lvl="0" marL="0" rtl="0" algn="l">
              <a:spcBef>
                <a:spcPts val="0"/>
              </a:spcBef>
              <a:spcAft>
                <a:spcPts val="0"/>
              </a:spcAft>
              <a:buNone/>
            </a:pPr>
            <a:r>
              <a:rPr lang="en-US"/>
              <a:t>10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Tables divide up into partners.  Partners stand up and find a quieter place in the room. One person starts while facilitators time it.  Then the partner gives feedback on content.  Second partner elevator speech. Use protocol of a star and a wish.    Change partners.</a:t>
            </a:r>
            <a:endParaRPr/>
          </a:p>
          <a:p>
            <a:pPr indent="0" lvl="0" marL="0" rtl="0" algn="l">
              <a:spcBef>
                <a:spcPts val="0"/>
              </a:spcBef>
              <a:spcAft>
                <a:spcPts val="0"/>
              </a:spcAft>
              <a:buNone/>
            </a:pPr>
            <a:r>
              <a:rPr b="1" lang="en-US" u="sng">
                <a:solidFill>
                  <a:schemeClr val="hlink"/>
                </a:solidFill>
                <a:hlinkClick r:id="rId2"/>
              </a:rPr>
              <a:t>https://timer.k20center.ou.edu/10m</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64ce435f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4ce435f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Bailie &amp; Jared</a:t>
            </a:r>
            <a:endParaRPr/>
          </a:p>
          <a:p>
            <a:pPr indent="0" lvl="0" marL="0" rtl="0" algn="l">
              <a:spcBef>
                <a:spcPts val="0"/>
              </a:spcBef>
              <a:spcAft>
                <a:spcPts val="0"/>
              </a:spcAft>
              <a:buNone/>
            </a:pPr>
            <a:r>
              <a:rPr lang="en-US"/>
              <a:t>7 mins</a:t>
            </a:r>
            <a:endParaRPr/>
          </a:p>
          <a:p>
            <a:pPr indent="0" lvl="0" marL="0" rtl="0" algn="l">
              <a:spcBef>
                <a:spcPts val="0"/>
              </a:spcBef>
              <a:spcAft>
                <a:spcPts val="0"/>
              </a:spcAft>
              <a:buNone/>
            </a:pPr>
            <a:r>
              <a:rPr lang="en-US"/>
              <a:t>Tables divide up into partners.  Partners stand up and find a quieter place in the room. One person starts while facilitators time it.  Then the person that presented the elevator speech reflects and says what they liked and what they wish they had done. The person listening my give a Star also, but will not give a wish. Second partner shares their elevator speech and then also reflects on their own speech. </a:t>
            </a:r>
            <a:endParaRPr/>
          </a:p>
          <a:p>
            <a:pPr indent="0" lvl="0" marL="0" rtl="0" algn="l">
              <a:spcBef>
                <a:spcPts val="0"/>
              </a:spcBef>
              <a:spcAft>
                <a:spcPts val="0"/>
              </a:spcAft>
              <a:buNone/>
            </a:pPr>
            <a:r>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b517bebc0_6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3b517bebc0_6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Mariah</a:t>
            </a:r>
            <a:endParaRPr/>
          </a:p>
          <a:p>
            <a:pPr indent="0" lvl="0" marL="0" rtl="0" algn="l">
              <a:spcBef>
                <a:spcPts val="0"/>
              </a:spcBef>
              <a:spcAft>
                <a:spcPts val="0"/>
              </a:spcAft>
              <a:buNone/>
            </a:pPr>
            <a:r>
              <a:rPr lang="en-US"/>
              <a:t>10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 through as a group the strategies and help participants write down what is and how they might apply it in your classroom. Quickly discuss each strategy individually. Share out something you heard from another participant that you thought was a great idea of how to implement.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Collective Brain Dump – </a:t>
            </a:r>
            <a:r>
              <a:rPr lang="en-US" sz="1150">
                <a:solidFill>
                  <a:srgbClr val="292929"/>
                </a:solidFill>
              </a:rPr>
              <a:t>Students access previous knowledge by first working independently and then with a group to brainstorm list that defines a given topic before creating a whole-class list together.</a:t>
            </a:r>
            <a:endParaRPr b="0"/>
          </a:p>
          <a:p>
            <a:pPr indent="0" lvl="0" marL="0" rtl="0" algn="l">
              <a:spcBef>
                <a:spcPts val="0"/>
              </a:spcBef>
              <a:spcAft>
                <a:spcPts val="0"/>
              </a:spcAft>
              <a:buClr>
                <a:schemeClr val="dk1"/>
              </a:buClr>
              <a:buFont typeface="Arial"/>
              <a:buNone/>
            </a:pPr>
            <a:r>
              <a:rPr b="1" lang="en-US"/>
              <a:t>Mentimeter/Wordle – </a:t>
            </a:r>
            <a:r>
              <a:rPr lang="en-US" sz="1150">
                <a:solidFill>
                  <a:srgbClr val="292929"/>
                </a:solidFill>
              </a:rPr>
              <a:t>Mentimeter enables you, while teaching, to visualize your students' opinions with real-time graphs and charts. Get input from in-person or online students with live polls, quizzes, word clouds, Q&amp;As, and more. This allows for live interaction between you and your students with the web-based mobile polling app, ensuring that everyone is a part of the presentation.</a:t>
            </a:r>
            <a:endParaRPr b="1"/>
          </a:p>
          <a:p>
            <a:pPr indent="0" lvl="0" marL="0" rtl="0" algn="l">
              <a:spcBef>
                <a:spcPts val="0"/>
              </a:spcBef>
              <a:spcAft>
                <a:spcPts val="0"/>
              </a:spcAft>
              <a:buClr>
                <a:schemeClr val="dk1"/>
              </a:buClr>
              <a:buFont typeface="Arial"/>
              <a:buNone/>
            </a:pPr>
            <a:r>
              <a:rPr b="1" lang="en-US"/>
              <a:t>Elevator Speech – </a:t>
            </a:r>
            <a:r>
              <a:rPr lang="en-US" sz="1150">
                <a:solidFill>
                  <a:srgbClr val="292929"/>
                </a:solidFill>
              </a:rPr>
              <a:t>This strategy encourages students to prepare and deliver short persuasive speeches using a version of the "elevator speech" concept. Students hone their public speaking skills as they persuade their peers to consider the validity of a topic.</a:t>
            </a:r>
            <a:endParaRPr b="1"/>
          </a:p>
          <a:p>
            <a:pPr indent="0" lvl="0" marL="0" rtl="0" algn="l">
              <a:spcBef>
                <a:spcPts val="0"/>
              </a:spcBef>
              <a:spcAft>
                <a:spcPts val="0"/>
              </a:spcAft>
              <a:buClr>
                <a:schemeClr val="dk1"/>
              </a:buClr>
              <a:buFont typeface="Arial"/>
              <a:buNone/>
            </a:pPr>
            <a:r>
              <a:rPr b="1" lang="en-US"/>
              <a:t>Two Stars and a Wish</a:t>
            </a:r>
            <a:r>
              <a:rPr b="1" lang="en-US"/>
              <a:t> – </a:t>
            </a:r>
            <a:r>
              <a:rPr lang="en-US" sz="1150">
                <a:solidFill>
                  <a:srgbClr val="292929"/>
                </a:solidFill>
              </a:rPr>
              <a:t>Two Stars and a Wish is a reflection strategy designed to provide student feedback via peer- and self-assessment. Students consider a recent activity, lesson, event, etc., and respond with two positive (stars) and one hopeful (wish) reflection.</a:t>
            </a:r>
            <a:endParaRPr/>
          </a:p>
        </p:txBody>
      </p:sp>
      <p:sp>
        <p:nvSpPr>
          <p:cNvPr id="227" name="Google Shape;227;g13b517bebc0_6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ad0d172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3ad0d172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around 11 - 12:30PM</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b517bebc0_6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b517bebc0_6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Amber and Trisha</a:t>
            </a:r>
            <a:endParaRPr/>
          </a:p>
          <a:p>
            <a:pPr indent="0" lvl="0" marL="0" rtl="0" algn="l">
              <a:spcBef>
                <a:spcPts val="0"/>
              </a:spcBef>
              <a:spcAft>
                <a:spcPts val="0"/>
              </a:spcAft>
              <a:buNone/>
            </a:pPr>
            <a:r>
              <a:rPr lang="en-US"/>
              <a:t>15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Ppl Bingo</a:t>
            </a:r>
            <a:endParaRPr/>
          </a:p>
          <a:p>
            <a:pPr indent="0" lvl="0" marL="0" rtl="0" algn="l">
              <a:spcBef>
                <a:spcPts val="0"/>
              </a:spcBef>
              <a:spcAft>
                <a:spcPts val="0"/>
              </a:spcAft>
              <a:buNone/>
            </a:pPr>
            <a:r>
              <a:rPr lang="en-US"/>
              <a:t>back to school stories</a:t>
            </a:r>
            <a:endParaRPr/>
          </a:p>
          <a:p>
            <a:pPr indent="0" lvl="0" marL="0" rtl="0" algn="l">
              <a:spcBef>
                <a:spcPts val="0"/>
              </a:spcBef>
              <a:spcAft>
                <a:spcPts val="0"/>
              </a:spcAft>
              <a:buNone/>
            </a:pPr>
            <a:r>
              <a:rPr lang="en-US"/>
              <a:t>Oklahoma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https://www.theteachertoolkit.com/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64ad70991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4ad70991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Shelby</a:t>
            </a:r>
            <a:endParaRPr/>
          </a:p>
          <a:p>
            <a:pPr indent="0" lvl="0" marL="0" rtl="0" algn="l">
              <a:spcBef>
                <a:spcPts val="0"/>
              </a:spcBef>
              <a:spcAft>
                <a:spcPts val="0"/>
              </a:spcAft>
              <a:buNone/>
            </a:pPr>
            <a:r>
              <a:rPr lang="en-US"/>
              <a:t>15 mins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637dfd276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37dfd276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Bailie &amp; Amber</a:t>
            </a:r>
            <a:endParaRPr/>
          </a:p>
          <a:p>
            <a:pPr indent="0" lvl="0" marL="0" rtl="0" algn="l">
              <a:spcBef>
                <a:spcPts val="0"/>
              </a:spcBef>
              <a:spcAft>
                <a:spcPts val="0"/>
              </a:spcAft>
              <a:buNone/>
            </a:pPr>
            <a:r>
              <a:rPr lang="en-US"/>
              <a:t>15 mins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and highlight with both colors looking for both </a:t>
            </a:r>
            <a:r>
              <a:rPr lang="en-US" u="sng">
                <a:solidFill>
                  <a:schemeClr val="hlink"/>
                </a:solidFill>
                <a:hlinkClick r:id="rId2"/>
              </a:rPr>
              <a:t>effective PD and adult Learners need</a:t>
            </a:r>
            <a:r>
              <a:rPr lang="en-US"/>
              <a:t>. There might be some overlap (green)</a:t>
            </a:r>
            <a:endParaRPr/>
          </a:p>
          <a:p>
            <a:pPr indent="0" lvl="0" marL="0" rtl="0" algn="l">
              <a:spcBef>
                <a:spcPts val="0"/>
              </a:spcBef>
              <a:spcAft>
                <a:spcPts val="0"/>
              </a:spcAft>
              <a:buNone/>
            </a:pPr>
            <a:r>
              <a:rPr lang="en-US"/>
              <a:t>Divide Group in half. Some underlining what are the characteristics of professional development and the other half, what do adult learners need.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Pass out handout after the relay.  Discuss what knowles mean. </a:t>
            </a:r>
            <a:endParaRPr/>
          </a:p>
          <a:p>
            <a:pPr indent="0" lvl="0" marL="0" rtl="0" algn="l">
              <a:spcBef>
                <a:spcPts val="0"/>
              </a:spcBef>
              <a:spcAft>
                <a:spcPts val="0"/>
              </a:spcAft>
              <a:buClr>
                <a:schemeClr val="dk1"/>
              </a:buClr>
              <a:buSzPts val="1100"/>
              <a:buFont typeface="Arial"/>
              <a:buNone/>
            </a:pPr>
            <a:r>
              <a:rPr lang="en-US"/>
              <a:t>Malcolm Knowles (considered the father of adult learning theory)</a:t>
            </a:r>
            <a:endParaRPr/>
          </a:p>
          <a:p>
            <a:pPr indent="-317500" lvl="0" marL="914400" rtl="0" algn="l">
              <a:spcBef>
                <a:spcPts val="0"/>
              </a:spcBef>
              <a:spcAft>
                <a:spcPts val="0"/>
              </a:spcAft>
              <a:buClr>
                <a:schemeClr val="dk1"/>
              </a:buClr>
              <a:buSzPts val="1400"/>
              <a:buChar char="●"/>
            </a:pPr>
            <a:r>
              <a:rPr lang="en-US"/>
              <a:t>move from dependent learners as children to self-directed learners as adults</a:t>
            </a:r>
            <a:endParaRPr/>
          </a:p>
          <a:p>
            <a:pPr indent="-317500" lvl="0" marL="914400" rtl="0" algn="l">
              <a:spcBef>
                <a:spcPts val="0"/>
              </a:spcBef>
              <a:spcAft>
                <a:spcPts val="0"/>
              </a:spcAft>
              <a:buClr>
                <a:schemeClr val="dk1"/>
              </a:buClr>
              <a:buSzPts val="1400"/>
              <a:buChar char="●"/>
            </a:pPr>
            <a:r>
              <a:rPr lang="en-US"/>
              <a:t>adults learn because they want to</a:t>
            </a:r>
            <a:endParaRPr/>
          </a:p>
          <a:p>
            <a:pPr indent="-317500" lvl="0" marL="914400" rtl="0" algn="l">
              <a:spcBef>
                <a:spcPts val="0"/>
              </a:spcBef>
              <a:spcAft>
                <a:spcPts val="0"/>
              </a:spcAft>
              <a:buClr>
                <a:schemeClr val="dk1"/>
              </a:buClr>
              <a:buSzPts val="1400"/>
              <a:buChar char="●"/>
            </a:pPr>
            <a:r>
              <a:rPr lang="en-US"/>
              <a:t>adults have had bad PD experiences in the past; informal learning is best (active engagement/learning can be informal) </a:t>
            </a:r>
            <a:endParaRPr/>
          </a:p>
          <a:p>
            <a:pPr indent="-317500" lvl="0" marL="914400" rtl="0" algn="l">
              <a:spcBef>
                <a:spcPts val="0"/>
              </a:spcBef>
              <a:spcAft>
                <a:spcPts val="0"/>
              </a:spcAft>
              <a:buClr>
                <a:schemeClr val="dk1"/>
              </a:buClr>
              <a:buSzPts val="1400"/>
              <a:buChar char="●"/>
            </a:pPr>
            <a:r>
              <a:rPr lang="en-US"/>
              <a:t>wants to apply knowledge immediately; relevancy</a:t>
            </a:r>
            <a:endParaRPr/>
          </a:p>
          <a:p>
            <a:pPr indent="-317500" lvl="0" marL="914400" rtl="0" algn="l">
              <a:spcBef>
                <a:spcPts val="0"/>
              </a:spcBef>
              <a:spcAft>
                <a:spcPts val="0"/>
              </a:spcAft>
              <a:buClr>
                <a:schemeClr val="dk1"/>
              </a:buClr>
              <a:buSzPts val="1400"/>
              <a:buChar char="●"/>
            </a:pPr>
            <a:r>
              <a:rPr lang="en-US"/>
              <a:t>motivation to learn is internal</a:t>
            </a:r>
            <a:endParaRPr/>
          </a:p>
          <a:p>
            <a:pPr indent="-317500" lvl="0" marL="914400" rtl="0" algn="l">
              <a:spcBef>
                <a:spcPts val="0"/>
              </a:spcBef>
              <a:spcAft>
                <a:spcPts val="0"/>
              </a:spcAft>
              <a:buClr>
                <a:schemeClr val="dk1"/>
              </a:buClr>
              <a:buSzPts val="1400"/>
              <a:buChar char="●"/>
            </a:pPr>
            <a:r>
              <a:rPr lang="en-US"/>
              <a:t>adult learning should be process centered instead of content oriented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rgbClr val="1A9988"/>
                </a:solidFill>
              </a:rPr>
              <a:t> Ask participants to share after research.</a:t>
            </a:r>
            <a:endParaRPr>
              <a:solidFill>
                <a:srgbClr val="1A9988"/>
              </a:solidFill>
            </a:endParaRPr>
          </a:p>
          <a:p>
            <a:pPr indent="0" lvl="0" marL="0" rtl="0" algn="l">
              <a:spcBef>
                <a:spcPts val="0"/>
              </a:spcBef>
              <a:spcAft>
                <a:spcPts val="0"/>
              </a:spcAft>
              <a:buClr>
                <a:schemeClr val="dk1"/>
              </a:buClr>
              <a:buSzPts val="1100"/>
              <a:buFont typeface="Arial"/>
              <a:buNone/>
            </a:pPr>
            <a:r>
              <a:t/>
            </a:r>
            <a:endParaRPr>
              <a:solidFill>
                <a:srgbClr val="1A9988"/>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Pass out handout after the relay.  Discuss what knowles mean. </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3"/>
              </a:rPr>
              <a:t>https://docs.google.com/document/d/18HnbHTaych1K2W8qZw49OMI6icr5b0gW/copy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50b9f6d5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50b9f6d5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Jared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70c6b8b4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270c6b8b4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Jared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0b9f6d54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50b9f6d54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10 min - Trisha</a:t>
            </a:r>
            <a:endParaRPr/>
          </a:p>
          <a:p>
            <a:pPr indent="0" lvl="0" marL="0" rtl="0" algn="l">
              <a:spcBef>
                <a:spcPts val="0"/>
              </a:spcBef>
              <a:spcAft>
                <a:spcPts val="0"/>
              </a:spcAft>
              <a:buClr>
                <a:schemeClr val="dk1"/>
              </a:buClr>
              <a:buFont typeface="Arial"/>
              <a:buNone/>
            </a:pPr>
            <a:r>
              <a:rPr lang="en-US"/>
              <a:t>Go through as a group the strategies and help participants write down what is and how they might apply it in your classroom. Quickly discuss each strategy individually. Share out something you heard from another participant that you thought was a great idea.</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b="1" lang="en-US"/>
              <a:t>Quiz Quiz Trade –</a:t>
            </a:r>
            <a:r>
              <a:rPr lang="en-US"/>
              <a:t>This strategy allows participants to</a:t>
            </a:r>
            <a:r>
              <a:rPr lang="en-US" sz="1150">
                <a:solidFill>
                  <a:srgbClr val="292929"/>
                </a:solidFill>
              </a:rPr>
              <a:t> review information together by asking and answering questions with a partner. This collaboration fosters active engagement and discussion.</a:t>
            </a:r>
            <a:endParaRPr/>
          </a:p>
          <a:p>
            <a:pPr indent="0" lvl="0" marL="0" rtl="0" algn="l">
              <a:spcBef>
                <a:spcPts val="0"/>
              </a:spcBef>
              <a:spcAft>
                <a:spcPts val="0"/>
              </a:spcAft>
              <a:buClr>
                <a:schemeClr val="dk1"/>
              </a:buClr>
              <a:buFont typeface="Arial"/>
              <a:buNone/>
            </a:pPr>
            <a:r>
              <a:rPr b="1" lang="en-US"/>
              <a:t>Categorical Highlighting – </a:t>
            </a:r>
            <a:r>
              <a:rPr lang="en-US" sz="1150">
                <a:solidFill>
                  <a:srgbClr val="292929"/>
                </a:solidFill>
              </a:rPr>
              <a:t>This strategy actively engages readers in a text as they look for and annotate information that fits in predetermined categories of interest or importance.</a:t>
            </a:r>
            <a:endParaRPr/>
          </a:p>
          <a:p>
            <a:pPr indent="0" lvl="0" marL="0" rtl="0" algn="l">
              <a:spcBef>
                <a:spcPts val="0"/>
              </a:spcBef>
              <a:spcAft>
                <a:spcPts val="0"/>
              </a:spcAft>
              <a:buClr>
                <a:schemeClr val="dk1"/>
              </a:buClr>
              <a:buFont typeface="Arial"/>
              <a:buNone/>
            </a:pPr>
            <a:r>
              <a:rPr b="1" lang="en-US"/>
              <a:t>Cognitive Comics</a:t>
            </a:r>
            <a:r>
              <a:rPr b="1" lang="en-US"/>
              <a:t> – </a:t>
            </a:r>
            <a:r>
              <a:rPr lang="en-US" sz="1150">
                <a:solidFill>
                  <a:srgbClr val="292929"/>
                </a:solidFill>
              </a:rPr>
              <a:t>This strategy allows participants to artistically express their understanding of a concept or related experience</a:t>
            </a:r>
            <a:r>
              <a:rPr lang="en-US" sz="1150">
                <a:solidFill>
                  <a:srgbClr val="292929"/>
                </a:solidFill>
              </a:rPr>
              <a:t>.</a:t>
            </a:r>
            <a:endParaRPr/>
          </a:p>
        </p:txBody>
      </p:sp>
      <p:sp>
        <p:nvSpPr>
          <p:cNvPr id="279" name="Google Shape;279;g250b9f6d544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64670417e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4670417e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5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Name, title, grant, subject, location of teaching (city/state)</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64689799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564689799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timer.k20center.ou.edu/15m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15 min? https://timer.k20center.ou.edu/15m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ad0d172c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3ad0d172c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Mariah</a:t>
            </a:r>
            <a:endParaRPr/>
          </a:p>
          <a:p>
            <a:pPr indent="0" lvl="0" marL="0" rtl="0" algn="l">
              <a:spcBef>
                <a:spcPts val="0"/>
              </a:spcBef>
              <a:spcAft>
                <a:spcPts val="0"/>
              </a:spcAft>
              <a:buNone/>
            </a:pPr>
            <a:r>
              <a:rPr lang="en-US"/>
              <a:t>15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Individually, Think about the activities from today… using these questions identify activities/tasks that have addressed these questions. Be prepared to share out.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ad0d172c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ad0d172c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Trisha</a:t>
            </a:r>
            <a:endParaRPr/>
          </a:p>
          <a:p>
            <a:pPr indent="0" lvl="0" marL="0" rtl="0" algn="l">
              <a:spcBef>
                <a:spcPts val="0"/>
              </a:spcBef>
              <a:spcAft>
                <a:spcPts val="0"/>
              </a:spcAft>
              <a:buNone/>
            </a:pPr>
            <a:r>
              <a:rPr lang="en-US"/>
              <a:t>45 mins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PD from the LEARN repository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30 mins to first read and identify </a:t>
            </a:r>
            <a:endParaRPr/>
          </a:p>
          <a:p>
            <a:pPr indent="0" lvl="0" marL="0" rtl="0" algn="l">
              <a:spcBef>
                <a:spcPts val="0"/>
              </a:spcBef>
              <a:spcAft>
                <a:spcPts val="0"/>
              </a:spcAft>
              <a:buNone/>
            </a:pPr>
            <a:r>
              <a:rPr lang="en-US"/>
              <a:t>5 mins to share a few</a:t>
            </a:r>
            <a:endParaRPr/>
          </a:p>
          <a:p>
            <a:pPr indent="0" lvl="0" marL="0" rtl="0" algn="l">
              <a:spcBef>
                <a:spcPts val="0"/>
              </a:spcBef>
              <a:spcAft>
                <a:spcPts val="0"/>
              </a:spcAft>
              <a:buNone/>
            </a:pPr>
            <a:r>
              <a:rPr lang="en-US"/>
              <a:t>10 mins to </a:t>
            </a:r>
            <a:r>
              <a:rPr lang="en-US"/>
              <a:t>finish</a:t>
            </a:r>
            <a:r>
              <a:rPr lang="en-US"/>
              <a:t> what they can of the PD read through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3ad0d172c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3ad0d172c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Mariah</a:t>
            </a:r>
            <a:endParaRPr/>
          </a:p>
          <a:p>
            <a:pPr indent="0" lvl="0" marL="0" rtl="0" algn="l">
              <a:spcBef>
                <a:spcPts val="0"/>
              </a:spcBef>
              <a:spcAft>
                <a:spcPts val="0"/>
              </a:spcAft>
              <a:buNone/>
            </a:pPr>
            <a:r>
              <a:rPr lang="en-US"/>
              <a:t>20 mins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564689799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25646897997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Mariah</a:t>
            </a:r>
            <a:endParaRPr/>
          </a:p>
          <a:p>
            <a:pPr indent="0" lvl="0" marL="0" rtl="0" algn="l">
              <a:lnSpc>
                <a:spcPct val="100000"/>
              </a:lnSpc>
              <a:spcBef>
                <a:spcPts val="0"/>
              </a:spcBef>
              <a:spcAft>
                <a:spcPts val="0"/>
              </a:spcAft>
              <a:buSzPts val="1100"/>
              <a:buNone/>
            </a:pPr>
            <a:r>
              <a:rPr lang="en-US"/>
              <a:t>5 min</a:t>
            </a:r>
            <a:endParaRPr/>
          </a:p>
          <a:p>
            <a:pPr indent="0" lvl="0" marL="0" rtl="0" algn="l">
              <a:lnSpc>
                <a:spcPct val="100000"/>
              </a:lnSpc>
              <a:spcBef>
                <a:spcPts val="0"/>
              </a:spcBef>
              <a:spcAft>
                <a:spcPts val="0"/>
              </a:spcAft>
              <a:buSzPts val="1100"/>
              <a:buNone/>
            </a:pPr>
            <a:r>
              <a:rPr lang="en-US"/>
              <a:t>This slide can be removed before publishing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3b517bebc0_4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3b517bebc0_4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divide and practice fold the line and yes because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311d11a50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311d11a50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Shelby </a:t>
            </a:r>
            <a:endParaRPr/>
          </a:p>
          <a:p>
            <a:pPr indent="0" lvl="0" marL="0" rtl="0" algn="l">
              <a:spcBef>
                <a:spcPts val="0"/>
              </a:spcBef>
              <a:spcAft>
                <a:spcPts val="0"/>
              </a:spcAft>
              <a:buNone/>
            </a:pPr>
            <a:r>
              <a:rPr lang="en-US"/>
              <a:t>5 min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b232a4bad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b232a4bad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b517bebc0_6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b517bebc0_6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Tonia &amp; Trisha</a:t>
            </a:r>
            <a:endParaRPr/>
          </a:p>
          <a:p>
            <a:pPr indent="0" lvl="0" marL="0" rtl="0" algn="l">
              <a:spcBef>
                <a:spcPts val="0"/>
              </a:spcBef>
              <a:spcAft>
                <a:spcPts val="0"/>
              </a:spcAft>
              <a:buNone/>
            </a:pPr>
            <a:r>
              <a:rPr lang="en-US"/>
              <a:t>20 mins</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3125c5afb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3125c5afb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ad0d172c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ad0d172c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1A9988"/>
              </a:buClr>
              <a:buSzPts val="1100"/>
              <a:buFont typeface="Arial"/>
              <a:buNone/>
            </a:pPr>
            <a:r>
              <a:t/>
            </a:r>
            <a:endParaRPr/>
          </a:p>
          <a:p>
            <a:pPr indent="0" lvl="0" marL="0" rtl="0" algn="l">
              <a:spcBef>
                <a:spcPts val="1600"/>
              </a:spcBef>
              <a:spcAft>
                <a:spcPts val="0"/>
              </a:spcAft>
              <a:buNone/>
            </a:pPr>
            <a:r>
              <a:rPr lang="en-US" sz="1700"/>
              <a:t>10</a:t>
            </a:r>
            <a:r>
              <a:rPr lang="en-US" sz="1700"/>
              <a:t> min </a:t>
            </a:r>
            <a:endParaRPr sz="1700"/>
          </a:p>
          <a:p>
            <a:pPr indent="0" lvl="0" marL="0" rtl="0" algn="l">
              <a:spcBef>
                <a:spcPts val="0"/>
              </a:spcBef>
              <a:spcAft>
                <a:spcPts val="0"/>
              </a:spcAft>
              <a:buNone/>
            </a:pPr>
            <a:r>
              <a:rPr lang="en-US" sz="1700"/>
              <a:t>(name + grant) </a:t>
            </a:r>
            <a:endParaRPr sz="17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b232a4ba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b232a4ba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Pam &amp; Shelby</a:t>
            </a:r>
            <a:endParaRPr/>
          </a:p>
          <a:p>
            <a:pPr indent="0" lvl="0" marL="0" rtl="0" algn="l">
              <a:spcBef>
                <a:spcPts val="0"/>
              </a:spcBef>
              <a:spcAft>
                <a:spcPts val="0"/>
              </a:spcAft>
              <a:buNone/>
            </a:pPr>
            <a:r>
              <a:rPr lang="en-US"/>
              <a:t>10 mins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3b232a4ba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3b232a4ba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Pam &amp; Shelby</a:t>
            </a:r>
            <a:endParaRPr/>
          </a:p>
          <a:p>
            <a:pPr indent="0" lvl="0" marL="0" rtl="0" algn="l">
              <a:spcBef>
                <a:spcPts val="0"/>
              </a:spcBef>
              <a:spcAft>
                <a:spcPts val="0"/>
              </a:spcAft>
              <a:buNone/>
            </a:pPr>
            <a:r>
              <a:rPr lang="en-US"/>
              <a:t>15 mins</a:t>
            </a:r>
            <a:endParaRPr/>
          </a:p>
          <a:p>
            <a:pPr indent="0" lvl="0" marL="0" rtl="0" algn="l">
              <a:spcBef>
                <a:spcPts val="0"/>
              </a:spcBef>
              <a:spcAft>
                <a:spcPts val="0"/>
              </a:spcAft>
              <a:buNone/>
            </a:pPr>
            <a:r>
              <a:rPr lang="en-US"/>
              <a:t>Read the 5E research  </a:t>
            </a:r>
            <a:endParaRPr/>
          </a:p>
          <a:p>
            <a:pPr indent="0" lvl="0" marL="0" rtl="0" algn="l">
              <a:spcBef>
                <a:spcPts val="0"/>
              </a:spcBef>
              <a:spcAft>
                <a:spcPts val="0"/>
              </a:spcAft>
              <a:buNone/>
            </a:pPr>
            <a:r>
              <a:rPr lang="en-US"/>
              <a:t>Use triangle square circle as the structure for reviewing and discussing.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3b232a4bad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3b232a4ba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Pam &amp; Shelby</a:t>
            </a:r>
            <a:endParaRPr/>
          </a:p>
          <a:p>
            <a:pPr indent="0" lvl="0" marL="0" rtl="0" algn="l">
              <a:spcBef>
                <a:spcPts val="0"/>
              </a:spcBef>
              <a:spcAft>
                <a:spcPts val="0"/>
              </a:spcAft>
              <a:buNone/>
            </a:pPr>
            <a:r>
              <a:rPr lang="en-US"/>
              <a:t>10 mins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b232a4bad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3b232a4bad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Jacqueline &amp; Mariah</a:t>
            </a:r>
            <a:endParaRPr/>
          </a:p>
          <a:p>
            <a:pPr indent="0" lvl="0" marL="0" rtl="0" algn="l">
              <a:spcBef>
                <a:spcPts val="0"/>
              </a:spcBef>
              <a:spcAft>
                <a:spcPts val="0"/>
              </a:spcAft>
              <a:buNone/>
            </a:pPr>
            <a:r>
              <a:rPr lang="en-US"/>
              <a:t>30 mins</a:t>
            </a:r>
            <a:endParaRPr/>
          </a:p>
          <a:p>
            <a:pPr indent="0" lvl="0" marL="0" rtl="0" algn="l">
              <a:spcBef>
                <a:spcPts val="0"/>
              </a:spcBef>
              <a:spcAft>
                <a:spcPts val="0"/>
              </a:spcAft>
              <a:buNone/>
            </a:pPr>
            <a:r>
              <a:rPr lang="en-US"/>
              <a:t>Count off 1 - 5. Engage, Explore, Explain, Extend, Evaluate.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Use the 5E vetting tool</a:t>
            </a:r>
            <a:r>
              <a:rPr lang="en-US"/>
              <a:t> and review the PD again, but focus on the elements of the 5E.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Look through the whole PD and focus on the questions for your part.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Jigsaw the 5Es into five groups and then Share out to the whole group taking turns with each E. </a:t>
            </a:r>
            <a:endParaRPr/>
          </a:p>
          <a:p>
            <a:pPr indent="0" lvl="0" marL="0" rtl="0" algn="l">
              <a:spcBef>
                <a:spcPts val="0"/>
              </a:spcBef>
              <a:spcAft>
                <a:spcPts val="0"/>
              </a:spcAft>
              <a:buNone/>
            </a:pPr>
            <a:r>
              <a:rPr lang="en-US"/>
              <a:t>After teachers share out their E, ask them to consider how this PD could </a:t>
            </a:r>
            <a:r>
              <a:rPr lang="en-US"/>
              <a:t>benefit</a:t>
            </a:r>
            <a:r>
              <a:rPr lang="en-US"/>
              <a:t> their </a:t>
            </a:r>
            <a:r>
              <a:rPr lang="en-US"/>
              <a:t>staff</a:t>
            </a:r>
            <a:r>
              <a:rPr lang="en-US"/>
              <a:t>. BECAUSE </a:t>
            </a:r>
            <a:r>
              <a:rPr b="1" lang="en-US" sz="1400">
                <a:highlight>
                  <a:schemeClr val="lt1"/>
                </a:highlight>
              </a:rPr>
              <a:t>As a LEAD teacher, you will be responsible for taking PDs like this one back to your site and facilitating them to your coworkers</a:t>
            </a:r>
            <a:endParaRPr b="1" sz="1400">
              <a:highlight>
                <a:schemeClr val="lt1"/>
              </a:highlight>
            </a:endParaRPr>
          </a:p>
          <a:p>
            <a:pPr indent="0" lvl="0" marL="0" rtl="0" algn="l">
              <a:spcBef>
                <a:spcPts val="0"/>
              </a:spcBef>
              <a:spcAft>
                <a:spcPts val="0"/>
              </a:spcAft>
              <a:buNone/>
            </a:pPr>
            <a:r>
              <a:t/>
            </a:r>
            <a:endParaRPr b="1" sz="1400">
              <a:highlight>
                <a:schemeClr val="lt1"/>
              </a:highlight>
            </a:endParaRPr>
          </a:p>
          <a:p>
            <a:pPr indent="0" lvl="0" marL="0" rtl="0" algn="l">
              <a:spcBef>
                <a:spcPts val="0"/>
              </a:spcBef>
              <a:spcAft>
                <a:spcPts val="0"/>
              </a:spcAft>
              <a:buNone/>
            </a:pPr>
            <a:r>
              <a:rPr lang="en-US" sz="1400" u="sng">
                <a:solidFill>
                  <a:schemeClr val="hlink"/>
                </a:solidFill>
                <a:hlinkClick r:id="rId3"/>
              </a:rPr>
              <a:t>Activity example photo link: BEFORE</a:t>
            </a:r>
            <a:endParaRPr sz="1400"/>
          </a:p>
          <a:p>
            <a:pPr indent="0" lvl="0" marL="0" rtl="0" algn="l">
              <a:spcBef>
                <a:spcPts val="0"/>
              </a:spcBef>
              <a:spcAft>
                <a:spcPts val="0"/>
              </a:spcAft>
              <a:buNone/>
            </a:pPr>
            <a:r>
              <a:rPr lang="en-US" sz="1400" u="sng">
                <a:solidFill>
                  <a:schemeClr val="hlink"/>
                </a:solidFill>
                <a:hlinkClick r:id="rId4"/>
              </a:rPr>
              <a:t>Activity example photo link: AFTER</a:t>
            </a:r>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4d77ac5aa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4d77ac5aa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Jacqueline &amp; Mariah (1</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5197d38be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5197d38be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Tonia &amp; Trisha</a:t>
            </a:r>
            <a:endParaRPr/>
          </a:p>
          <a:p>
            <a:pPr indent="0" lvl="0" marL="0" rtl="0" algn="l">
              <a:spcBef>
                <a:spcPts val="0"/>
              </a:spcBef>
              <a:spcAft>
                <a:spcPts val="0"/>
              </a:spcAft>
              <a:buClr>
                <a:schemeClr val="dk1"/>
              </a:buClr>
              <a:buFont typeface="Arial"/>
              <a:buNone/>
            </a:pPr>
            <a:r>
              <a:rPr lang="en-US"/>
              <a:t>10 mins </a:t>
            </a:r>
            <a:endParaRPr/>
          </a:p>
          <a:p>
            <a:pPr indent="0" lvl="0" marL="0" rtl="0" algn="l">
              <a:spcBef>
                <a:spcPts val="0"/>
              </a:spcBef>
              <a:spcAft>
                <a:spcPts val="0"/>
              </a:spcAft>
              <a:buClr>
                <a:schemeClr val="dk1"/>
              </a:buClr>
              <a:buFont typeface="Arial"/>
              <a:buNone/>
            </a:pPr>
            <a:r>
              <a:rPr lang="en-US"/>
              <a:t>Go through as a group the strategies and help participants write down what is and how they might apply it in your classroom. Quickly discuss each strategy individually. Share out something you heard from another participant that you thought was a great idea.</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b="1" lang="en-US"/>
              <a:t>Quiz, Quiz, Trade – </a:t>
            </a:r>
            <a:r>
              <a:rPr lang="en-US" sz="1150">
                <a:highlight>
                  <a:srgbClr val="FAFAFA"/>
                </a:highlight>
              </a:rPr>
              <a:t>This cooperative-learning technique has students review information with other students by asking and answering questions. Working with peers in a nonthreatening manner builds confidence, encourages greater participation, and results in more thoughtful discussions.</a:t>
            </a:r>
            <a:endParaRPr sz="1150"/>
          </a:p>
          <a:p>
            <a:pPr indent="0" lvl="0" marL="0" rtl="0" algn="l">
              <a:spcBef>
                <a:spcPts val="0"/>
              </a:spcBef>
              <a:spcAft>
                <a:spcPts val="0"/>
              </a:spcAft>
              <a:buClr>
                <a:schemeClr val="dk1"/>
              </a:buClr>
              <a:buFont typeface="Arial"/>
              <a:buNone/>
            </a:pPr>
            <a:r>
              <a:rPr b="1" lang="en-US"/>
              <a:t>Card Sort – </a:t>
            </a:r>
            <a:r>
              <a:rPr lang="en-US" sz="1150">
                <a:solidFill>
                  <a:srgbClr val="292929"/>
                </a:solidFill>
              </a:rPr>
              <a:t>This strategy is used in a variety of ways to organize prior knowledge about a concept or topic and has students practice argumentative communication by debating their answers with a group or partner.</a:t>
            </a:r>
            <a:endParaRPr sz="1150">
              <a:solidFill>
                <a:srgbClr val="292929"/>
              </a:solidFill>
            </a:endParaRPr>
          </a:p>
          <a:p>
            <a:pPr indent="0" lvl="0" marL="0" rtl="0" algn="l">
              <a:spcBef>
                <a:spcPts val="0"/>
              </a:spcBef>
              <a:spcAft>
                <a:spcPts val="0"/>
              </a:spcAft>
              <a:buClr>
                <a:schemeClr val="dk1"/>
              </a:buClr>
              <a:buFont typeface="Arial"/>
              <a:buNone/>
            </a:pPr>
            <a:r>
              <a:rPr b="1" lang="en-US"/>
              <a:t>Triangle Square Circle – </a:t>
            </a:r>
            <a:r>
              <a:rPr lang="en-US" sz="1150">
                <a:solidFill>
                  <a:srgbClr val="292929"/>
                </a:solidFill>
              </a:rPr>
              <a:t>This  reflective strategy requires students to reflect and choose important pieces of information and question anything they don’t completely understand.</a:t>
            </a:r>
            <a:endParaRPr/>
          </a:p>
          <a:p>
            <a:pPr indent="0" lvl="0" marL="0" rtl="0" algn="l">
              <a:spcBef>
                <a:spcPts val="0"/>
              </a:spcBef>
              <a:spcAft>
                <a:spcPts val="0"/>
              </a:spcAft>
              <a:buClr>
                <a:schemeClr val="dk1"/>
              </a:buClr>
              <a:buFont typeface="Arial"/>
              <a:buNone/>
            </a:pPr>
            <a:r>
              <a:rPr b="1" lang="en-US"/>
              <a:t>Jigsaw – </a:t>
            </a:r>
            <a:r>
              <a:rPr lang="en-US" sz="1150">
                <a:solidFill>
                  <a:srgbClr val="292929"/>
                </a:solidFill>
              </a:rPr>
              <a:t>This strategy breaks up complex readings into equal parts to be shared between multiple students. Doing so encourages students to share responsibility for each other's learning while developing group communication skills and practicing close reading.</a:t>
            </a:r>
            <a:endParaRPr/>
          </a:p>
          <a:p>
            <a:pPr indent="0" lvl="0" marL="0" rtl="0" algn="l">
              <a:spcBef>
                <a:spcPts val="0"/>
              </a:spcBef>
              <a:spcAft>
                <a:spcPts val="0"/>
              </a:spcAft>
              <a:buClr>
                <a:schemeClr val="dk1"/>
              </a:buClr>
              <a:buFont typeface="Arial"/>
              <a:buNone/>
            </a:pPr>
            <a:r>
              <a:rPr b="1" lang="en-US"/>
              <a:t>Tweet UP – </a:t>
            </a:r>
            <a:r>
              <a:rPr lang="en-US" sz="1150">
                <a:solidFill>
                  <a:srgbClr val="292929"/>
                </a:solidFill>
              </a:rPr>
              <a:t>This strategy is used to help students synthesize and summarize information in a clear and concise manner.</a:t>
            </a:r>
            <a:endParaRPr/>
          </a:p>
          <a:p>
            <a:pPr indent="0" lvl="0" marL="0" rtl="0" algn="l">
              <a:spcBef>
                <a:spcPts val="0"/>
              </a:spcBef>
              <a:spcAft>
                <a:spcPts val="0"/>
              </a:spcAft>
              <a:buNone/>
            </a:pPr>
            <a:r>
              <a:t/>
            </a:r>
            <a:endParaRPr/>
          </a:p>
        </p:txBody>
      </p:sp>
      <p:sp>
        <p:nvSpPr>
          <p:cNvPr id="394" name="Google Shape;394;g25197d38bea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3a6349bc7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3a6349bc7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15 min?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b232a4bad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3b232a4bad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 &amp; Jared 15 mins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a:t>
            </a:r>
            <a:r>
              <a:rPr lang="en-US"/>
              <a:t>ot your thoughts on a post-it note.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things your site/school is doing well</a:t>
            </a:r>
            <a:endParaRPr/>
          </a:p>
          <a:p>
            <a:pPr indent="0" lvl="0" marL="0" rtl="0" algn="l">
              <a:spcBef>
                <a:spcPts val="0"/>
              </a:spcBef>
              <a:spcAft>
                <a:spcPts val="0"/>
              </a:spcAft>
              <a:buNone/>
            </a:pPr>
            <a:r>
              <a:rPr lang="en-US"/>
              <a:t>2 things your site could improve on</a:t>
            </a:r>
            <a:endParaRPr/>
          </a:p>
          <a:p>
            <a:pPr indent="0" lvl="0" marL="0" rtl="0" algn="l">
              <a:spcBef>
                <a:spcPts val="0"/>
              </a:spcBef>
              <a:spcAft>
                <a:spcPts val="0"/>
              </a:spcAft>
              <a:buNone/>
            </a:pPr>
            <a:r>
              <a:rPr lang="en-US"/>
              <a:t>1 PD that could support your needs.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3ad0d172c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3ad0d172c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 &amp; Jared</a:t>
            </a:r>
            <a:r>
              <a:rPr lang="en-US"/>
              <a:t> 30 min.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3-2-1 </a:t>
            </a:r>
            <a:endParaRPr/>
          </a:p>
          <a:p>
            <a:pPr indent="0" lvl="0" marL="0" rtl="0" algn="l">
              <a:spcBef>
                <a:spcPts val="0"/>
              </a:spcBef>
              <a:spcAft>
                <a:spcPts val="0"/>
              </a:spcAft>
              <a:buClr>
                <a:schemeClr val="dk1"/>
              </a:buClr>
              <a:buSzPts val="1100"/>
              <a:buFont typeface="Arial"/>
              <a:buNone/>
            </a:pPr>
            <a:r>
              <a:rPr lang="en-US"/>
              <a:t>1 - find one PD that addresses at least one of the needs you listed.</a:t>
            </a:r>
            <a:endParaRPr/>
          </a:p>
          <a:p>
            <a:pPr indent="0" lvl="0" marL="0" rtl="0" algn="l">
              <a:spcBef>
                <a:spcPts val="0"/>
              </a:spcBef>
              <a:spcAft>
                <a:spcPts val="0"/>
              </a:spcAft>
              <a:buClr>
                <a:schemeClr val="dk1"/>
              </a:buClr>
              <a:buSzPts val="1100"/>
              <a:buFont typeface="Arial"/>
              <a:buNone/>
            </a:pPr>
            <a:r>
              <a:rPr lang="en-US"/>
              <a:t>Submit your selected PD </a:t>
            </a:r>
            <a:r>
              <a:rPr lang="en-US" u="sng">
                <a:solidFill>
                  <a:schemeClr val="hlink"/>
                </a:solidFill>
                <a:hlinkClick r:id="rId2"/>
              </a:rPr>
              <a:t>https://docs.google.com/forms/d/e/1FAIpQLSdXJlbM7Tq7H25iW4NplS6pH-57YiNSdA9lFGJM_uQaFDktew/viewform</a:t>
            </a:r>
            <a:r>
              <a:rPr lang="en-US"/>
              <a:t>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3b517bebc0_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3b517bebc0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around 12:00 - 1:45PM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5089e0341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5089e0341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Shelby</a:t>
            </a:r>
            <a:endParaRPr/>
          </a:p>
          <a:p>
            <a:pPr indent="0" lvl="0" marL="0" rtl="0" algn="l">
              <a:spcBef>
                <a:spcPts val="0"/>
              </a:spcBef>
              <a:spcAft>
                <a:spcPts val="0"/>
              </a:spcAft>
              <a:buNone/>
            </a:pPr>
            <a:r>
              <a:rPr lang="en-US"/>
              <a:t>10 - 15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Participants introduce themselves, school, returner, subject,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https://k20center.padlet.org/lhawkins/pictures</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3a6349bc7c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3a6349bc7c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Tammy &amp; Mariah</a:t>
            </a:r>
            <a:endParaRPr/>
          </a:p>
          <a:p>
            <a:pPr indent="0" lvl="0" marL="0" rtl="0" algn="l">
              <a:spcBef>
                <a:spcPts val="0"/>
              </a:spcBef>
              <a:spcAft>
                <a:spcPts val="0"/>
              </a:spcAft>
              <a:buNone/>
            </a:pPr>
            <a:r>
              <a:rPr lang="en-US"/>
              <a:t>20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a:t>
            </a:r>
            <a:r>
              <a:rPr lang="en-US"/>
              <a:t>through</a:t>
            </a:r>
            <a:r>
              <a:rPr lang="en-US"/>
              <a:t> the PD you selected. As you read through it, reflect on the how the 5E Model narrative </a:t>
            </a:r>
            <a:r>
              <a:rPr lang="en-US"/>
              <a:t>supports authentic teaching and learning.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b232a4bad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3b232a4bad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Tammy &amp; Mariah</a:t>
            </a:r>
            <a:endParaRPr/>
          </a:p>
          <a:p>
            <a:pPr indent="0" lvl="0" marL="0" rtl="0" algn="l">
              <a:spcBef>
                <a:spcPts val="0"/>
              </a:spcBef>
              <a:spcAft>
                <a:spcPts val="0"/>
              </a:spcAft>
              <a:buNone/>
            </a:pPr>
            <a:r>
              <a:rPr lang="en-US"/>
              <a:t>5</a:t>
            </a:r>
            <a:r>
              <a:rPr lang="en-US"/>
              <a:t> min.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Before lunch we asked you to browse the K20 LEARN site to find a professional learning experience that you believe would benefit the staff at your school. All of the professional learning experiences should fall into one of the following four categories: Student Engagement, Academic Rigor and Engagement, Technology Integration, or College and Career Awareness and Readiness.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Thinking back on the learning experience you chose, which category would it fall under? Change your Zoom name to one of those categories, Academic, Tech, or CCGC along with your name. This will help us put you into breakout groups.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3b517bebc0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3b517bebc0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Tammy &amp; Mariah</a:t>
            </a:r>
            <a:r>
              <a:rPr lang="en-US"/>
              <a:t>25 min.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in your small groups, share the following. Ask each other questions about the PDs selected if there is still time remaining.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b232a4bad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3b232a4bad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Nivian, Jared, Amber, Bailie - 15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Person #1: </a:t>
            </a:r>
            <a:endParaRPr/>
          </a:p>
          <a:p>
            <a:pPr indent="0" lvl="0" marL="0" rtl="0" algn="l">
              <a:spcBef>
                <a:spcPts val="0"/>
              </a:spcBef>
              <a:spcAft>
                <a:spcPts val="0"/>
              </a:spcAft>
              <a:buNone/>
            </a:pPr>
            <a:r>
              <a:rPr lang="en-US"/>
              <a:t>Ask the whole group to thinking about the question, “How nervous are you about presenting PD?” </a:t>
            </a:r>
            <a:endParaRPr/>
          </a:p>
          <a:p>
            <a:pPr indent="0" lvl="0" marL="0" rtl="0" algn="l">
              <a:spcBef>
                <a:spcPts val="0"/>
              </a:spcBef>
              <a:spcAft>
                <a:spcPts val="0"/>
              </a:spcAft>
              <a:buNone/>
            </a:pPr>
            <a:r>
              <a:rPr lang="en-US"/>
              <a:t>Review the three reference points on the slide (click three times to bring up all three).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Person #2: </a:t>
            </a:r>
            <a:endParaRPr/>
          </a:p>
          <a:p>
            <a:pPr indent="0" lvl="0" marL="0" rtl="0" algn="l">
              <a:spcBef>
                <a:spcPts val="0"/>
              </a:spcBef>
              <a:spcAft>
                <a:spcPts val="0"/>
              </a:spcAft>
              <a:buNone/>
            </a:pPr>
            <a:r>
              <a:rPr lang="en-US"/>
              <a:t>Now that you have thought about where you might fall using these reference points, everyone is going to make a single line. So in a minute, you are going to line up in order 1 to 5. Ones will be on this side of the room and fives will be on the other (choose your location based on space available). Okay go now.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Person #3: </a:t>
            </a:r>
            <a:endParaRPr/>
          </a:p>
          <a:p>
            <a:pPr indent="0" lvl="0" marL="0" rtl="0" algn="l">
              <a:spcBef>
                <a:spcPts val="0"/>
              </a:spcBef>
              <a:spcAft>
                <a:spcPts val="0"/>
              </a:spcAft>
              <a:buNone/>
            </a:pPr>
            <a:r>
              <a:rPr lang="en-US"/>
              <a:t>(Check that they are lined up) Now that you are lined up, we are going to fold the line in half. So, it’s like follow the leader. The last person (five at the end) will walk down here to stand in front of the first person (one at the start of the line). This will be your partner for our next activity.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b232a4bad_0_6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13b232a4bad_0_6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Nivian, Jared, Amber, Bailie</a:t>
            </a:r>
            <a:endParaRPr/>
          </a:p>
          <a:p>
            <a:pPr indent="0" lvl="0" marL="0" rtl="0" algn="l">
              <a:spcBef>
                <a:spcPts val="0"/>
              </a:spcBef>
              <a:spcAft>
                <a:spcPts val="0"/>
              </a:spcAft>
              <a:buNone/>
            </a:pPr>
            <a:r>
              <a:rPr lang="en-US"/>
              <a:t>20</a:t>
            </a:r>
            <a:r>
              <a:rPr lang="en-US"/>
              <a:t> min.</a:t>
            </a:r>
            <a:endParaRPr/>
          </a:p>
          <a:p>
            <a:pPr indent="0" lvl="0" marL="0" marR="0" rtl="0" algn="l">
              <a:lnSpc>
                <a:spcPct val="100000"/>
              </a:lnSpc>
              <a:spcBef>
                <a:spcPts val="0"/>
              </a:spcBef>
              <a:spcAft>
                <a:spcPts val="0"/>
              </a:spcAft>
              <a:buClr>
                <a:srgbClr val="000000"/>
              </a:buClr>
              <a:buSzPts val="1100"/>
              <a:buFont typeface="Arial"/>
              <a:buNone/>
            </a:pPr>
            <a:r>
              <a:rPr lang="en-US"/>
              <a:t>Person #1: </a:t>
            </a:r>
            <a:endParaRPr/>
          </a:p>
          <a:p>
            <a:pPr indent="0" lvl="0" marL="0" marR="0" rtl="0" algn="l">
              <a:lnSpc>
                <a:spcPct val="100000"/>
              </a:lnSpc>
              <a:spcBef>
                <a:spcPts val="0"/>
              </a:spcBef>
              <a:spcAft>
                <a:spcPts val="0"/>
              </a:spcAft>
              <a:buClr>
                <a:srgbClr val="000000"/>
              </a:buClr>
              <a:buSzPts val="1100"/>
              <a:buFont typeface="Arial"/>
              <a:buNone/>
            </a:pPr>
            <a:r>
              <a:rPr lang="en-US"/>
              <a:t>We are going to now talk about Combating Nervousness. Sometimes nervousness can also be fear and some of you might be a little afraid of facilitating PD at your site.</a:t>
            </a:r>
            <a:endParaRPr/>
          </a:p>
          <a:p>
            <a:pPr indent="0" lvl="0" marL="0" marR="0" rtl="0" algn="l">
              <a:lnSpc>
                <a:spcPct val="100000"/>
              </a:lnSpc>
              <a:spcBef>
                <a:spcPts val="0"/>
              </a:spcBef>
              <a:spcAft>
                <a:spcPts val="0"/>
              </a:spcAft>
              <a:buClr>
                <a:srgbClr val="000000"/>
              </a:buClr>
              <a:buSzPts val="1100"/>
              <a:buFont typeface="Arial"/>
              <a:buNone/>
            </a:pPr>
            <a:r>
              <a:rPr lang="en-US"/>
              <a:t>(Set up the Joke) [Name of Person #2] Is 6 afraid of Seven?...</a:t>
            </a:r>
            <a:endParaRPr/>
          </a:p>
          <a:p>
            <a:pPr indent="0" lvl="0" marL="0" marR="0" rtl="0" algn="l">
              <a:lnSpc>
                <a:spcPct val="100000"/>
              </a:lnSpc>
              <a:spcBef>
                <a:spcPts val="0"/>
              </a:spcBef>
              <a:spcAft>
                <a:spcPts val="0"/>
              </a:spcAft>
              <a:buClr>
                <a:srgbClr val="000000"/>
              </a:buClr>
              <a:buSzPts val="1100"/>
              <a:buFont typeface="Arial"/>
              <a:buNone/>
            </a:pPr>
            <a:r>
              <a:rPr lang="en-US"/>
              <a:t>Person #2</a:t>
            </a:r>
            <a:endParaRPr/>
          </a:p>
          <a:p>
            <a:pPr indent="0" lvl="0" marL="0" marR="0" rtl="0" algn="l">
              <a:lnSpc>
                <a:spcPct val="100000"/>
              </a:lnSpc>
              <a:spcBef>
                <a:spcPts val="0"/>
              </a:spcBef>
              <a:spcAft>
                <a:spcPts val="0"/>
              </a:spcAft>
              <a:buClr>
                <a:srgbClr val="000000"/>
              </a:buClr>
              <a:buSzPts val="1100"/>
              <a:buFont typeface="Arial"/>
              <a:buNone/>
            </a:pPr>
            <a:r>
              <a:rPr lang="en-US"/>
              <a:t>Yes, because seven, “eight” nine! (laughter hopefully). We have just modeled the Yes, Because strategy that we are going to use for exploring combating nervousness. </a:t>
            </a:r>
            <a:endParaRPr/>
          </a:p>
          <a:p>
            <a:pPr indent="0" lvl="0" marL="0" marR="0" rtl="0" algn="l">
              <a:lnSpc>
                <a:spcPct val="100000"/>
              </a:lnSpc>
              <a:spcBef>
                <a:spcPts val="0"/>
              </a:spcBef>
              <a:spcAft>
                <a:spcPts val="0"/>
              </a:spcAft>
              <a:buClr>
                <a:srgbClr val="000000"/>
              </a:buClr>
              <a:buSzPts val="1100"/>
              <a:buFont typeface="Arial"/>
              <a:buNone/>
            </a:pPr>
            <a:r>
              <a:rPr lang="en-US"/>
              <a:t>[Name of Person #1] is handing out the paper we will be using for this activity. </a:t>
            </a:r>
            <a:r>
              <a:rPr lang="en-US"/>
              <a:t>You all are in two rows. Row 1 (pick a side) will read the statement on the paper and the partner standing on the other side will respond to the statement with “Yes, because…” and give a reason to support the statement. [Name of Person #3 and #4 are going to model the first one for you and then we will work our way down the line. Once we reach the end of the line we will finish by switching which row reads and which on responds.</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https://k20.ekadence.com/faculty-portal/activities/147692/view?fromStateRouteName=classActivities</a:t>
            </a:r>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3b517bebc0_4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13b517bebc0_4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Tonia &amp; Trisha</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10 mins </a:t>
            </a:r>
            <a:endParaRPr/>
          </a:p>
          <a:p>
            <a:pPr indent="0" lvl="0" marL="0" rtl="0" algn="l">
              <a:spcBef>
                <a:spcPts val="0"/>
              </a:spcBef>
              <a:spcAft>
                <a:spcPts val="0"/>
              </a:spcAft>
              <a:buClr>
                <a:schemeClr val="dk1"/>
              </a:buClr>
              <a:buFont typeface="Arial"/>
              <a:buNone/>
            </a:pPr>
            <a:r>
              <a:rPr lang="en-US"/>
              <a:t>Go through as a group the strategies and help participants write down what is and how they might apply it in your classroom. Quickly discuss each strategy individually. Share out something you heard from another participant that you thought was a great idea.</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b="1" lang="en-US"/>
              <a:t>3-2-1</a:t>
            </a:r>
            <a:r>
              <a:rPr b="1" lang="en-US"/>
              <a:t> – </a:t>
            </a:r>
            <a:r>
              <a:rPr lang="en-US" sz="1150">
                <a:solidFill>
                  <a:srgbClr val="292929"/>
                </a:solidFill>
              </a:rPr>
              <a:t>This writing activity enables students to summarize their understanding of material, to evaluate understanding for gaps in knowledge, and to communicate this to their teacher.</a:t>
            </a:r>
            <a:r>
              <a:rPr lang="en-US"/>
              <a:t> </a:t>
            </a:r>
            <a:endParaRPr/>
          </a:p>
          <a:p>
            <a:pPr indent="0" lvl="0" marL="0" rtl="0" algn="l">
              <a:spcBef>
                <a:spcPts val="0"/>
              </a:spcBef>
              <a:spcAft>
                <a:spcPts val="0"/>
              </a:spcAft>
              <a:buClr>
                <a:schemeClr val="dk1"/>
              </a:buClr>
              <a:buFont typeface="Arial"/>
              <a:buNone/>
            </a:pPr>
            <a:r>
              <a:rPr b="1" lang="en-US"/>
              <a:t>Fold the Line</a:t>
            </a:r>
            <a:r>
              <a:rPr b="1" lang="en-US"/>
              <a:t> – </a:t>
            </a:r>
            <a:r>
              <a:rPr lang="en-US" sz="1150">
                <a:solidFill>
                  <a:srgbClr val="292929"/>
                </a:solidFill>
              </a:rPr>
              <a:t>This strategy pairs students of opposing views or opposite levels of understanding together so they can discuss a prompt.</a:t>
            </a:r>
            <a:endParaRPr/>
          </a:p>
          <a:p>
            <a:pPr indent="0" lvl="0" marL="0" rtl="0" algn="l">
              <a:spcBef>
                <a:spcPts val="0"/>
              </a:spcBef>
              <a:spcAft>
                <a:spcPts val="0"/>
              </a:spcAft>
              <a:buClr>
                <a:schemeClr val="dk1"/>
              </a:buClr>
              <a:buFont typeface="Arial"/>
              <a:buNone/>
            </a:pPr>
            <a:r>
              <a:rPr b="1" lang="en-US"/>
              <a:t>Yes, Because</a:t>
            </a:r>
            <a:r>
              <a:rPr b="1" lang="en-US"/>
              <a:t> – </a:t>
            </a:r>
            <a:r>
              <a:rPr lang="en-US" sz="1150">
                <a:solidFill>
                  <a:srgbClr val="292929"/>
                </a:solidFill>
              </a:rPr>
              <a:t>This strategy reinforces speaking and listening skills, allowing students to add to peers' statements through summarizing, contributing, making connections, or affirming what others are saying. Students practice skills while engaged in conversation with others.</a:t>
            </a:r>
            <a:endParaRPr/>
          </a:p>
        </p:txBody>
      </p:sp>
      <p:sp>
        <p:nvSpPr>
          <p:cNvPr id="464" name="Google Shape;464;g13b517bebc0_4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3a6349bc7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3a6349bc7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Jared </a:t>
            </a:r>
            <a:endParaRPr/>
          </a:p>
          <a:p>
            <a:pPr indent="0" lvl="0" marL="0" rtl="0" algn="l">
              <a:spcBef>
                <a:spcPts val="0"/>
              </a:spcBef>
              <a:spcAft>
                <a:spcPts val="0"/>
              </a:spcAft>
              <a:buNone/>
            </a:pPr>
            <a:r>
              <a:rPr lang="en-US"/>
              <a:t>15 min?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3a6349bc7c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3a6349bc7c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Shelby</a:t>
            </a:r>
            <a:endParaRPr/>
          </a:p>
          <a:p>
            <a:pPr indent="0" lvl="0" marL="0" rtl="0" algn="l">
              <a:spcBef>
                <a:spcPts val="0"/>
              </a:spcBef>
              <a:spcAft>
                <a:spcPts val="0"/>
              </a:spcAft>
              <a:buNone/>
            </a:pPr>
            <a:r>
              <a:rPr lang="en-US"/>
              <a:t>5 mins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3b517bebc0_6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Mariah</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10</a:t>
            </a:r>
            <a:r>
              <a:rPr lang="en-US" sz="1200">
                <a:solidFill>
                  <a:schemeClr val="dk1"/>
                </a:solidFill>
                <a:latin typeface="Calibri"/>
                <a:ea typeface="Calibri"/>
                <a:cs typeface="Calibri"/>
                <a:sym typeface="Calibri"/>
              </a:rPr>
              <a:t> min </a:t>
            </a:r>
            <a:r>
              <a:rPr lang="en-US" sz="1200" u="sng">
                <a:solidFill>
                  <a:schemeClr val="hlink"/>
                </a:solidFill>
                <a:latin typeface="Calibri"/>
                <a:ea typeface="Calibri"/>
                <a:cs typeface="Calibri"/>
                <a:sym typeface="Calibri"/>
                <a:hlinkClick r:id="rId2"/>
              </a:rPr>
              <a:t>https://k20center.instructure.com/courses/65/files/3895/download?wrap=1</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Engage/Explore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Review the PD cycle and why it is important to reflect on what you have accomplished and how you have supported continual learning at your site.</a:t>
            </a:r>
            <a:endParaRPr sz="1200">
              <a:solidFill>
                <a:schemeClr val="dk1"/>
              </a:solidFill>
              <a:latin typeface="Calibri"/>
              <a:ea typeface="Calibri"/>
              <a:cs typeface="Calibri"/>
              <a:sym typeface="Calibri"/>
            </a:endParaRPr>
          </a:p>
          <a:p>
            <a:pPr indent="-228600" lvl="0" marL="457200" rtl="0" algn="l">
              <a:spcBef>
                <a:spcPts val="0"/>
              </a:spcBef>
              <a:spcAft>
                <a:spcPts val="0"/>
              </a:spcAft>
              <a:buClr>
                <a:schemeClr val="accent4"/>
              </a:buClr>
              <a:buSzPts val="1200"/>
              <a:buNone/>
            </a:pPr>
            <a:r>
              <a:rPr lang="en-US" sz="1200">
                <a:solidFill>
                  <a:schemeClr val="dk1"/>
                </a:solidFill>
                <a:latin typeface="Calibri"/>
                <a:ea typeface="Calibri"/>
                <a:cs typeface="Calibri"/>
                <a:sym typeface="Calibri"/>
              </a:rPr>
              <a:t>You are a support structure for growth. Think about your action plans, school objectives, and how to move forward to the next school year.  </a:t>
            </a:r>
            <a:endParaRPr sz="1200">
              <a:solidFill>
                <a:schemeClr val="dk1"/>
              </a:solidFill>
              <a:latin typeface="Calibri"/>
              <a:ea typeface="Calibri"/>
              <a:cs typeface="Calibri"/>
              <a:sym typeface="Calibri"/>
            </a:endParaRPr>
          </a:p>
          <a:p>
            <a:pPr indent="-228600" lvl="0" marL="457200" rtl="0" algn="l">
              <a:spcBef>
                <a:spcPts val="0"/>
              </a:spcBef>
              <a:spcAft>
                <a:spcPts val="0"/>
              </a:spcAft>
              <a:buClr>
                <a:schemeClr val="accent4"/>
              </a:buClr>
              <a:buSzPts val="1200"/>
              <a:buNone/>
            </a:pPr>
            <a:r>
              <a:rPr lang="en-US" sz="1200">
                <a:solidFill>
                  <a:schemeClr val="dk1"/>
                </a:solidFill>
                <a:latin typeface="Calibri"/>
                <a:ea typeface="Calibri"/>
                <a:cs typeface="Calibri"/>
                <a:sym typeface="Calibri"/>
              </a:rPr>
              <a:t>You can follow-up with teachers to help foster continual learning.</a:t>
            </a:r>
            <a:endParaRPr sz="1200">
              <a:solidFill>
                <a:schemeClr val="dk1"/>
              </a:solidFill>
              <a:latin typeface="Calibri"/>
              <a:ea typeface="Calibri"/>
              <a:cs typeface="Calibri"/>
              <a:sym typeface="Calibri"/>
            </a:endParaRPr>
          </a:p>
          <a:p>
            <a:pPr indent="-228600" lvl="0" marL="457200" rtl="0" algn="l">
              <a:spcBef>
                <a:spcPts val="0"/>
              </a:spcBef>
              <a:spcAft>
                <a:spcPts val="0"/>
              </a:spcAft>
              <a:buClr>
                <a:schemeClr val="accent4"/>
              </a:buClr>
              <a:buSzPts val="1200"/>
              <a:buNone/>
            </a:pPr>
            <a:r>
              <a:rPr lang="en-US" sz="1200">
                <a:solidFill>
                  <a:schemeClr val="dk1"/>
                </a:solidFill>
                <a:latin typeface="Calibri"/>
                <a:ea typeface="Calibri"/>
                <a:cs typeface="Calibri"/>
                <a:sym typeface="Calibri"/>
              </a:rPr>
              <a:t>Don’t forget to invite teachers in to watch “new” strategies or technology you are using with your students. Offer modeling and co-teaching opportunities, as you have embraced taking on a LEAD role within your schools.  This is a heavy lift, but you all are very compassionate about creating successful educational experiences and engaging learners with authentic teaching practices.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p>
          <a:p>
            <a:pPr indent="0" lvl="0" marL="0" rtl="0" algn="l">
              <a:lnSpc>
                <a:spcPct val="100000"/>
              </a:lnSpc>
              <a:spcBef>
                <a:spcPts val="0"/>
              </a:spcBef>
              <a:spcAft>
                <a:spcPts val="0"/>
              </a:spcAft>
              <a:buSzPts val="1100"/>
              <a:buNone/>
            </a:pPr>
            <a:r>
              <a:t/>
            </a:r>
            <a:endParaRPr b="1" sz="1200"/>
          </a:p>
          <a:p>
            <a:pPr indent="0" lvl="0" marL="0" rtl="0" algn="l">
              <a:lnSpc>
                <a:spcPct val="100000"/>
              </a:lnSpc>
              <a:spcBef>
                <a:spcPts val="0"/>
              </a:spcBef>
              <a:spcAft>
                <a:spcPts val="0"/>
              </a:spcAft>
              <a:buSzPts val="1100"/>
              <a:buNone/>
            </a:pPr>
            <a:r>
              <a:t/>
            </a:r>
            <a:endParaRPr sz="1200"/>
          </a:p>
        </p:txBody>
      </p:sp>
      <p:sp>
        <p:nvSpPr>
          <p:cNvPr id="483" name="Google Shape;483;g13b517bebc0_6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7d0eb2d31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57d0eb2d31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64ce435f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4ce435f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Shelby </a:t>
            </a:r>
            <a:endParaRPr/>
          </a:p>
          <a:p>
            <a:pPr indent="0" lvl="0" marL="0" rtl="0" algn="l">
              <a:spcBef>
                <a:spcPts val="0"/>
              </a:spcBef>
              <a:spcAft>
                <a:spcPts val="0"/>
              </a:spcAft>
              <a:buNone/>
            </a:pPr>
            <a:r>
              <a:rPr lang="en-US"/>
              <a:t>We will do mileage on Day 2</a:t>
            </a:r>
            <a:endParaRPr/>
          </a:p>
          <a:p>
            <a:pPr indent="0" lvl="0" marL="0" rtl="0" algn="l">
              <a:spcBef>
                <a:spcPts val="0"/>
              </a:spcBef>
              <a:spcAft>
                <a:spcPts val="0"/>
              </a:spcAft>
              <a:buNone/>
            </a:pPr>
            <a:r>
              <a:rPr lang="en-US"/>
              <a:t>5 min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2f15cf7e80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2f15cf7e80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3b517bebc0_4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13b517bebc0_4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Mariah</a:t>
            </a:r>
            <a:endParaRPr/>
          </a:p>
          <a:p>
            <a:pPr indent="0" lvl="0" marL="0" rtl="0" algn="l">
              <a:lnSpc>
                <a:spcPct val="100000"/>
              </a:lnSpc>
              <a:spcBef>
                <a:spcPts val="0"/>
              </a:spcBef>
              <a:spcAft>
                <a:spcPts val="0"/>
              </a:spcAft>
              <a:buSzPts val="1100"/>
              <a:buNone/>
            </a:pPr>
            <a:r>
              <a:rPr lang="en-US"/>
              <a:t>Complete eval then divide into grant</a:t>
            </a:r>
            <a:endParaRPr/>
          </a:p>
          <a:p>
            <a:pPr indent="0" lvl="0" marL="0" rtl="0" algn="l">
              <a:lnSpc>
                <a:spcPct val="100000"/>
              </a:lnSpc>
              <a:spcBef>
                <a:spcPts val="0"/>
              </a:spcBef>
              <a:spcAft>
                <a:spcPts val="0"/>
              </a:spcAft>
              <a:buSzPts val="1100"/>
              <a:buNone/>
            </a:pPr>
            <a:r>
              <a:rPr lang="en-US"/>
              <a:t>5 min</a:t>
            </a:r>
            <a:endParaRPr/>
          </a:p>
          <a:p>
            <a:pPr indent="0" lvl="0" marL="0" rtl="0" algn="l">
              <a:lnSpc>
                <a:spcPct val="100000"/>
              </a:lnSpc>
              <a:spcBef>
                <a:spcPts val="0"/>
              </a:spcBef>
              <a:spcAft>
                <a:spcPts val="0"/>
              </a:spcAft>
              <a:buSzPts val="1100"/>
              <a:buNone/>
            </a:pPr>
            <a:r>
              <a:rPr lang="en-US"/>
              <a:t>This slide can be removed before publishing</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3b517bebc0_3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Trisha</a:t>
            </a:r>
            <a:endParaRPr b="1"/>
          </a:p>
          <a:p>
            <a:pPr indent="0" lvl="0" marL="0" rtl="0" algn="l">
              <a:lnSpc>
                <a:spcPct val="100000"/>
              </a:lnSpc>
              <a:spcBef>
                <a:spcPts val="0"/>
              </a:spcBef>
              <a:spcAft>
                <a:spcPts val="0"/>
              </a:spcAft>
              <a:buSzPts val="1100"/>
              <a:buNone/>
            </a:pPr>
            <a:r>
              <a:rPr b="1" lang="en-US"/>
              <a:t>5 min </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lang="en-US"/>
              <a:t>What you have available and your situation will allow (use some ideas to help us drive summer lead opportunities)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Discuss the next steps teachers will take between now and the next LEAD session.</a:t>
            </a:r>
            <a:endParaRPr/>
          </a:p>
          <a:p>
            <a:pPr indent="0" lvl="0" marL="0" rtl="0" algn="l">
              <a:lnSpc>
                <a:spcPct val="100000"/>
              </a:lnSpc>
              <a:spcBef>
                <a:spcPts val="0"/>
              </a:spcBef>
              <a:spcAft>
                <a:spcPts val="0"/>
              </a:spcAft>
              <a:buSzPts val="1100"/>
              <a:buNone/>
            </a:pPr>
            <a:r>
              <a:rPr lang="en-US"/>
              <a:t>Each site will be different depending upon the PD plan and timeline. Follow up by reaching out to each participant and discussing their next steps. </a:t>
            </a:r>
            <a:endParaRPr/>
          </a:p>
        </p:txBody>
      </p:sp>
      <p:sp>
        <p:nvSpPr>
          <p:cNvPr id="510" name="Google Shape;510;g13b517bebc0_3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64c63bfec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4c63bfec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Bailie</a:t>
            </a:r>
            <a:endParaRPr/>
          </a:p>
          <a:p>
            <a:pPr indent="0" lvl="0" marL="0" rtl="0" algn="l">
              <a:spcBef>
                <a:spcPts val="0"/>
              </a:spcBef>
              <a:spcAft>
                <a:spcPts val="0"/>
              </a:spcAft>
              <a:buNone/>
            </a:pPr>
            <a:r>
              <a:rPr lang="en-US"/>
              <a:t>(3min)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get a piece of candy</a:t>
            </a:r>
            <a:endParaRPr/>
          </a:p>
          <a:p>
            <a:pPr indent="0" lvl="0" marL="0" rtl="0" algn="l">
              <a:spcBef>
                <a:spcPts val="0"/>
              </a:spcBef>
              <a:spcAft>
                <a:spcPts val="0"/>
              </a:spcAft>
              <a:buNone/>
            </a:pPr>
            <a:r>
              <a:rPr lang="en-US"/>
              <a:t>find someone you don’t know that has the same piece of candy (round 1) </a:t>
            </a:r>
            <a:endParaRPr/>
          </a:p>
          <a:p>
            <a:pPr indent="0" lvl="0" marL="0" rtl="0" algn="l">
              <a:spcBef>
                <a:spcPts val="0"/>
              </a:spcBef>
              <a:spcAft>
                <a:spcPts val="0"/>
              </a:spcAft>
              <a:buNone/>
            </a:pPr>
            <a:r>
              <a:rPr lang="en-US"/>
              <a:t>discuss the question your candy is tied to</a:t>
            </a:r>
            <a:endParaRPr/>
          </a:p>
          <a:p>
            <a:pPr indent="0" lvl="0" marL="0" rtl="0" algn="l">
              <a:spcBef>
                <a:spcPts val="0"/>
              </a:spcBef>
              <a:spcAft>
                <a:spcPts val="0"/>
              </a:spcAft>
              <a:buNone/>
            </a:pPr>
            <a:r>
              <a:rPr lang="en-US"/>
              <a:t>find someone you don’t know that has a different candy than you (round 2)</a:t>
            </a:r>
            <a:endParaRPr/>
          </a:p>
          <a:p>
            <a:pPr indent="0" lvl="0" marL="0" rtl="0" algn="l">
              <a:spcBef>
                <a:spcPts val="0"/>
              </a:spcBef>
              <a:spcAft>
                <a:spcPts val="0"/>
              </a:spcAft>
              <a:buNone/>
            </a:pPr>
            <a:r>
              <a:rPr lang="en-US"/>
              <a:t>discuss both questions in pairs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64c63bfec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4c63bfec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Bailie</a:t>
            </a:r>
            <a:endParaRPr/>
          </a:p>
          <a:p>
            <a:pPr indent="0" lvl="0" marL="0" rtl="0" algn="l">
              <a:spcBef>
                <a:spcPts val="0"/>
              </a:spcBef>
              <a:spcAft>
                <a:spcPts val="0"/>
              </a:spcAft>
              <a:buNone/>
            </a:pPr>
            <a:r>
              <a:rPr lang="en-US"/>
              <a:t>(12min)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mins round 1 - same candy partners, discuss the question</a:t>
            </a:r>
            <a:endParaRPr/>
          </a:p>
          <a:p>
            <a:pPr indent="0" lvl="0" marL="0" rtl="0" algn="l">
              <a:spcBef>
                <a:spcPts val="0"/>
              </a:spcBef>
              <a:spcAft>
                <a:spcPts val="0"/>
              </a:spcAft>
              <a:buNone/>
            </a:pPr>
            <a:r>
              <a:rPr lang="en-US"/>
              <a:t>5 mins round 2 - different candy partners, discuss both questions</a:t>
            </a:r>
            <a:endParaRPr/>
          </a:p>
          <a:p>
            <a:pPr indent="0" lvl="0" marL="0" rtl="0" algn="l">
              <a:spcBef>
                <a:spcPts val="0"/>
              </a:spcBef>
              <a:spcAft>
                <a:spcPts val="0"/>
              </a:spcAft>
              <a:buNone/>
            </a:pPr>
            <a:r>
              <a:rPr lang="en-US"/>
              <a:t>(15 mins total)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ad0d172c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ad0d172c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Jared</a:t>
            </a:r>
            <a:r>
              <a:rPr lang="en-US"/>
              <a:t> (2 mins)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 name="Google Shape;11;p2"/>
          <p:cNvSpPr/>
          <p:nvPr/>
        </p:nvSpPr>
        <p:spPr>
          <a:xfrm>
            <a:off x="0" y="0"/>
            <a:ext cx="9144000" cy="72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3">
            <a:alphaModFix/>
          </a:blip>
          <a:srcRect b="0" l="0" r="0" t="0"/>
          <a:stretch/>
        </p:blipFill>
        <p:spPr>
          <a:xfrm>
            <a:off x="0" y="-12"/>
            <a:ext cx="9144000" cy="1438275"/>
          </a:xfrm>
          <a:prstGeom prst="rect">
            <a:avLst/>
          </a:prstGeom>
          <a:noFill/>
          <a:ln>
            <a:noFill/>
          </a:ln>
        </p:spPr>
      </p:pic>
      <p:sp>
        <p:nvSpPr>
          <p:cNvPr id="13" name="Google Shape;13;p2"/>
          <p:cNvSpPr txBox="1"/>
          <p:nvPr>
            <p:ph type="ctrTitle"/>
          </p:nvPr>
        </p:nvSpPr>
        <p:spPr>
          <a:xfrm>
            <a:off x="729450" y="15510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4" name="Google Shape;14;p2"/>
          <p:cNvSpPr txBox="1"/>
          <p:nvPr>
            <p:ph idx="1" type="subTitle"/>
          </p:nvPr>
        </p:nvSpPr>
        <p:spPr>
          <a:xfrm>
            <a:off x="729627" y="34015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73763"/>
        </a:solidFill>
      </p:bgPr>
    </p:bg>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rgbClr val="C9DAF8"/>
              </a:buClr>
              <a:buSzPts val="8000"/>
              <a:buNone/>
              <a:defRPr sz="8000">
                <a:solidFill>
                  <a:srgbClr val="C9DAF8"/>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53" name="Google Shape;53;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pic>
        <p:nvPicPr>
          <p:cNvPr id="54" name="Google Shape;54;p11"/>
          <p:cNvPicPr preferRelativeResize="0"/>
          <p:nvPr/>
        </p:nvPicPr>
        <p:blipFill rotWithShape="1">
          <a:blip r:embed="rId2">
            <a:alphaModFix/>
          </a:blip>
          <a:srcRect b="0" l="0" r="0" t="0"/>
          <a:stretch/>
        </p:blipFill>
        <p:spPr>
          <a:xfrm>
            <a:off x="-18725" y="4149777"/>
            <a:ext cx="9144000" cy="14382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3"/>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lvl1pPr lvl="0" rtl="0" algn="l">
              <a:spcBef>
                <a:spcPts val="0"/>
              </a:spcBef>
              <a:spcAft>
                <a:spcPts val="0"/>
              </a:spcAft>
              <a:buClr>
                <a:schemeClr val="accent4"/>
              </a:buClr>
              <a:buSzPts val="3600"/>
              <a:buFont typeface="Calibri"/>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3"/>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lvl1pPr indent="-393700" lvl="0" marL="457200" rtl="0" algn="l">
              <a:spcBef>
                <a:spcPts val="520"/>
              </a:spcBef>
              <a:spcAft>
                <a:spcPts val="0"/>
              </a:spcAft>
              <a:buClr>
                <a:schemeClr val="accent4"/>
              </a:buClr>
              <a:buSzPts val="2600"/>
              <a:buFont typeface="Arial"/>
              <a:buChar char="•"/>
              <a:defRPr sz="2600"/>
            </a:lvl1pPr>
            <a:lvl2pPr indent="-325755" lvl="1" marL="914400" rtl="0" algn="l">
              <a:spcBef>
                <a:spcPts val="1600"/>
              </a:spcBef>
              <a:spcAft>
                <a:spcPts val="0"/>
              </a:spcAft>
              <a:buSzPts val="1530"/>
              <a:buChar char="○"/>
              <a:defRPr/>
            </a:lvl2pPr>
            <a:lvl3pPr indent="-308610" lvl="2" marL="1371600" rtl="0" algn="l">
              <a:spcBef>
                <a:spcPts val="1600"/>
              </a:spcBef>
              <a:spcAft>
                <a:spcPts val="0"/>
              </a:spcAft>
              <a:buSzPts val="1260"/>
              <a:buChar char="■"/>
              <a:defRPr/>
            </a:lvl3pPr>
            <a:lvl4pPr indent="-302894" lvl="3" marL="1828800" rtl="0" algn="l">
              <a:spcBef>
                <a:spcPts val="1600"/>
              </a:spcBef>
              <a:spcAft>
                <a:spcPts val="0"/>
              </a:spcAft>
              <a:buSzPts val="1170"/>
              <a:buChar char="●"/>
              <a:defRPr/>
            </a:lvl4pPr>
            <a:lvl5pPr indent="-302895" lvl="4" marL="2286000" rtl="0" algn="l">
              <a:spcBef>
                <a:spcPts val="1600"/>
              </a:spcBef>
              <a:spcAft>
                <a:spcPts val="0"/>
              </a:spcAft>
              <a:buSzPts val="1170"/>
              <a:buChar char="○"/>
              <a:defRPr/>
            </a:lvl5pPr>
            <a:lvl6pPr indent="-320039" lvl="5" marL="2743200" rtl="0" algn="l">
              <a:spcBef>
                <a:spcPts val="1600"/>
              </a:spcBef>
              <a:spcAft>
                <a:spcPts val="0"/>
              </a:spcAft>
              <a:buSzPts val="1440"/>
              <a:buChar char="■"/>
              <a:defRPr/>
            </a:lvl6pPr>
            <a:lvl7pPr indent="-320039" lvl="6" marL="3200400" rtl="0" algn="l">
              <a:spcBef>
                <a:spcPts val="1600"/>
              </a:spcBef>
              <a:spcAft>
                <a:spcPts val="0"/>
              </a:spcAft>
              <a:buSzPts val="1440"/>
              <a:buChar char="●"/>
              <a:defRPr/>
            </a:lvl7pPr>
            <a:lvl8pPr indent="-342900" lvl="7" marL="3657600" rtl="0" algn="l">
              <a:spcBef>
                <a:spcPts val="1600"/>
              </a:spcBef>
              <a:spcAft>
                <a:spcPts val="0"/>
              </a:spcAft>
              <a:buSzPts val="1800"/>
              <a:buChar char="○"/>
              <a:defRPr/>
            </a:lvl8pPr>
            <a:lvl9pPr indent="-342900" lvl="8" marL="4114800" rtl="0" algn="l">
              <a:spcBef>
                <a:spcPts val="1600"/>
              </a:spcBef>
              <a:spcAft>
                <a:spcPts val="1600"/>
              </a:spcAft>
              <a:buSzPts val="1800"/>
              <a:buChar char="■"/>
              <a:defRPr/>
            </a:lvl9pPr>
          </a:lstStyle>
          <a:p/>
        </p:txBody>
      </p:sp>
      <p:pic>
        <p:nvPicPr>
          <p:cNvPr id="60" name="Google Shape;60;p13"/>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bg>
      <p:bgPr>
        <a:gradFill>
          <a:gsLst>
            <a:gs pos="0">
              <a:srgbClr val="659298"/>
            </a:gs>
            <a:gs pos="100000">
              <a:srgbClr val="4E6F74"/>
            </a:gs>
          </a:gsLst>
          <a:lin ang="15960083" scaled="0"/>
        </a:gra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530352" y="987552"/>
            <a:ext cx="7772400" cy="1021800"/>
          </a:xfrm>
          <a:prstGeom prst="rect">
            <a:avLst/>
          </a:prstGeom>
          <a:noFill/>
          <a:ln>
            <a:noFill/>
          </a:ln>
        </p:spPr>
        <p:txBody>
          <a:bodyPr anchorCtr="0" anchor="b" bIns="0" lIns="0" spcFirstLastPara="1" rIns="0" wrap="square" tIns="0">
            <a:noAutofit/>
          </a:bodyPr>
          <a:lstStyle>
            <a:lvl1pPr lvl="0" rtl="0" algn="l">
              <a:spcBef>
                <a:spcPts val="0"/>
              </a:spcBef>
              <a:spcAft>
                <a:spcPts val="0"/>
              </a:spcAft>
              <a:buClr>
                <a:srgbClr val="FFFFFF"/>
              </a:buClr>
              <a:buSzPts val="5000"/>
              <a:buFont typeface="Calibri"/>
              <a:buNone/>
              <a:defRPr b="0" sz="5000" cap="none">
                <a:solidFill>
                  <a:srgbClr val="FFFFFF"/>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5"/>
          <p:cNvSpPr txBox="1"/>
          <p:nvPr>
            <p:ph idx="1" type="body"/>
          </p:nvPr>
        </p:nvSpPr>
        <p:spPr>
          <a:xfrm>
            <a:off x="530352" y="2028498"/>
            <a:ext cx="7772400" cy="1132200"/>
          </a:xfrm>
          <a:prstGeom prst="rect">
            <a:avLst/>
          </a:prstGeom>
          <a:noFill/>
          <a:ln>
            <a:noFill/>
          </a:ln>
        </p:spPr>
        <p:txBody>
          <a:bodyPr anchorCtr="0" anchor="t" bIns="45700" lIns="45700" spcFirstLastPara="1" rIns="45700" wrap="square" tIns="45700">
            <a:noAutofit/>
          </a:bodyPr>
          <a:lstStyle>
            <a:lvl1pPr indent="-228600" lvl="0" marL="457200" rtl="0" algn="l">
              <a:spcBef>
                <a:spcPts val="520"/>
              </a:spcBef>
              <a:spcAft>
                <a:spcPts val="0"/>
              </a:spcAft>
              <a:buSzPts val="2600"/>
              <a:buNone/>
              <a:defRPr sz="2600">
                <a:solidFill>
                  <a:schemeClr val="lt1"/>
                </a:solidFill>
              </a:defRPr>
            </a:lvl1pPr>
            <a:lvl2pPr indent="-228600" lvl="1" marL="914400" rtl="0" algn="l">
              <a:spcBef>
                <a:spcPts val="1600"/>
              </a:spcBef>
              <a:spcAft>
                <a:spcPts val="0"/>
              </a:spcAft>
              <a:buSzPts val="1148"/>
              <a:buNone/>
              <a:defRPr sz="1350">
                <a:solidFill>
                  <a:schemeClr val="lt1"/>
                </a:solidFill>
              </a:defRPr>
            </a:lvl2pPr>
            <a:lvl3pPr indent="-228600" lvl="2" marL="1371600" rtl="0" algn="l">
              <a:spcBef>
                <a:spcPts val="1600"/>
              </a:spcBef>
              <a:spcAft>
                <a:spcPts val="0"/>
              </a:spcAft>
              <a:buSzPts val="840"/>
              <a:buNone/>
              <a:defRPr sz="1200">
                <a:solidFill>
                  <a:schemeClr val="lt1"/>
                </a:solidFill>
              </a:defRPr>
            </a:lvl3pPr>
            <a:lvl4pPr indent="-228600" lvl="3" marL="1828800" rtl="0" algn="l">
              <a:spcBef>
                <a:spcPts val="1600"/>
              </a:spcBef>
              <a:spcAft>
                <a:spcPts val="0"/>
              </a:spcAft>
              <a:buSzPts val="683"/>
              <a:buNone/>
              <a:defRPr sz="1050">
                <a:solidFill>
                  <a:schemeClr val="lt1"/>
                </a:solidFill>
              </a:defRPr>
            </a:lvl4pPr>
            <a:lvl5pPr indent="-228600" lvl="4" marL="2286000" rtl="0" algn="l">
              <a:spcBef>
                <a:spcPts val="1600"/>
              </a:spcBef>
              <a:spcAft>
                <a:spcPts val="0"/>
              </a:spcAft>
              <a:buSzPts val="683"/>
              <a:buNone/>
              <a:defRPr sz="1050">
                <a:solidFill>
                  <a:schemeClr val="lt1"/>
                </a:solidFill>
              </a:defRPr>
            </a:lvl5pPr>
            <a:lvl6pPr indent="-320039" lvl="5" marL="2743200" rtl="0" algn="l">
              <a:spcBef>
                <a:spcPts val="1600"/>
              </a:spcBef>
              <a:spcAft>
                <a:spcPts val="0"/>
              </a:spcAft>
              <a:buSzPts val="1440"/>
              <a:buChar char="■"/>
              <a:defRPr/>
            </a:lvl6pPr>
            <a:lvl7pPr indent="-320039" lvl="6" marL="3200400" rtl="0" algn="l">
              <a:spcBef>
                <a:spcPts val="1600"/>
              </a:spcBef>
              <a:spcAft>
                <a:spcPts val="0"/>
              </a:spcAft>
              <a:buSzPts val="1440"/>
              <a:buChar char="●"/>
              <a:defRPr/>
            </a:lvl7pPr>
            <a:lvl8pPr indent="-342900" lvl="7" marL="3657600" rtl="0" algn="l">
              <a:spcBef>
                <a:spcPts val="1600"/>
              </a:spcBef>
              <a:spcAft>
                <a:spcPts val="0"/>
              </a:spcAft>
              <a:buSzPts val="1800"/>
              <a:buChar char="○"/>
              <a:defRPr/>
            </a:lvl8pPr>
            <a:lvl9pPr indent="-342900" lvl="8" marL="4114800" rtl="0" algn="l">
              <a:spcBef>
                <a:spcPts val="1600"/>
              </a:spcBef>
              <a:spcAft>
                <a:spcPts val="1600"/>
              </a:spcAft>
              <a:buSzPts val="1800"/>
              <a:buChar char="■"/>
              <a:defRPr/>
            </a:lvl9pPr>
          </a:lstStyle>
          <a:p/>
        </p:txBody>
      </p:sp>
      <p:pic>
        <p:nvPicPr>
          <p:cNvPr id="66" name="Google Shape;66;p15"/>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73763"/>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18725" y="4149777"/>
            <a:ext cx="9144000" cy="1438273"/>
          </a:xfrm>
          <a:prstGeom prst="rect">
            <a:avLst/>
          </a:prstGeom>
          <a:noFill/>
          <a:ln>
            <a:noFill/>
          </a:ln>
        </p:spPr>
      </p:pic>
      <p:sp>
        <p:nvSpPr>
          <p:cNvPr id="17" name="Google Shape;17;p3"/>
          <p:cNvSpPr txBox="1"/>
          <p:nvPr>
            <p:ph type="title"/>
          </p:nvPr>
        </p:nvSpPr>
        <p:spPr>
          <a:xfrm>
            <a:off x="729450" y="1703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0" name="Google Shape;20;p4"/>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1" name="Google Shape;21;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4"/>
          <p:cNvPicPr preferRelativeResize="0"/>
          <p:nvPr/>
        </p:nvPicPr>
        <p:blipFill rotWithShape="1">
          <a:blip r:embed="rId2">
            <a:alphaModFix/>
          </a:blip>
          <a:srcRect b="0" l="0" r="0" t="0"/>
          <a:stretch/>
        </p:blipFill>
        <p:spPr>
          <a:xfrm>
            <a:off x="0" y="0"/>
            <a:ext cx="5691250" cy="895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729450" y="10900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5" name="Google Shape;25;p5"/>
          <p:cNvSpPr txBox="1"/>
          <p:nvPr>
            <p:ph idx="1" type="body"/>
          </p:nvPr>
        </p:nvSpPr>
        <p:spPr>
          <a:xfrm>
            <a:off x="729325" y="18502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6" name="Google Shape;26;p5"/>
          <p:cNvSpPr txBox="1"/>
          <p:nvPr>
            <p:ph idx="2" type="body"/>
          </p:nvPr>
        </p:nvSpPr>
        <p:spPr>
          <a:xfrm>
            <a:off x="4643604" y="18502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7" name="Google Shape;27;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5"/>
          <p:cNvPicPr preferRelativeResize="0"/>
          <p:nvPr/>
        </p:nvPicPr>
        <p:blipFill rotWithShape="1">
          <a:blip r:embed="rId2">
            <a:alphaModFix/>
          </a:blip>
          <a:srcRect b="0" l="0" r="0" t="0"/>
          <a:stretch/>
        </p:blipFill>
        <p:spPr>
          <a:xfrm>
            <a:off x="0" y="0"/>
            <a:ext cx="5691250" cy="89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729450" y="10138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1" name="Google Shape;31;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6"/>
          <p:cNvPicPr preferRelativeResize="0"/>
          <p:nvPr/>
        </p:nvPicPr>
        <p:blipFill rotWithShape="1">
          <a:blip r:embed="rId2">
            <a:alphaModFix/>
          </a:blip>
          <a:srcRect b="0" l="0" r="0" t="0"/>
          <a:stretch/>
        </p:blipFill>
        <p:spPr>
          <a:xfrm>
            <a:off x="0" y="0"/>
            <a:ext cx="5691250" cy="895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730000" y="10900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5" name="Google Shape;35;p7"/>
          <p:cNvSpPr txBox="1"/>
          <p:nvPr>
            <p:ph idx="1" type="body"/>
          </p:nvPr>
        </p:nvSpPr>
        <p:spPr>
          <a:xfrm>
            <a:off x="721225" y="25531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6" name="Google Shape;36;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7"/>
          <p:cNvPicPr preferRelativeResize="0"/>
          <p:nvPr/>
        </p:nvPicPr>
        <p:blipFill rotWithShape="1">
          <a:blip r:embed="rId2">
            <a:alphaModFix/>
          </a:blip>
          <a:srcRect b="0" l="0" r="0" t="0"/>
          <a:stretch/>
        </p:blipFill>
        <p:spPr>
          <a:xfrm>
            <a:off x="0" y="0"/>
            <a:ext cx="5691250" cy="895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990000"/>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pic>
        <p:nvPicPr>
          <p:cNvPr id="40" name="Google Shape;40;p8"/>
          <p:cNvPicPr preferRelativeResize="0"/>
          <p:nvPr/>
        </p:nvPicPr>
        <p:blipFill rotWithShape="1">
          <a:blip r:embed="rId2">
            <a:alphaModFix/>
          </a:blip>
          <a:srcRect b="0" l="0" r="0" t="0"/>
          <a:stretch/>
        </p:blipFill>
        <p:spPr>
          <a:xfrm>
            <a:off x="-18725" y="4149777"/>
            <a:ext cx="9144000" cy="14382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b="0" l="0" r="50000" t="8717"/>
          <a:stretch/>
        </p:blipFill>
        <p:spPr>
          <a:xfrm>
            <a:off x="0" y="448425"/>
            <a:ext cx="4572000" cy="4695076"/>
          </a:xfrm>
          <a:prstGeom prst="rect">
            <a:avLst/>
          </a:prstGeom>
          <a:noFill/>
          <a:ln>
            <a:noFill/>
          </a:ln>
        </p:spPr>
      </p:pic>
      <p:sp>
        <p:nvSpPr>
          <p:cNvPr id="43" name="Google Shape;43;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4" name="Google Shape;44;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45" name="Google Shape;45;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6" name="Google Shape;46;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9"/>
          <p:cNvPicPr preferRelativeResize="0"/>
          <p:nvPr/>
        </p:nvPicPr>
        <p:blipFill rotWithShape="1">
          <a:blip r:embed="rId3">
            <a:alphaModFix/>
          </a:blip>
          <a:srcRect b="0" l="0" r="19665" t="0"/>
          <a:stretch/>
        </p:blipFill>
        <p:spPr>
          <a:xfrm>
            <a:off x="0" y="0"/>
            <a:ext cx="4572000" cy="895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50" name="Google Shape;50;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5.jpg"/><Relationship Id="rId5" Type="http://schemas.openxmlformats.org/officeDocument/2006/relationships/image" Target="../media/image24.jpg"/><Relationship Id="rId6"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learn.k20center.ou.edu/"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timer.k20center.ou.edu/15m"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timer.k20center.ou.edu/4min*"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hyperlink" Target="https://timer.k20center.ou.edu/10m" TargetMode="External"/><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learn.k20center.ou.edu/"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hyperlink" Target="https://timer.k20center.ou.edu/10m" TargetMode="External"/><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hyperlink" Target="https://timer.k20center.ou.edu/15m" TargetMode="External"/><Relationship Id="rId5"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learn.k20center.ou.edu/tech-strategy/3025" TargetMode="Externa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learn.k20center.ou.edu/"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s://timer.k20center.ou.edu/15m" TargetMode="Externa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hyperlink" Target="https://timer.k20center.ou.edu/10m" TargetMode="External"/><Relationship Id="rId5"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1.png"/><Relationship Id="rId4" Type="http://schemas.openxmlformats.org/officeDocument/2006/relationships/hyperlink" Target="https://timer.k20center.ou.edu/15m" TargetMode="External"/><Relationship Id="rId5"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6.png"/><Relationship Id="rId4" Type="http://schemas.openxmlformats.org/officeDocument/2006/relationships/image" Target="../media/image50.jpg"/><Relationship Id="rId5" Type="http://schemas.openxmlformats.org/officeDocument/2006/relationships/image" Target="../media/image4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learn.k20center.ou.edu/" TargetMode="Externa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hyperlink" Target="https://timer.k20center.ou.edu/15m" TargetMode="Externa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docs.google.com/forms/d/e/1FAIpQLSdXJlbM7Tq7H25iW4NplS6pH-57YiNSdA9lFGJM_uQaFDktew/viewform" TargetMode="Externa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20center.padlet.org/shelbyblackwood1/pick-a-pic-nv20dik15e3qbef4"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hyperlink" Target="https://learn.k20center.ou.edu/" TargetMode="Externa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hyperlink" Target="https://timer.k20center.ou.edu/15m" TargetMode="Externa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 Id="rId3" Type="http://schemas.openxmlformats.org/officeDocument/2006/relationships/image" Target="../media/image49.png"/><Relationship Id="rId4" Type="http://schemas.openxmlformats.org/officeDocument/2006/relationships/image" Target="../media/image48.png"/><Relationship Id="rId5"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Welcome! While waiting…</a:t>
            </a:r>
            <a:endParaRPr/>
          </a:p>
        </p:txBody>
      </p:sp>
      <p:sp>
        <p:nvSpPr>
          <p:cNvPr id="72" name="Google Shape;72;p16"/>
          <p:cNvSpPr txBox="1"/>
          <p:nvPr>
            <p:ph idx="1" type="body"/>
          </p:nvPr>
        </p:nvSpPr>
        <p:spPr>
          <a:xfrm>
            <a:off x="729450" y="1850275"/>
            <a:ext cx="8022000" cy="2732100"/>
          </a:xfrm>
          <a:prstGeom prst="rect">
            <a:avLst/>
          </a:prstGeom>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980000"/>
              </a:buClr>
              <a:buSzPts val="2400"/>
              <a:buChar char="●"/>
            </a:pPr>
            <a:r>
              <a:rPr lang="en-US" sz="2400">
                <a:solidFill>
                  <a:srgbClr val="000000"/>
                </a:solidFill>
              </a:rPr>
              <a:t>I</a:t>
            </a:r>
            <a:r>
              <a:rPr lang="en-US" sz="2400">
                <a:solidFill>
                  <a:srgbClr val="000000"/>
                </a:solidFill>
              </a:rPr>
              <a:t>dentified strategies on your anchor chart (Pre-work).</a:t>
            </a:r>
            <a:endParaRPr sz="2400">
              <a:solidFill>
                <a:srgbClr val="000000"/>
              </a:solidFill>
            </a:endParaRPr>
          </a:p>
          <a:p>
            <a:pPr indent="-381000" lvl="0" marL="457200" rtl="0" algn="l">
              <a:spcBef>
                <a:spcPts val="1000"/>
              </a:spcBef>
              <a:spcAft>
                <a:spcPts val="0"/>
              </a:spcAft>
              <a:buClr>
                <a:srgbClr val="980000"/>
              </a:buClr>
              <a:buSzPts val="2400"/>
              <a:buChar char="●"/>
            </a:pPr>
            <a:r>
              <a:rPr lang="en-US" sz="2400">
                <a:solidFill>
                  <a:srgbClr val="000000"/>
                </a:solidFill>
              </a:rPr>
              <a:t>Write each strategy on a sticky note and place it on the bottom part of the poster that best reflects its purpose within the Authenticity Framework.</a:t>
            </a:r>
            <a:endParaRPr sz="2400">
              <a:solidFill>
                <a:srgbClr val="000000"/>
              </a:solidFill>
            </a:endParaRPr>
          </a:p>
          <a:p>
            <a:pPr indent="-381000" lvl="0" marL="457200" rtl="0" algn="l">
              <a:spcBef>
                <a:spcPts val="1000"/>
              </a:spcBef>
              <a:spcAft>
                <a:spcPts val="0"/>
              </a:spcAft>
              <a:buClr>
                <a:srgbClr val="980000"/>
              </a:buClr>
              <a:buSzPts val="2400"/>
              <a:buChar char="●"/>
            </a:pPr>
            <a:r>
              <a:rPr lang="en-US" sz="2400">
                <a:solidFill>
                  <a:srgbClr val="000000"/>
                </a:solidFill>
              </a:rPr>
              <a:t>At your table, complete the </a:t>
            </a:r>
            <a:r>
              <a:rPr lang="en-US" sz="2400">
                <a:solidFill>
                  <a:srgbClr val="000000"/>
                </a:solidFill>
              </a:rPr>
              <a:t>Name Tent Activity.</a:t>
            </a:r>
            <a:endParaRPr sz="2400">
              <a:solidFill>
                <a:srgbClr val="000000"/>
              </a:solidFill>
            </a:endParaRPr>
          </a:p>
          <a:p>
            <a:pPr indent="-381000" lvl="1" marL="914400" rtl="0" algn="l">
              <a:spcBef>
                <a:spcPts val="1000"/>
              </a:spcBef>
              <a:spcAft>
                <a:spcPts val="1000"/>
              </a:spcAft>
              <a:buClr>
                <a:srgbClr val="000000"/>
              </a:buClr>
              <a:buSzPts val="2400"/>
              <a:buChar char="○"/>
            </a:pPr>
            <a:r>
              <a:rPr lang="en-US" sz="2400">
                <a:solidFill>
                  <a:srgbClr val="000000"/>
                </a:solidFill>
              </a:rPr>
              <a:t>Directions on the whiteboard</a:t>
            </a: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727650" y="832250"/>
            <a:ext cx="7688700" cy="8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LEAD?</a:t>
            </a:r>
            <a:endParaRPr/>
          </a:p>
          <a:p>
            <a:pPr indent="0" lvl="0" marL="0" rtl="0" algn="l">
              <a:spcBef>
                <a:spcPts val="0"/>
              </a:spcBef>
              <a:spcAft>
                <a:spcPts val="0"/>
              </a:spcAft>
              <a:buNone/>
            </a:pPr>
            <a:r>
              <a:rPr lang="en-US" sz="2400">
                <a:solidFill>
                  <a:srgbClr val="980000"/>
                </a:solidFill>
              </a:rPr>
              <a:t>Shared Leadership</a:t>
            </a:r>
            <a:endParaRPr sz="2400">
              <a:solidFill>
                <a:srgbClr val="980000"/>
              </a:solidFill>
            </a:endParaRPr>
          </a:p>
        </p:txBody>
      </p:sp>
      <p:sp>
        <p:nvSpPr>
          <p:cNvPr id="138" name="Google Shape;138;p25"/>
          <p:cNvSpPr txBox="1"/>
          <p:nvPr>
            <p:ph idx="1" type="body"/>
          </p:nvPr>
        </p:nvSpPr>
        <p:spPr>
          <a:xfrm>
            <a:off x="727650" y="1519400"/>
            <a:ext cx="7688700" cy="2774700"/>
          </a:xfrm>
          <a:prstGeom prst="rect">
            <a:avLst/>
          </a:prstGeom>
        </p:spPr>
        <p:txBody>
          <a:bodyPr anchorCtr="0" anchor="t" bIns="91425" lIns="91425" spcFirstLastPara="1" rIns="91425" wrap="square" tIns="91425">
            <a:noAutofit/>
          </a:bodyPr>
          <a:lstStyle/>
          <a:p>
            <a:pPr indent="0" lvl="0" marL="0" rtl="0" algn="l">
              <a:lnSpc>
                <a:spcPct val="100000"/>
              </a:lnSpc>
              <a:spcBef>
                <a:spcPts val="360"/>
              </a:spcBef>
              <a:spcAft>
                <a:spcPts val="0"/>
              </a:spcAft>
              <a:buNone/>
            </a:pPr>
            <a:r>
              <a:rPr lang="en-US" sz="2400">
                <a:solidFill>
                  <a:schemeClr val="dk2"/>
                </a:solidFill>
                <a:latin typeface="Calibri"/>
                <a:ea typeface="Calibri"/>
                <a:cs typeface="Calibri"/>
                <a:sym typeface="Calibri"/>
              </a:rPr>
              <a:t>In the school environment, shared leadership can extend beyond definite limits to be shared with all staff as long as the focus remains on student achievement (Cobanoglu, 2020; Torres et al., 2020).</a:t>
            </a:r>
            <a:endParaRPr sz="2400">
              <a:solidFill>
                <a:schemeClr val="dk2"/>
              </a:solidFill>
              <a:latin typeface="Calibri"/>
              <a:ea typeface="Calibri"/>
              <a:cs typeface="Calibri"/>
              <a:sym typeface="Calibri"/>
            </a:endParaRPr>
          </a:p>
          <a:p>
            <a:pPr indent="0" lvl="0" marL="0" rtl="0" algn="l">
              <a:lnSpc>
                <a:spcPct val="100000"/>
              </a:lnSpc>
              <a:spcBef>
                <a:spcPts val="360"/>
              </a:spcBef>
              <a:spcAft>
                <a:spcPts val="0"/>
              </a:spcAft>
              <a:buNone/>
            </a:pPr>
            <a:r>
              <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1600"/>
              </a:spcAft>
              <a:buNone/>
            </a:pPr>
            <a:r>
              <a:rPr lang="en-US" sz="2400">
                <a:solidFill>
                  <a:schemeClr val="dk2"/>
                </a:solidFill>
                <a:latin typeface="Calibri"/>
                <a:ea typeface="Calibri"/>
                <a:cs typeface="Calibri"/>
                <a:sym typeface="Calibri"/>
              </a:rPr>
              <a:t>This type of leadership builds capacity for change and improvement through cultivating leadership at all levels of the school to empower others to also take on decision-making (Grice, 2019).</a:t>
            </a:r>
            <a:endParaRPr sz="24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nvSpPr>
        <p:spPr>
          <a:xfrm>
            <a:off x="560925" y="1375825"/>
            <a:ext cx="8170200" cy="277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600">
                <a:latin typeface="Lato"/>
                <a:ea typeface="Lato"/>
                <a:cs typeface="Lato"/>
                <a:sym typeface="Lato"/>
              </a:rPr>
              <a:t>Today we will:</a:t>
            </a:r>
            <a:endParaRPr b="1" sz="2600">
              <a:latin typeface="Lato"/>
              <a:ea typeface="Lato"/>
              <a:cs typeface="Lato"/>
              <a:sym typeface="Lato"/>
            </a:endParaRPr>
          </a:p>
          <a:p>
            <a:pPr indent="-381000" lvl="0" marL="457200" rtl="0" algn="l">
              <a:spcBef>
                <a:spcPts val="0"/>
              </a:spcBef>
              <a:spcAft>
                <a:spcPts val="0"/>
              </a:spcAft>
              <a:buSzPts val="2400"/>
              <a:buFont typeface="Lato"/>
              <a:buChar char="●"/>
            </a:pPr>
            <a:r>
              <a:rPr lang="en-US" sz="2400">
                <a:latin typeface="Lato"/>
                <a:ea typeface="Lato"/>
                <a:cs typeface="Lato"/>
                <a:sym typeface="Lato"/>
              </a:rPr>
              <a:t>examine the role of </a:t>
            </a:r>
            <a:r>
              <a:rPr lang="en-US" sz="2400">
                <a:latin typeface="Lato"/>
                <a:ea typeface="Lato"/>
                <a:cs typeface="Lato"/>
                <a:sym typeface="Lato"/>
              </a:rPr>
              <a:t>authenticity</a:t>
            </a:r>
            <a:r>
              <a:rPr lang="en-US" sz="2400">
                <a:latin typeface="Lato"/>
                <a:ea typeface="Lato"/>
                <a:cs typeface="Lato"/>
                <a:sym typeface="Lato"/>
              </a:rPr>
              <a:t>  in student learning and post-secondary readiness.</a:t>
            </a:r>
            <a:endParaRPr sz="2400">
              <a:latin typeface="Lato"/>
              <a:ea typeface="Lato"/>
              <a:cs typeface="Lato"/>
              <a:sym typeface="Lato"/>
            </a:endParaRPr>
          </a:p>
          <a:p>
            <a:pPr indent="0" lvl="0" marL="457200" rtl="0" algn="l">
              <a:spcBef>
                <a:spcPts val="0"/>
              </a:spcBef>
              <a:spcAft>
                <a:spcPts val="0"/>
              </a:spcAft>
              <a:buNone/>
            </a:pPr>
            <a:r>
              <a:t/>
            </a:r>
            <a:endParaRPr sz="2400">
              <a:latin typeface="Lato"/>
              <a:ea typeface="Lato"/>
              <a:cs typeface="Lato"/>
              <a:sym typeface="Lato"/>
            </a:endParaRPr>
          </a:p>
          <a:p>
            <a:pPr indent="-381000" lvl="0" marL="457200" rtl="0" algn="l">
              <a:spcBef>
                <a:spcPts val="0"/>
              </a:spcBef>
              <a:spcAft>
                <a:spcPts val="0"/>
              </a:spcAft>
              <a:buSzPts val="2400"/>
              <a:buFont typeface="Lato"/>
              <a:buChar char="●"/>
            </a:pPr>
            <a:r>
              <a:rPr lang="en-US" sz="2400">
                <a:latin typeface="Lato"/>
                <a:ea typeface="Lato"/>
                <a:cs typeface="Lato"/>
                <a:sym typeface="Lato"/>
              </a:rPr>
              <a:t>develop and practice the presentation skills of effective professional development for adult learners.</a:t>
            </a:r>
            <a:endParaRPr sz="24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7"/>
          <p:cNvPicPr preferRelativeResize="0"/>
          <p:nvPr/>
        </p:nvPicPr>
        <p:blipFill>
          <a:blip r:embed="rId3">
            <a:alphaModFix/>
          </a:blip>
          <a:stretch>
            <a:fillRect/>
          </a:stretch>
        </p:blipFill>
        <p:spPr>
          <a:xfrm>
            <a:off x="4102000" y="-882000"/>
            <a:ext cx="5196975" cy="5196975"/>
          </a:xfrm>
          <a:prstGeom prst="rect">
            <a:avLst/>
          </a:prstGeom>
          <a:noFill/>
          <a:ln>
            <a:noFill/>
          </a:ln>
        </p:spPr>
      </p:pic>
      <p:sp>
        <p:nvSpPr>
          <p:cNvPr id="149" name="Google Shape;149;p27"/>
          <p:cNvSpPr txBox="1"/>
          <p:nvPr>
            <p:ph type="title"/>
          </p:nvPr>
        </p:nvSpPr>
        <p:spPr>
          <a:xfrm>
            <a:off x="683875" y="110037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t>Authenticity</a:t>
            </a:r>
            <a:endParaRPr sz="3000"/>
          </a:p>
        </p:txBody>
      </p:sp>
      <p:sp>
        <p:nvSpPr>
          <p:cNvPr id="150" name="Google Shape;150;p27"/>
          <p:cNvSpPr txBox="1"/>
          <p:nvPr>
            <p:ph idx="1" type="body"/>
          </p:nvPr>
        </p:nvSpPr>
        <p:spPr>
          <a:xfrm>
            <a:off x="729325" y="1850275"/>
            <a:ext cx="76431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00"/>
                </a:solidFill>
              </a:rPr>
              <a:t>Using</a:t>
            </a:r>
            <a:r>
              <a:rPr lang="en-US" sz="2400">
                <a:solidFill>
                  <a:srgbClr val="000000"/>
                </a:solidFill>
              </a:rPr>
              <a:t> your pre-work,</a:t>
            </a:r>
            <a:endParaRPr sz="2400">
              <a:solidFill>
                <a:srgbClr val="000000"/>
              </a:solidFill>
            </a:endParaRPr>
          </a:p>
          <a:p>
            <a:pPr indent="-381000" lvl="0" marL="457200" rtl="0" algn="l">
              <a:spcBef>
                <a:spcPts val="1600"/>
              </a:spcBef>
              <a:spcAft>
                <a:spcPts val="0"/>
              </a:spcAft>
              <a:buClr>
                <a:srgbClr val="980000"/>
              </a:buClr>
              <a:buSzPts val="2400"/>
              <a:buChar char="●"/>
            </a:pPr>
            <a:r>
              <a:rPr lang="en-US" sz="2400">
                <a:solidFill>
                  <a:srgbClr val="000000"/>
                </a:solidFill>
              </a:rPr>
              <a:t>S</a:t>
            </a:r>
            <a:r>
              <a:rPr lang="en-US" sz="2400">
                <a:solidFill>
                  <a:srgbClr val="000000"/>
                </a:solidFill>
              </a:rPr>
              <a:t>ummarize</a:t>
            </a:r>
            <a:r>
              <a:rPr lang="en-US" sz="2400">
                <a:solidFill>
                  <a:srgbClr val="000000"/>
                </a:solidFill>
              </a:rPr>
              <a:t> </a:t>
            </a:r>
            <a:r>
              <a:rPr lang="en-US" sz="2400">
                <a:solidFill>
                  <a:srgbClr val="000000"/>
                </a:solidFill>
              </a:rPr>
              <a:t>authenticity </a:t>
            </a:r>
            <a:br>
              <a:rPr lang="en-US" sz="2400">
                <a:solidFill>
                  <a:srgbClr val="000000"/>
                </a:solidFill>
              </a:rPr>
            </a:br>
            <a:r>
              <a:rPr lang="en-US" sz="2400">
                <a:solidFill>
                  <a:srgbClr val="000000"/>
                </a:solidFill>
              </a:rPr>
              <a:t>in your own words.</a:t>
            </a:r>
            <a:br>
              <a:rPr lang="en-US" sz="2400">
                <a:solidFill>
                  <a:srgbClr val="000000"/>
                </a:solidFill>
              </a:rPr>
            </a:br>
            <a:endParaRPr sz="2400">
              <a:solidFill>
                <a:srgbClr val="000000"/>
              </a:solidFill>
            </a:endParaRPr>
          </a:p>
          <a:p>
            <a:pPr indent="-381000" lvl="0" marL="457200" rtl="0" algn="l">
              <a:spcBef>
                <a:spcPts val="0"/>
              </a:spcBef>
              <a:spcAft>
                <a:spcPts val="0"/>
              </a:spcAft>
              <a:buClr>
                <a:srgbClr val="980000"/>
              </a:buClr>
              <a:buSzPts val="2400"/>
              <a:buChar char="●"/>
            </a:pPr>
            <a:r>
              <a:rPr lang="en-US" sz="2400">
                <a:solidFill>
                  <a:srgbClr val="000000"/>
                </a:solidFill>
              </a:rPr>
              <a:t>Discuss how authenticity supports student learning.</a:t>
            </a:r>
            <a:endParaRPr sz="2400"/>
          </a:p>
          <a:p>
            <a:pPr indent="0" lvl="0" marL="0" rtl="0" algn="l">
              <a:spcBef>
                <a:spcPts val="1600"/>
              </a:spcBef>
              <a:spcAft>
                <a:spcPts val="1600"/>
              </a:spcAft>
              <a:buNone/>
            </a:pPr>
            <a:r>
              <a:t/>
            </a:r>
            <a:endParaRPr/>
          </a:p>
        </p:txBody>
      </p:sp>
      <p:sp>
        <p:nvSpPr>
          <p:cNvPr id="151" name="Google Shape;151;p27"/>
          <p:cNvSpPr txBox="1"/>
          <p:nvPr/>
        </p:nvSpPr>
        <p:spPr>
          <a:xfrm>
            <a:off x="5281400" y="969050"/>
            <a:ext cx="2944800" cy="70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chemeClr val="lt1"/>
                </a:solidFill>
                <a:latin typeface="Lato"/>
                <a:ea typeface="Lato"/>
                <a:cs typeface="Lato"/>
                <a:sym typeface="Lato"/>
              </a:rPr>
              <a:t>Think-Pair-Share</a:t>
            </a:r>
            <a:endParaRPr b="1" sz="2000">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538950" y="963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t>Authenticity</a:t>
            </a:r>
            <a:endParaRPr sz="3000"/>
          </a:p>
        </p:txBody>
      </p:sp>
      <p:sp>
        <p:nvSpPr>
          <p:cNvPr id="157" name="Google Shape;157;p28"/>
          <p:cNvSpPr txBox="1"/>
          <p:nvPr>
            <p:ph idx="1" type="body"/>
          </p:nvPr>
        </p:nvSpPr>
        <p:spPr>
          <a:xfrm>
            <a:off x="538950" y="1765600"/>
            <a:ext cx="4900800" cy="260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980000"/>
              </a:buClr>
              <a:buSzPts val="2400"/>
              <a:buChar char="●"/>
            </a:pPr>
            <a:r>
              <a:rPr lang="en-US" sz="2400">
                <a:solidFill>
                  <a:srgbClr val="2E2E2E"/>
                </a:solidFill>
              </a:rPr>
              <a:t>Choose one component from your anchor chart.</a:t>
            </a:r>
            <a:endParaRPr sz="2400">
              <a:solidFill>
                <a:srgbClr val="2E2E2E"/>
              </a:solidFill>
            </a:endParaRPr>
          </a:p>
          <a:p>
            <a:pPr indent="-381000" lvl="0" marL="457200" rtl="0" algn="l">
              <a:spcBef>
                <a:spcPts val="1000"/>
              </a:spcBef>
              <a:spcAft>
                <a:spcPts val="0"/>
              </a:spcAft>
              <a:buClr>
                <a:srgbClr val="980000"/>
              </a:buClr>
              <a:buSzPts val="2400"/>
              <a:buChar char="●"/>
            </a:pPr>
            <a:r>
              <a:rPr lang="en-US" sz="2400">
                <a:solidFill>
                  <a:srgbClr val="2E2E2E"/>
                </a:solidFill>
              </a:rPr>
              <a:t>Move to that poster. </a:t>
            </a:r>
            <a:endParaRPr sz="2400">
              <a:solidFill>
                <a:srgbClr val="2E2E2E"/>
              </a:solidFill>
            </a:endParaRPr>
          </a:p>
          <a:p>
            <a:pPr indent="-381000" lvl="1" marL="914400" rtl="0" algn="l">
              <a:spcBef>
                <a:spcPts val="1000"/>
              </a:spcBef>
              <a:spcAft>
                <a:spcPts val="0"/>
              </a:spcAft>
              <a:buSzPts val="2400"/>
              <a:buChar char="○"/>
            </a:pPr>
            <a:r>
              <a:rPr lang="en-US" sz="2400">
                <a:solidFill>
                  <a:srgbClr val="2E2E2E"/>
                </a:solidFill>
              </a:rPr>
              <a:t>Max 6 per poster</a:t>
            </a:r>
            <a:endParaRPr sz="2400">
              <a:solidFill>
                <a:srgbClr val="2E2E2E"/>
              </a:solidFill>
            </a:endParaRPr>
          </a:p>
          <a:p>
            <a:pPr indent="-381000" lvl="0" marL="457200" rtl="0" algn="l">
              <a:spcBef>
                <a:spcPts val="1000"/>
              </a:spcBef>
              <a:spcAft>
                <a:spcPts val="1000"/>
              </a:spcAft>
              <a:buClr>
                <a:srgbClr val="980000"/>
              </a:buClr>
              <a:buSzPts val="2400"/>
              <a:buChar char="●"/>
            </a:pPr>
            <a:r>
              <a:rPr lang="en-US" sz="2400">
                <a:solidFill>
                  <a:srgbClr val="2E2E2E"/>
                </a:solidFill>
              </a:rPr>
              <a:t>Discuss the importance of this component.</a:t>
            </a:r>
            <a:endParaRPr sz="2400">
              <a:solidFill>
                <a:srgbClr val="2E2E2E"/>
              </a:solidFill>
            </a:endParaRPr>
          </a:p>
        </p:txBody>
      </p:sp>
      <p:pic>
        <p:nvPicPr>
          <p:cNvPr id="158" name="Google Shape;158;p28"/>
          <p:cNvPicPr preferRelativeResize="0"/>
          <p:nvPr/>
        </p:nvPicPr>
        <p:blipFill>
          <a:blip r:embed="rId3">
            <a:alphaModFix/>
          </a:blip>
          <a:stretch>
            <a:fillRect/>
          </a:stretch>
        </p:blipFill>
        <p:spPr>
          <a:xfrm rot="876156">
            <a:off x="5546463" y="1633436"/>
            <a:ext cx="3205598" cy="2979729"/>
          </a:xfrm>
          <a:prstGeom prst="rect">
            <a:avLst/>
          </a:prstGeom>
          <a:noFill/>
          <a:ln>
            <a:noFill/>
          </a:ln>
        </p:spPr>
      </p:pic>
      <p:sp>
        <p:nvSpPr>
          <p:cNvPr id="159" name="Google Shape;159;p28"/>
          <p:cNvSpPr txBox="1"/>
          <p:nvPr/>
        </p:nvSpPr>
        <p:spPr>
          <a:xfrm>
            <a:off x="4720400" y="3248502"/>
            <a:ext cx="2719200" cy="11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chemeClr val="lt1"/>
                </a:solidFill>
                <a:latin typeface="Lato"/>
                <a:ea typeface="Lato"/>
                <a:cs typeface="Lato"/>
                <a:sym typeface="Lato"/>
              </a:rPr>
              <a:t>Four </a:t>
            </a:r>
            <a:br>
              <a:rPr b="1" lang="en-US" sz="2000">
                <a:solidFill>
                  <a:schemeClr val="lt1"/>
                </a:solidFill>
                <a:latin typeface="Lato"/>
                <a:ea typeface="Lato"/>
                <a:cs typeface="Lato"/>
                <a:sym typeface="Lato"/>
              </a:rPr>
            </a:br>
            <a:r>
              <a:rPr b="1" lang="en-US" sz="2000">
                <a:solidFill>
                  <a:schemeClr val="lt1"/>
                </a:solidFill>
                <a:latin typeface="Lato"/>
                <a:ea typeface="Lato"/>
                <a:cs typeface="Lato"/>
                <a:sym typeface="Lato"/>
              </a:rPr>
              <a:t>Corners</a:t>
            </a:r>
            <a:endParaRPr b="1" sz="20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594000" y="823750"/>
            <a:ext cx="5034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t>Authenticity</a:t>
            </a:r>
            <a:endParaRPr sz="3000"/>
          </a:p>
        </p:txBody>
      </p:sp>
      <p:sp>
        <p:nvSpPr>
          <p:cNvPr id="165" name="Google Shape;165;p29"/>
          <p:cNvSpPr txBox="1"/>
          <p:nvPr>
            <p:ph idx="1" type="body"/>
          </p:nvPr>
        </p:nvSpPr>
        <p:spPr>
          <a:xfrm>
            <a:off x="3947000" y="1547500"/>
            <a:ext cx="4845300" cy="30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991B1E"/>
                </a:solidFill>
              </a:rPr>
              <a:t>Above the title:</a:t>
            </a:r>
            <a:r>
              <a:rPr lang="en-US" sz="2000">
                <a:solidFill>
                  <a:srgbClr val="991B1E"/>
                </a:solidFill>
              </a:rPr>
              <a:t> </a:t>
            </a:r>
            <a:r>
              <a:rPr lang="en-US" sz="2000">
                <a:solidFill>
                  <a:srgbClr val="2E2E2E"/>
                </a:solidFill>
              </a:rPr>
              <a:t>With your group, summarize the component of authenticity and how it supports student learning.</a:t>
            </a:r>
            <a:endParaRPr sz="2000">
              <a:solidFill>
                <a:srgbClr val="2E2E2E"/>
              </a:solidFill>
            </a:endParaRPr>
          </a:p>
          <a:p>
            <a:pPr indent="0" lvl="0" marL="0" rtl="0" algn="l">
              <a:spcBef>
                <a:spcPts val="1000"/>
              </a:spcBef>
              <a:spcAft>
                <a:spcPts val="0"/>
              </a:spcAft>
              <a:buNone/>
            </a:pPr>
            <a:r>
              <a:rPr b="1" lang="en-US" sz="2000">
                <a:solidFill>
                  <a:srgbClr val="980000"/>
                </a:solidFill>
              </a:rPr>
              <a:t>Below the title</a:t>
            </a:r>
            <a:r>
              <a:rPr lang="en-US" sz="2000">
                <a:solidFill>
                  <a:srgbClr val="980000"/>
                </a:solidFill>
              </a:rPr>
              <a:t>: </a:t>
            </a:r>
            <a:r>
              <a:rPr lang="en-US" sz="2000">
                <a:solidFill>
                  <a:srgbClr val="2E2E2E"/>
                </a:solidFill>
              </a:rPr>
              <a:t>Choose a color, create a symbol, and draw an image. </a:t>
            </a:r>
            <a:endParaRPr sz="2000">
              <a:solidFill>
                <a:srgbClr val="2E2E2E"/>
              </a:solidFill>
            </a:endParaRPr>
          </a:p>
          <a:p>
            <a:pPr indent="0" lvl="0" marL="0" rtl="0" algn="l">
              <a:spcBef>
                <a:spcPts val="1000"/>
              </a:spcBef>
              <a:spcAft>
                <a:spcPts val="0"/>
              </a:spcAft>
              <a:buNone/>
            </a:pPr>
            <a:r>
              <a:rPr b="1" lang="en-US" sz="2000">
                <a:solidFill>
                  <a:srgbClr val="991B1E"/>
                </a:solidFill>
              </a:rPr>
              <a:t>Bottom</a:t>
            </a:r>
            <a:r>
              <a:rPr lang="en-US" sz="2000">
                <a:solidFill>
                  <a:srgbClr val="991B1E"/>
                </a:solidFill>
              </a:rPr>
              <a:t>: </a:t>
            </a:r>
            <a:r>
              <a:rPr lang="en-US" sz="2000">
                <a:solidFill>
                  <a:srgbClr val="2E2E2E"/>
                </a:solidFill>
              </a:rPr>
              <a:t>Select an example strategy that reflects this element. (</a:t>
            </a:r>
            <a:r>
              <a:rPr i="1" lang="en-US" sz="2000">
                <a:solidFill>
                  <a:srgbClr val="2E2E2E"/>
                </a:solidFill>
              </a:rPr>
              <a:t>Use the sticky notes as possible examples.)</a:t>
            </a:r>
            <a:endParaRPr i="1" sz="2000">
              <a:solidFill>
                <a:srgbClr val="2E2E2E"/>
              </a:solidFill>
            </a:endParaRPr>
          </a:p>
          <a:p>
            <a:pPr indent="0" lvl="0" marL="457200" rtl="0" algn="l">
              <a:spcBef>
                <a:spcPts val="1000"/>
              </a:spcBef>
              <a:spcAft>
                <a:spcPts val="0"/>
              </a:spcAft>
              <a:buNone/>
            </a:pPr>
            <a:r>
              <a:t/>
            </a:r>
            <a:endParaRPr sz="2000"/>
          </a:p>
          <a:p>
            <a:pPr indent="0" lvl="0" marL="457200" rtl="0" algn="l">
              <a:spcBef>
                <a:spcPts val="1600"/>
              </a:spcBef>
              <a:spcAft>
                <a:spcPts val="1600"/>
              </a:spcAft>
              <a:buNone/>
            </a:pPr>
            <a:r>
              <a:t/>
            </a:r>
            <a:endParaRPr sz="2000"/>
          </a:p>
        </p:txBody>
      </p:sp>
      <p:pic>
        <p:nvPicPr>
          <p:cNvPr id="166" name="Google Shape;166;p29"/>
          <p:cNvPicPr preferRelativeResize="0"/>
          <p:nvPr/>
        </p:nvPicPr>
        <p:blipFill>
          <a:blip r:embed="rId3">
            <a:alphaModFix/>
          </a:blip>
          <a:stretch>
            <a:fillRect/>
          </a:stretch>
        </p:blipFill>
        <p:spPr>
          <a:xfrm>
            <a:off x="7348000" y="430663"/>
            <a:ext cx="1638524" cy="1321376"/>
          </a:xfrm>
          <a:prstGeom prst="rect">
            <a:avLst/>
          </a:prstGeom>
          <a:noFill/>
          <a:ln>
            <a:noFill/>
          </a:ln>
        </p:spPr>
      </p:pic>
      <p:sp>
        <p:nvSpPr>
          <p:cNvPr id="167" name="Google Shape;167;p29"/>
          <p:cNvSpPr txBox="1"/>
          <p:nvPr/>
        </p:nvSpPr>
        <p:spPr>
          <a:xfrm>
            <a:off x="7896590" y="943646"/>
            <a:ext cx="1041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1"/>
                </a:solidFill>
                <a:latin typeface="Lato"/>
                <a:ea typeface="Lato"/>
                <a:cs typeface="Lato"/>
                <a:sym typeface="Lato"/>
              </a:rPr>
              <a:t>CSI</a:t>
            </a:r>
            <a:endParaRPr>
              <a:solidFill>
                <a:schemeClr val="accent1"/>
              </a:solidFill>
              <a:latin typeface="Lato"/>
              <a:ea typeface="Lato"/>
              <a:cs typeface="Lato"/>
              <a:sym typeface="Lato"/>
            </a:endParaRPr>
          </a:p>
        </p:txBody>
      </p:sp>
      <p:pic>
        <p:nvPicPr>
          <p:cNvPr id="168" name="Google Shape;168;p29"/>
          <p:cNvPicPr preferRelativeResize="0"/>
          <p:nvPr/>
        </p:nvPicPr>
        <p:blipFill rotWithShape="1">
          <a:blip r:embed="rId4">
            <a:alphaModFix/>
          </a:blip>
          <a:srcRect b="28623" l="10325" r="18997" t="10135"/>
          <a:stretch/>
        </p:blipFill>
        <p:spPr>
          <a:xfrm>
            <a:off x="1631825" y="585625"/>
            <a:ext cx="1962175" cy="2266772"/>
          </a:xfrm>
          <a:prstGeom prst="rect">
            <a:avLst/>
          </a:prstGeom>
          <a:noFill/>
          <a:ln cap="flat" cmpd="sng" w="19050">
            <a:solidFill>
              <a:schemeClr val="dk2"/>
            </a:solidFill>
            <a:prstDash val="solid"/>
            <a:round/>
            <a:headEnd len="sm" w="sm" type="none"/>
            <a:tailEnd len="sm" w="sm" type="none"/>
          </a:ln>
        </p:spPr>
      </p:pic>
      <p:pic>
        <p:nvPicPr>
          <p:cNvPr id="169" name="Google Shape;169;p29"/>
          <p:cNvPicPr preferRelativeResize="0"/>
          <p:nvPr/>
        </p:nvPicPr>
        <p:blipFill rotWithShape="1">
          <a:blip r:embed="rId5">
            <a:alphaModFix/>
          </a:blip>
          <a:srcRect b="11202" l="4202" r="21547" t="17030"/>
          <a:stretch/>
        </p:blipFill>
        <p:spPr>
          <a:xfrm>
            <a:off x="127113" y="1886300"/>
            <a:ext cx="1965961" cy="2537027"/>
          </a:xfrm>
          <a:prstGeom prst="rect">
            <a:avLst/>
          </a:prstGeom>
          <a:noFill/>
          <a:ln cap="flat" cmpd="sng" w="19050">
            <a:solidFill>
              <a:schemeClr val="dk2"/>
            </a:solidFill>
            <a:prstDash val="solid"/>
            <a:round/>
            <a:headEnd len="sm" w="sm" type="none"/>
            <a:tailEnd len="sm" w="sm" type="none"/>
          </a:ln>
        </p:spPr>
      </p:pic>
      <p:pic>
        <p:nvPicPr>
          <p:cNvPr id="170" name="Google Shape;170;p29"/>
          <p:cNvPicPr preferRelativeResize="0"/>
          <p:nvPr/>
        </p:nvPicPr>
        <p:blipFill rotWithShape="1">
          <a:blip r:embed="rId6">
            <a:alphaModFix/>
          </a:blip>
          <a:srcRect b="25985" l="4866" r="16640" t="2092"/>
          <a:stretch/>
        </p:blipFill>
        <p:spPr>
          <a:xfrm>
            <a:off x="1257012" y="2746900"/>
            <a:ext cx="1965961" cy="2396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729450" y="1013850"/>
            <a:ext cx="8259600" cy="535200"/>
          </a:xfrm>
          <a:prstGeom prst="rect">
            <a:avLst/>
          </a:prstGeom>
          <a:noFill/>
          <a:ln>
            <a:noFill/>
          </a:ln>
        </p:spPr>
        <p:txBody>
          <a:bodyPr anchorCtr="0" anchor="b" bIns="0" lIns="0" spcFirstLastPara="1" rIns="0" wrap="square" tIns="48750">
            <a:noAutofit/>
          </a:bodyPr>
          <a:lstStyle/>
          <a:p>
            <a:pPr indent="0" lvl="0" marL="0" rtl="0" algn="l">
              <a:spcBef>
                <a:spcPts val="0"/>
              </a:spcBef>
              <a:spcAft>
                <a:spcPts val="0"/>
              </a:spcAft>
              <a:buClr>
                <a:schemeClr val="accent1"/>
              </a:buClr>
              <a:buSzPts val="3800"/>
              <a:buFont typeface="Calibri"/>
              <a:buNone/>
            </a:pPr>
            <a:r>
              <a:rPr lang="en-US"/>
              <a:t>LEARN Strategy &amp; Tech Reflection</a:t>
            </a:r>
            <a:endParaRPr/>
          </a:p>
        </p:txBody>
      </p:sp>
      <p:sp>
        <p:nvSpPr>
          <p:cNvPr id="177" name="Google Shape;177;p30"/>
          <p:cNvSpPr txBox="1"/>
          <p:nvPr>
            <p:ph idx="4294967295" type="body"/>
          </p:nvPr>
        </p:nvSpPr>
        <p:spPr>
          <a:xfrm>
            <a:off x="539750" y="1632900"/>
            <a:ext cx="8147100" cy="3372900"/>
          </a:xfrm>
          <a:prstGeom prst="rect">
            <a:avLst/>
          </a:prstGeom>
          <a:noFill/>
          <a:ln>
            <a:noFill/>
          </a:ln>
        </p:spPr>
        <p:txBody>
          <a:bodyPr anchorCtr="0" anchor="t" bIns="48750" lIns="97525" spcFirstLastPara="1" rIns="97525" wrap="square" tIns="48750">
            <a:noAutofit/>
          </a:bodyPr>
          <a:lstStyle/>
          <a:p>
            <a:pPr indent="-381000" lvl="0" marL="381000" rtl="0" algn="l">
              <a:spcBef>
                <a:spcPts val="0"/>
              </a:spcBef>
              <a:spcAft>
                <a:spcPts val="0"/>
              </a:spcAft>
              <a:buClr>
                <a:srgbClr val="991B1E"/>
              </a:buClr>
              <a:buSzPts val="2400"/>
              <a:buChar char="●"/>
            </a:pPr>
            <a:r>
              <a:rPr lang="en-US" sz="2400">
                <a:solidFill>
                  <a:srgbClr val="2E2E2E"/>
                </a:solidFill>
              </a:rPr>
              <a:t>Padlet</a:t>
            </a:r>
            <a:endParaRPr sz="2400">
              <a:solidFill>
                <a:srgbClr val="2E2E2E"/>
              </a:solidFill>
            </a:endParaRPr>
          </a:p>
          <a:p>
            <a:pPr indent="-381000" lvl="0" marL="381000" rtl="0" algn="l">
              <a:spcBef>
                <a:spcPts val="0"/>
              </a:spcBef>
              <a:spcAft>
                <a:spcPts val="0"/>
              </a:spcAft>
              <a:buClr>
                <a:srgbClr val="991B1E"/>
              </a:buClr>
              <a:buSzPts val="2400"/>
              <a:buChar char="●"/>
            </a:pPr>
            <a:r>
              <a:rPr lang="en-US" sz="2400">
                <a:solidFill>
                  <a:srgbClr val="2E2E2E"/>
                </a:solidFill>
              </a:rPr>
              <a:t>Think-Pair-Share</a:t>
            </a:r>
            <a:endParaRPr sz="2400">
              <a:solidFill>
                <a:srgbClr val="2E2E2E"/>
              </a:solidFill>
            </a:endParaRPr>
          </a:p>
          <a:p>
            <a:pPr indent="-381000" lvl="0" marL="381000" rtl="0" algn="l">
              <a:spcBef>
                <a:spcPts val="0"/>
              </a:spcBef>
              <a:spcAft>
                <a:spcPts val="0"/>
              </a:spcAft>
              <a:buClr>
                <a:srgbClr val="991B1E"/>
              </a:buClr>
              <a:buSzPts val="2400"/>
              <a:buChar char="●"/>
            </a:pPr>
            <a:r>
              <a:rPr lang="en-US" sz="2400">
                <a:solidFill>
                  <a:srgbClr val="2E2E2E"/>
                </a:solidFill>
              </a:rPr>
              <a:t>Four Corners</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CSI</a:t>
            </a:r>
            <a:endParaRPr sz="2400">
              <a:solidFill>
                <a:srgbClr val="2E2E2E"/>
              </a:solidFill>
            </a:endParaRPr>
          </a:p>
        </p:txBody>
      </p:sp>
      <p:pic>
        <p:nvPicPr>
          <p:cNvPr descr="A close up of a sign&#10;&#10;Description generated with high confidence" id="178" name="Google Shape;178;p30">
            <a:hlinkClick r:id="rId3"/>
          </p:cNvPr>
          <p:cNvPicPr preferRelativeResize="0"/>
          <p:nvPr/>
        </p:nvPicPr>
        <p:blipFill rotWithShape="1">
          <a:blip r:embed="rId4">
            <a:alphaModFix/>
          </a:blip>
          <a:srcRect b="0" l="0" r="0" t="0"/>
          <a:stretch/>
        </p:blipFill>
        <p:spPr>
          <a:xfrm>
            <a:off x="4993501" y="1479251"/>
            <a:ext cx="3693340" cy="379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48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5000"/>
              <a:t>Break time!</a:t>
            </a:r>
            <a:endParaRPr sz="5000"/>
          </a:p>
        </p:txBody>
      </p:sp>
      <p:pic>
        <p:nvPicPr>
          <p:cNvPr id="184" name="Google Shape;184;p31">
            <a:hlinkClick r:id="rId3"/>
          </p:cNvPr>
          <p:cNvPicPr preferRelativeResize="0"/>
          <p:nvPr/>
        </p:nvPicPr>
        <p:blipFill>
          <a:blip r:embed="rId4">
            <a:alphaModFix/>
          </a:blip>
          <a:stretch>
            <a:fillRect/>
          </a:stretch>
        </p:blipFill>
        <p:spPr>
          <a:xfrm>
            <a:off x="4885775" y="649150"/>
            <a:ext cx="3200150" cy="3200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644775" y="8995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t>College or Career Success</a:t>
            </a:r>
            <a:endParaRPr sz="3000"/>
          </a:p>
        </p:txBody>
      </p:sp>
      <p:sp>
        <p:nvSpPr>
          <p:cNvPr id="190" name="Google Shape;190;p32"/>
          <p:cNvSpPr txBox="1"/>
          <p:nvPr>
            <p:ph idx="1" type="body"/>
          </p:nvPr>
        </p:nvSpPr>
        <p:spPr>
          <a:xfrm>
            <a:off x="738675" y="1631975"/>
            <a:ext cx="4842600" cy="30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00"/>
                </a:solidFill>
              </a:rPr>
              <a:t>With your table, think about the skills that students need to be successful in a career or college.</a:t>
            </a:r>
            <a:endParaRPr sz="2400">
              <a:solidFill>
                <a:srgbClr val="000000"/>
              </a:solidFill>
            </a:endParaRPr>
          </a:p>
          <a:p>
            <a:pPr indent="0" lvl="0" marL="0" rtl="0" algn="l">
              <a:spcBef>
                <a:spcPts val="1600"/>
              </a:spcBef>
              <a:spcAft>
                <a:spcPts val="1600"/>
              </a:spcAft>
              <a:buNone/>
            </a:pPr>
            <a:br>
              <a:rPr lang="en-US" sz="2400">
                <a:solidFill>
                  <a:srgbClr val="000000"/>
                </a:solidFill>
              </a:rPr>
            </a:br>
            <a:r>
              <a:rPr lang="en-US" sz="2400">
                <a:solidFill>
                  <a:srgbClr val="000000"/>
                </a:solidFill>
              </a:rPr>
              <a:t>Brainstorm as many skills as possible in </a:t>
            </a:r>
            <a:r>
              <a:rPr lang="en-US" sz="2400" u="sng">
                <a:solidFill>
                  <a:schemeClr val="hlink"/>
                </a:solidFill>
                <a:hlinkClick r:id="rId3"/>
              </a:rPr>
              <a:t>four minutes</a:t>
            </a:r>
            <a:r>
              <a:rPr lang="en-US" sz="2400">
                <a:solidFill>
                  <a:srgbClr val="000000"/>
                </a:solidFill>
              </a:rPr>
              <a:t>.</a:t>
            </a:r>
            <a:endParaRPr sz="2400">
              <a:solidFill>
                <a:srgbClr val="000000"/>
              </a:solidFill>
            </a:endParaRPr>
          </a:p>
        </p:txBody>
      </p:sp>
      <p:pic>
        <p:nvPicPr>
          <p:cNvPr id="191" name="Google Shape;191;p32"/>
          <p:cNvPicPr preferRelativeResize="0"/>
          <p:nvPr/>
        </p:nvPicPr>
        <p:blipFill>
          <a:blip r:embed="rId4">
            <a:alphaModFix/>
          </a:blip>
          <a:stretch>
            <a:fillRect/>
          </a:stretch>
        </p:blipFill>
        <p:spPr>
          <a:xfrm>
            <a:off x="5499097" y="1991225"/>
            <a:ext cx="3138625" cy="3076650"/>
          </a:xfrm>
          <a:prstGeom prst="rect">
            <a:avLst/>
          </a:prstGeom>
          <a:noFill/>
          <a:ln>
            <a:noFill/>
          </a:ln>
        </p:spPr>
      </p:pic>
      <p:sp>
        <p:nvSpPr>
          <p:cNvPr id="192" name="Google Shape;192;p32"/>
          <p:cNvSpPr txBox="1"/>
          <p:nvPr/>
        </p:nvSpPr>
        <p:spPr>
          <a:xfrm>
            <a:off x="6511263" y="3089411"/>
            <a:ext cx="2719200" cy="14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rgbClr val="534949"/>
                </a:solidFill>
                <a:latin typeface="Lato"/>
                <a:ea typeface="Lato"/>
                <a:cs typeface="Lato"/>
                <a:sym typeface="Lato"/>
              </a:rPr>
              <a:t>Collective </a:t>
            </a:r>
            <a:br>
              <a:rPr b="1" lang="en-US" sz="2000">
                <a:solidFill>
                  <a:srgbClr val="534949"/>
                </a:solidFill>
                <a:latin typeface="Lato"/>
                <a:ea typeface="Lato"/>
                <a:cs typeface="Lato"/>
                <a:sym typeface="Lato"/>
              </a:rPr>
            </a:br>
            <a:r>
              <a:rPr b="1" lang="en-US" sz="2000">
                <a:solidFill>
                  <a:srgbClr val="534949"/>
                </a:solidFill>
                <a:latin typeface="Lato"/>
                <a:ea typeface="Lato"/>
                <a:cs typeface="Lato"/>
                <a:sym typeface="Lato"/>
              </a:rPr>
              <a:t>Brain Dump</a:t>
            </a:r>
            <a:endParaRPr b="1" sz="2000">
              <a:solidFill>
                <a:srgbClr val="534949"/>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670025" y="804075"/>
            <a:ext cx="3300900" cy="79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Mentimeter</a:t>
            </a:r>
            <a:endParaRPr/>
          </a:p>
        </p:txBody>
      </p:sp>
      <p:sp>
        <p:nvSpPr>
          <p:cNvPr id="198" name="Google Shape;198;p33"/>
          <p:cNvSpPr txBox="1"/>
          <p:nvPr>
            <p:ph idx="2" type="body"/>
          </p:nvPr>
        </p:nvSpPr>
        <p:spPr>
          <a:xfrm>
            <a:off x="5174225" y="754675"/>
            <a:ext cx="3721800" cy="34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00"/>
                </a:solidFill>
              </a:rPr>
              <a:t>Go to menti.com</a:t>
            </a:r>
            <a:endParaRPr sz="2400">
              <a:solidFill>
                <a:srgbClr val="000000"/>
              </a:solidFill>
            </a:endParaRPr>
          </a:p>
          <a:p>
            <a:pPr indent="0" lvl="0" marL="0" rtl="0" algn="l">
              <a:spcBef>
                <a:spcPts val="1600"/>
              </a:spcBef>
              <a:spcAft>
                <a:spcPts val="0"/>
              </a:spcAft>
              <a:buNone/>
            </a:pPr>
            <a:r>
              <a:rPr lang="en-US" sz="2400">
                <a:solidFill>
                  <a:srgbClr val="000000"/>
                </a:solidFill>
              </a:rPr>
              <a:t>Use this code: </a:t>
            </a:r>
            <a:r>
              <a:rPr b="1" lang="en-US" sz="2600">
                <a:solidFill>
                  <a:srgbClr val="000000"/>
                </a:solidFill>
                <a:highlight>
                  <a:srgbClr val="FFFFFF"/>
                </a:highlight>
                <a:latin typeface="Arial"/>
                <a:ea typeface="Arial"/>
                <a:cs typeface="Arial"/>
                <a:sym typeface="Arial"/>
              </a:rPr>
              <a:t>9221 9958</a:t>
            </a:r>
            <a:endParaRPr b="1" sz="38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br>
              <a:rPr lang="en-US" sz="2000">
                <a:solidFill>
                  <a:srgbClr val="000000"/>
                </a:solidFill>
              </a:rPr>
            </a:br>
            <a:endParaRPr sz="2000">
              <a:solidFill>
                <a:srgbClr val="000000"/>
              </a:solidFill>
            </a:endParaRPr>
          </a:p>
          <a:p>
            <a:pPr indent="0" lvl="0" marL="0" rtl="0" algn="l">
              <a:spcBef>
                <a:spcPts val="1600"/>
              </a:spcBef>
              <a:spcAft>
                <a:spcPts val="1600"/>
              </a:spcAft>
              <a:buNone/>
            </a:pPr>
            <a:r>
              <a:rPr lang="en-US" sz="2400">
                <a:solidFill>
                  <a:srgbClr val="000000"/>
                </a:solidFill>
              </a:rPr>
              <a:t>Write four or five phrases from your  list.</a:t>
            </a:r>
            <a:endParaRPr sz="2400">
              <a:solidFill>
                <a:srgbClr val="000000"/>
              </a:solidFill>
            </a:endParaRPr>
          </a:p>
        </p:txBody>
      </p:sp>
      <p:sp>
        <p:nvSpPr>
          <p:cNvPr id="199" name="Google Shape;199;p33"/>
          <p:cNvSpPr txBox="1"/>
          <p:nvPr>
            <p:ph idx="1" type="subTitle"/>
          </p:nvPr>
        </p:nvSpPr>
        <p:spPr>
          <a:xfrm>
            <a:off x="670025" y="3871750"/>
            <a:ext cx="3300900" cy="12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a:t>
            </a:r>
            <a:r>
              <a:rPr b="1" lang="en-US"/>
              <a:t>Mentimeter is a free interactive software for polls, brainstorming, and presentations.</a:t>
            </a:r>
            <a:endParaRPr b="1"/>
          </a:p>
        </p:txBody>
      </p:sp>
      <p:pic>
        <p:nvPicPr>
          <p:cNvPr id="200" name="Google Shape;200;p33"/>
          <p:cNvPicPr preferRelativeResize="0"/>
          <p:nvPr/>
        </p:nvPicPr>
        <p:blipFill>
          <a:blip r:embed="rId3">
            <a:alphaModFix/>
          </a:blip>
          <a:stretch>
            <a:fillRect/>
          </a:stretch>
        </p:blipFill>
        <p:spPr>
          <a:xfrm>
            <a:off x="1253150" y="1319025"/>
            <a:ext cx="2134650" cy="2505450"/>
          </a:xfrm>
          <a:prstGeom prst="rect">
            <a:avLst/>
          </a:prstGeom>
          <a:noFill/>
          <a:ln>
            <a:noFill/>
          </a:ln>
        </p:spPr>
      </p:pic>
      <p:pic>
        <p:nvPicPr>
          <p:cNvPr id="201" name="Google Shape;201;p33"/>
          <p:cNvPicPr preferRelativeResize="0"/>
          <p:nvPr/>
        </p:nvPicPr>
        <p:blipFill>
          <a:blip r:embed="rId4">
            <a:alphaModFix/>
          </a:blip>
          <a:stretch>
            <a:fillRect/>
          </a:stretch>
        </p:blipFill>
        <p:spPr>
          <a:xfrm>
            <a:off x="5942288" y="1855625"/>
            <a:ext cx="2185674" cy="21856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Table Talk</a:t>
            </a:r>
            <a:endParaRPr/>
          </a:p>
        </p:txBody>
      </p:sp>
      <p:sp>
        <p:nvSpPr>
          <p:cNvPr id="207" name="Google Shape;207;p34"/>
          <p:cNvSpPr txBox="1"/>
          <p:nvPr>
            <p:ph idx="1" type="body"/>
          </p:nvPr>
        </p:nvSpPr>
        <p:spPr>
          <a:xfrm>
            <a:off x="729450" y="1793375"/>
            <a:ext cx="7688700" cy="2785200"/>
          </a:xfrm>
          <a:prstGeom prst="rect">
            <a:avLst/>
          </a:prstGeom>
        </p:spPr>
        <p:txBody>
          <a:bodyPr anchorCtr="0" anchor="t" bIns="91425" lIns="91425" spcFirstLastPara="1" rIns="91425" wrap="square" tIns="91425">
            <a:noAutofit/>
          </a:bodyPr>
          <a:lstStyle/>
          <a:p>
            <a:pPr indent="0" lvl="0" marL="0" rtl="0" algn="l">
              <a:spcBef>
                <a:spcPts val="1300"/>
              </a:spcBef>
              <a:spcAft>
                <a:spcPts val="0"/>
              </a:spcAft>
              <a:buNone/>
            </a:pPr>
            <a:r>
              <a:rPr lang="en-US" sz="2400">
                <a:solidFill>
                  <a:srgbClr val="2E2E2E"/>
                </a:solidFill>
              </a:rPr>
              <a:t>Compare the skills generated on Mentimeter with the elements of authenticity to address this question.</a:t>
            </a:r>
            <a:endParaRPr/>
          </a:p>
          <a:p>
            <a:pPr indent="0" lvl="0" marL="0" rtl="0" algn="l">
              <a:spcBef>
                <a:spcPts val="1600"/>
              </a:spcBef>
              <a:spcAft>
                <a:spcPts val="0"/>
              </a:spcAft>
              <a:buNone/>
            </a:pPr>
            <a:r>
              <a:rPr lang="en-US" sz="2400">
                <a:solidFill>
                  <a:srgbClr val="2E2E2E"/>
                </a:solidFill>
              </a:rPr>
              <a:t>How can implementing the components of authenticity help teachers prepare students for pursuing post-secondary opportunities?</a:t>
            </a:r>
            <a:endParaRPr sz="2400">
              <a:solidFill>
                <a:srgbClr val="2E2E2E"/>
              </a:solidFill>
            </a:endParaRPr>
          </a:p>
          <a:p>
            <a:pPr indent="0" lvl="0" marL="0" rtl="0" algn="l">
              <a:spcBef>
                <a:spcPts val="1600"/>
              </a:spcBef>
              <a:spcAft>
                <a:spcPts val="1600"/>
              </a:spcAft>
              <a:buNone/>
            </a:pPr>
            <a:r>
              <a:t/>
            </a:r>
            <a:endParaRPr/>
          </a:p>
        </p:txBody>
      </p:sp>
      <p:pic>
        <p:nvPicPr>
          <p:cNvPr id="208" name="Google Shape;208;p34"/>
          <p:cNvPicPr preferRelativeResize="0"/>
          <p:nvPr/>
        </p:nvPicPr>
        <p:blipFill>
          <a:blip r:embed="rId3">
            <a:alphaModFix/>
          </a:blip>
          <a:stretch>
            <a:fillRect/>
          </a:stretch>
        </p:blipFill>
        <p:spPr>
          <a:xfrm>
            <a:off x="6196400" y="-55677"/>
            <a:ext cx="2392700" cy="239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3312300" y="2279250"/>
            <a:ext cx="2519400" cy="585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US" sz="3600"/>
              <a:t>Name</a:t>
            </a:r>
            <a:endParaRPr b="1" sz="3600"/>
          </a:p>
        </p:txBody>
      </p:sp>
      <p:sp>
        <p:nvSpPr>
          <p:cNvPr id="78" name="Google Shape;78;p17"/>
          <p:cNvSpPr txBox="1"/>
          <p:nvPr/>
        </p:nvSpPr>
        <p:spPr>
          <a:xfrm>
            <a:off x="581200" y="970575"/>
            <a:ext cx="151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Lato"/>
                <a:ea typeface="Lato"/>
                <a:cs typeface="Lato"/>
                <a:sym typeface="Lato"/>
              </a:rPr>
              <a:t>School </a:t>
            </a:r>
            <a:endParaRPr sz="3000">
              <a:latin typeface="Lato"/>
              <a:ea typeface="Lato"/>
              <a:cs typeface="Lato"/>
              <a:sym typeface="Lato"/>
            </a:endParaRPr>
          </a:p>
        </p:txBody>
      </p:sp>
      <p:sp>
        <p:nvSpPr>
          <p:cNvPr id="79" name="Google Shape;79;p17"/>
          <p:cNvSpPr txBox="1"/>
          <p:nvPr/>
        </p:nvSpPr>
        <p:spPr>
          <a:xfrm>
            <a:off x="5375975" y="970575"/>
            <a:ext cx="304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Lato"/>
                <a:ea typeface="Lato"/>
                <a:cs typeface="Lato"/>
                <a:sym typeface="Lato"/>
              </a:rPr>
              <a:t>Content/ Grade</a:t>
            </a:r>
            <a:r>
              <a:rPr lang="en-US" sz="3000">
                <a:latin typeface="Lato"/>
                <a:ea typeface="Lato"/>
                <a:cs typeface="Lato"/>
                <a:sym typeface="Lato"/>
              </a:rPr>
              <a:t> </a:t>
            </a:r>
            <a:endParaRPr sz="3000">
              <a:latin typeface="Lato"/>
              <a:ea typeface="Lato"/>
              <a:cs typeface="Lato"/>
              <a:sym typeface="Lato"/>
            </a:endParaRPr>
          </a:p>
        </p:txBody>
      </p:sp>
      <p:sp>
        <p:nvSpPr>
          <p:cNvPr id="80" name="Google Shape;80;p17"/>
          <p:cNvSpPr txBox="1"/>
          <p:nvPr/>
        </p:nvSpPr>
        <p:spPr>
          <a:xfrm>
            <a:off x="437650" y="3752925"/>
            <a:ext cx="349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Lato"/>
                <a:ea typeface="Lato"/>
                <a:cs typeface="Lato"/>
                <a:sym typeface="Lato"/>
              </a:rPr>
              <a:t>Fictional character that represents you</a:t>
            </a:r>
            <a:endParaRPr sz="3000">
              <a:latin typeface="Lato"/>
              <a:ea typeface="Lato"/>
              <a:cs typeface="Lato"/>
              <a:sym typeface="Lato"/>
            </a:endParaRPr>
          </a:p>
        </p:txBody>
      </p:sp>
      <p:sp>
        <p:nvSpPr>
          <p:cNvPr id="81" name="Google Shape;81;p17"/>
          <p:cNvSpPr txBox="1"/>
          <p:nvPr/>
        </p:nvSpPr>
        <p:spPr>
          <a:xfrm>
            <a:off x="5447200" y="3905375"/>
            <a:ext cx="328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Lato"/>
                <a:ea typeface="Lato"/>
                <a:cs typeface="Lato"/>
                <a:sym typeface="Lato"/>
              </a:rPr>
              <a:t>Fun fact about you</a:t>
            </a:r>
            <a:endParaRPr sz="30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729450" y="1090050"/>
            <a:ext cx="7688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Elevator Speech</a:t>
            </a:r>
            <a:endParaRPr/>
          </a:p>
          <a:p>
            <a:pPr indent="0" lvl="0" marL="0" rtl="0" algn="l">
              <a:spcBef>
                <a:spcPts val="0"/>
              </a:spcBef>
              <a:spcAft>
                <a:spcPts val="0"/>
              </a:spcAft>
              <a:buNone/>
            </a:pPr>
            <a:r>
              <a:t/>
            </a:r>
            <a:endParaRPr sz="2000">
              <a:solidFill>
                <a:srgbClr val="980000"/>
              </a:solidFill>
            </a:endParaRPr>
          </a:p>
          <a:p>
            <a:pPr indent="0" lvl="0" marL="0" rtl="0" algn="l">
              <a:spcBef>
                <a:spcPts val="0"/>
              </a:spcBef>
              <a:spcAft>
                <a:spcPts val="0"/>
              </a:spcAft>
              <a:buNone/>
            </a:pPr>
            <a:r>
              <a:t/>
            </a:r>
            <a:endParaRPr/>
          </a:p>
        </p:txBody>
      </p:sp>
      <p:sp>
        <p:nvSpPr>
          <p:cNvPr id="214" name="Google Shape;214;p35"/>
          <p:cNvSpPr txBox="1"/>
          <p:nvPr>
            <p:ph idx="1" type="body"/>
          </p:nvPr>
        </p:nvSpPr>
        <p:spPr>
          <a:xfrm>
            <a:off x="266800" y="1734700"/>
            <a:ext cx="7688700" cy="30774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1300"/>
              </a:spcBef>
              <a:spcAft>
                <a:spcPts val="0"/>
              </a:spcAft>
              <a:buClr>
                <a:srgbClr val="991B1E"/>
              </a:buClr>
              <a:buSzPts val="2400"/>
              <a:buChar char="●"/>
            </a:pPr>
            <a:r>
              <a:rPr lang="en-US" sz="2400">
                <a:solidFill>
                  <a:schemeClr val="dk2"/>
                </a:solidFill>
              </a:rPr>
              <a:t>Choose one component of authenticity. </a:t>
            </a:r>
            <a:endParaRPr sz="2400">
              <a:solidFill>
                <a:schemeClr val="dk2"/>
              </a:solidFill>
            </a:endParaRPr>
          </a:p>
          <a:p>
            <a:pPr indent="-381000" lvl="0" marL="457200" rtl="0" algn="l">
              <a:lnSpc>
                <a:spcPct val="115000"/>
              </a:lnSpc>
              <a:spcBef>
                <a:spcPts val="1000"/>
              </a:spcBef>
              <a:spcAft>
                <a:spcPts val="0"/>
              </a:spcAft>
              <a:buClr>
                <a:srgbClr val="991B1E"/>
              </a:buClr>
              <a:buSzPts val="2400"/>
              <a:buChar char="●"/>
            </a:pPr>
            <a:r>
              <a:rPr lang="en-US" sz="2400">
                <a:solidFill>
                  <a:schemeClr val="dk2"/>
                </a:solidFill>
              </a:rPr>
              <a:t>Think about what you want to say. </a:t>
            </a:r>
            <a:endParaRPr sz="2400">
              <a:solidFill>
                <a:schemeClr val="dk2"/>
              </a:solidFill>
            </a:endParaRPr>
          </a:p>
          <a:p>
            <a:pPr indent="-381000" lvl="0" marL="457200" rtl="0" algn="l">
              <a:lnSpc>
                <a:spcPct val="115000"/>
              </a:lnSpc>
              <a:spcBef>
                <a:spcPts val="1000"/>
              </a:spcBef>
              <a:spcAft>
                <a:spcPts val="0"/>
              </a:spcAft>
              <a:buClr>
                <a:srgbClr val="991B1E"/>
              </a:buClr>
              <a:buSzPts val="2400"/>
              <a:buChar char="●"/>
            </a:pPr>
            <a:r>
              <a:rPr lang="en-US" sz="2400">
                <a:solidFill>
                  <a:schemeClr val="dk2"/>
                </a:solidFill>
              </a:rPr>
              <a:t>Jot down some important ideas.</a:t>
            </a:r>
            <a:endParaRPr sz="2400">
              <a:solidFill>
                <a:schemeClr val="dk2"/>
              </a:solidFill>
            </a:endParaRPr>
          </a:p>
          <a:p>
            <a:pPr indent="-381000" lvl="0" marL="457200" rtl="0" algn="l">
              <a:lnSpc>
                <a:spcPct val="115000"/>
              </a:lnSpc>
              <a:spcBef>
                <a:spcPts val="1000"/>
              </a:spcBef>
              <a:spcAft>
                <a:spcPts val="0"/>
              </a:spcAft>
              <a:buClr>
                <a:srgbClr val="991B1E"/>
              </a:buClr>
              <a:buSzPts val="2400"/>
              <a:buChar char="●"/>
            </a:pPr>
            <a:r>
              <a:rPr lang="en-US" sz="2400">
                <a:solidFill>
                  <a:schemeClr val="dk2"/>
                </a:solidFill>
              </a:rPr>
              <a:t>Create a 60 second speech, describing an element of authentic instruction and how it can support a student’s college and career readiness.</a:t>
            </a:r>
            <a:endParaRPr sz="2400">
              <a:solidFill>
                <a:schemeClr val="dk2"/>
              </a:solidFill>
            </a:endParaRPr>
          </a:p>
          <a:p>
            <a:pPr indent="0" lvl="0" marL="914400" rtl="0" algn="l">
              <a:lnSpc>
                <a:spcPct val="115000"/>
              </a:lnSpc>
              <a:spcBef>
                <a:spcPts val="1000"/>
              </a:spcBef>
              <a:spcAft>
                <a:spcPts val="1000"/>
              </a:spcAft>
              <a:buNone/>
            </a:pPr>
            <a:r>
              <a:t/>
            </a:r>
            <a:endParaRPr sz="2400">
              <a:solidFill>
                <a:schemeClr val="dk2"/>
              </a:solidFill>
            </a:endParaRPr>
          </a:p>
        </p:txBody>
      </p:sp>
      <p:pic>
        <p:nvPicPr>
          <p:cNvPr id="215" name="Google Shape;215;p35"/>
          <p:cNvPicPr preferRelativeResize="0"/>
          <p:nvPr/>
        </p:nvPicPr>
        <p:blipFill>
          <a:blip r:embed="rId3">
            <a:alphaModFix/>
          </a:blip>
          <a:stretch>
            <a:fillRect/>
          </a:stretch>
        </p:blipFill>
        <p:spPr>
          <a:xfrm>
            <a:off x="6219849" y="116499"/>
            <a:ext cx="2198301" cy="2261101"/>
          </a:xfrm>
          <a:prstGeom prst="rect">
            <a:avLst/>
          </a:prstGeom>
          <a:noFill/>
          <a:ln>
            <a:noFill/>
          </a:ln>
        </p:spPr>
      </p:pic>
      <p:pic>
        <p:nvPicPr>
          <p:cNvPr id="216" name="Google Shape;216;p35">
            <a:hlinkClick r:id="rId4"/>
          </p:cNvPr>
          <p:cNvPicPr preferRelativeResize="0"/>
          <p:nvPr/>
        </p:nvPicPr>
        <p:blipFill>
          <a:blip r:embed="rId5">
            <a:alphaModFix/>
          </a:blip>
          <a:stretch>
            <a:fillRect/>
          </a:stretch>
        </p:blipFill>
        <p:spPr>
          <a:xfrm>
            <a:off x="7955500" y="4106575"/>
            <a:ext cx="857400" cy="85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727650" y="947950"/>
            <a:ext cx="7688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Elevator Speech</a:t>
            </a:r>
            <a:r>
              <a:rPr lang="en-US"/>
              <a:t> Reflection</a:t>
            </a:r>
            <a:endParaRPr/>
          </a:p>
          <a:p>
            <a:pPr indent="0" lvl="0" marL="0" rtl="0" algn="l">
              <a:spcBef>
                <a:spcPts val="0"/>
              </a:spcBef>
              <a:spcAft>
                <a:spcPts val="0"/>
              </a:spcAft>
              <a:buNone/>
            </a:pPr>
            <a:r>
              <a:rPr lang="en-US" sz="2000">
                <a:solidFill>
                  <a:srgbClr val="980000"/>
                </a:solidFill>
              </a:rPr>
              <a:t>Two Stars and a Wish</a:t>
            </a:r>
            <a:endParaRPr sz="2000">
              <a:solidFill>
                <a:srgbClr val="980000"/>
              </a:solidFill>
            </a:endParaRPr>
          </a:p>
          <a:p>
            <a:pPr indent="0" lvl="0" marL="0" rtl="0" algn="l">
              <a:spcBef>
                <a:spcPts val="0"/>
              </a:spcBef>
              <a:spcAft>
                <a:spcPts val="0"/>
              </a:spcAft>
              <a:buNone/>
            </a:pPr>
            <a:r>
              <a:t/>
            </a:r>
            <a:endParaRPr/>
          </a:p>
        </p:txBody>
      </p:sp>
      <p:sp>
        <p:nvSpPr>
          <p:cNvPr id="222" name="Google Shape;222;p36"/>
          <p:cNvSpPr txBox="1"/>
          <p:nvPr>
            <p:ph idx="1" type="body"/>
          </p:nvPr>
        </p:nvSpPr>
        <p:spPr>
          <a:xfrm>
            <a:off x="380625" y="1867650"/>
            <a:ext cx="8257200" cy="26052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1300"/>
              </a:spcBef>
              <a:spcAft>
                <a:spcPts val="0"/>
              </a:spcAft>
              <a:buClr>
                <a:srgbClr val="991B1E"/>
              </a:buClr>
              <a:buSzPts val="2400"/>
              <a:buChar char="●"/>
            </a:pPr>
            <a:r>
              <a:rPr lang="en-US" sz="2400">
                <a:solidFill>
                  <a:schemeClr val="dk2"/>
                </a:solidFill>
              </a:rPr>
              <a:t>Present your elevator speech to a partner.</a:t>
            </a:r>
            <a:r>
              <a:rPr lang="en-US" sz="2400">
                <a:solidFill>
                  <a:schemeClr val="dk2"/>
                </a:solidFill>
              </a:rPr>
              <a:t> </a:t>
            </a:r>
            <a:endParaRPr sz="2400">
              <a:solidFill>
                <a:schemeClr val="dk2"/>
              </a:solidFill>
            </a:endParaRPr>
          </a:p>
          <a:p>
            <a:pPr indent="-381000" lvl="0" marL="457200" rtl="0" algn="l">
              <a:lnSpc>
                <a:spcPct val="115000"/>
              </a:lnSpc>
              <a:spcBef>
                <a:spcPts val="0"/>
              </a:spcBef>
              <a:spcAft>
                <a:spcPts val="0"/>
              </a:spcAft>
              <a:buClr>
                <a:srgbClr val="991B1E"/>
              </a:buClr>
              <a:buSzPts val="2400"/>
              <a:buChar char="●"/>
            </a:pPr>
            <a:r>
              <a:rPr lang="en-US" sz="2400">
                <a:solidFill>
                  <a:schemeClr val="dk2"/>
                </a:solidFill>
              </a:rPr>
              <a:t>After the speech, reflect upon the </a:t>
            </a:r>
            <a:r>
              <a:rPr lang="en-US" sz="2400">
                <a:solidFill>
                  <a:schemeClr val="dk2"/>
                </a:solidFill>
              </a:rPr>
              <a:t>content</a:t>
            </a:r>
            <a:r>
              <a:rPr lang="en-US" sz="2400">
                <a:solidFill>
                  <a:schemeClr val="dk2"/>
                </a:solidFill>
              </a:rPr>
              <a:t> using </a:t>
            </a:r>
            <a:r>
              <a:rPr b="1" lang="en-US" sz="2400">
                <a:solidFill>
                  <a:schemeClr val="dk2"/>
                </a:solidFill>
              </a:rPr>
              <a:t>Two Stars and a Wish</a:t>
            </a:r>
            <a:r>
              <a:rPr lang="en-US" sz="2400">
                <a:solidFill>
                  <a:schemeClr val="dk2"/>
                </a:solidFill>
              </a:rPr>
              <a:t>:</a:t>
            </a:r>
            <a:endParaRPr sz="2400">
              <a:solidFill>
                <a:schemeClr val="dk2"/>
              </a:solidFill>
            </a:endParaRPr>
          </a:p>
          <a:p>
            <a:pPr indent="-381000" lvl="1" marL="914400" rtl="0" algn="l">
              <a:lnSpc>
                <a:spcPct val="115000"/>
              </a:lnSpc>
              <a:spcBef>
                <a:spcPts val="0"/>
              </a:spcBef>
              <a:spcAft>
                <a:spcPts val="0"/>
              </a:spcAft>
              <a:buSzPts val="2400"/>
              <a:buChar char="○"/>
            </a:pPr>
            <a:r>
              <a:rPr lang="en-US" sz="2400">
                <a:solidFill>
                  <a:schemeClr val="dk2"/>
                </a:solidFill>
              </a:rPr>
              <a:t>“</a:t>
            </a:r>
            <a:r>
              <a:rPr lang="en-US" sz="2400">
                <a:solidFill>
                  <a:schemeClr val="dk2"/>
                </a:solidFill>
              </a:rPr>
              <a:t>I like that I _______and _______. </a:t>
            </a:r>
            <a:r>
              <a:rPr lang="en-US" sz="2400">
                <a:solidFill>
                  <a:schemeClr val="dk2"/>
                </a:solidFill>
              </a:rPr>
              <a:t> </a:t>
            </a:r>
            <a:endParaRPr sz="2400">
              <a:solidFill>
                <a:schemeClr val="dk2"/>
              </a:solidFill>
            </a:endParaRPr>
          </a:p>
          <a:p>
            <a:pPr indent="-381000" lvl="1" marL="914400" rtl="0" algn="l">
              <a:lnSpc>
                <a:spcPct val="115000"/>
              </a:lnSpc>
              <a:spcBef>
                <a:spcPts val="0"/>
              </a:spcBef>
              <a:spcAft>
                <a:spcPts val="0"/>
              </a:spcAft>
              <a:buSzPts val="2400"/>
              <a:buChar char="○"/>
            </a:pPr>
            <a:r>
              <a:rPr lang="en-US" sz="2400">
                <a:solidFill>
                  <a:schemeClr val="dk2"/>
                </a:solidFill>
              </a:rPr>
              <a:t>I wish I had done this__________.”</a:t>
            </a:r>
            <a:endParaRPr sz="2400">
              <a:solidFill>
                <a:schemeClr val="dk2"/>
              </a:solidFill>
            </a:endParaRPr>
          </a:p>
          <a:p>
            <a:pPr indent="-381000" lvl="0" marL="457200" rtl="0" algn="l">
              <a:lnSpc>
                <a:spcPct val="115000"/>
              </a:lnSpc>
              <a:spcBef>
                <a:spcPts val="0"/>
              </a:spcBef>
              <a:spcAft>
                <a:spcPts val="0"/>
              </a:spcAft>
              <a:buClr>
                <a:srgbClr val="991B1E"/>
              </a:buClr>
              <a:buSzPts val="2400"/>
              <a:buChar char="●"/>
            </a:pPr>
            <a:r>
              <a:rPr lang="en-US" sz="2400">
                <a:solidFill>
                  <a:schemeClr val="dk2"/>
                </a:solidFill>
              </a:rPr>
              <a:t>Partner then shares their speech and reflects in the same manner.</a:t>
            </a:r>
            <a:endParaRPr sz="24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t/>
            </a:r>
            <a:endParaRPr sz="2400">
              <a:solidFill>
                <a:srgbClr val="2E2E2E"/>
              </a:solidFill>
            </a:endParaRPr>
          </a:p>
        </p:txBody>
      </p:sp>
      <p:pic>
        <p:nvPicPr>
          <p:cNvPr id="223" name="Google Shape;223;p36"/>
          <p:cNvPicPr preferRelativeResize="0"/>
          <p:nvPr/>
        </p:nvPicPr>
        <p:blipFill>
          <a:blip r:embed="rId3">
            <a:alphaModFix/>
          </a:blip>
          <a:stretch>
            <a:fillRect/>
          </a:stretch>
        </p:blipFill>
        <p:spPr>
          <a:xfrm>
            <a:off x="6158250" y="506237"/>
            <a:ext cx="2732426" cy="2025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729450" y="1013850"/>
            <a:ext cx="8259600" cy="535200"/>
          </a:xfrm>
          <a:prstGeom prst="rect">
            <a:avLst/>
          </a:prstGeom>
          <a:noFill/>
          <a:ln>
            <a:noFill/>
          </a:ln>
        </p:spPr>
        <p:txBody>
          <a:bodyPr anchorCtr="0" anchor="b" bIns="0" lIns="0" spcFirstLastPara="1" rIns="0" wrap="square" tIns="48750">
            <a:noAutofit/>
          </a:bodyPr>
          <a:lstStyle/>
          <a:p>
            <a:pPr indent="0" lvl="0" marL="0" rtl="0" algn="l">
              <a:spcBef>
                <a:spcPts val="0"/>
              </a:spcBef>
              <a:spcAft>
                <a:spcPts val="0"/>
              </a:spcAft>
              <a:buClr>
                <a:schemeClr val="accent1"/>
              </a:buClr>
              <a:buSzPts val="3800"/>
              <a:buFont typeface="Calibri"/>
              <a:buNone/>
            </a:pPr>
            <a:r>
              <a:rPr lang="en-US"/>
              <a:t>LEARN Strategy &amp; Tech Reflection</a:t>
            </a:r>
            <a:endParaRPr/>
          </a:p>
        </p:txBody>
      </p:sp>
      <p:sp>
        <p:nvSpPr>
          <p:cNvPr id="230" name="Google Shape;230;p37"/>
          <p:cNvSpPr txBox="1"/>
          <p:nvPr>
            <p:ph idx="4294967295" type="body"/>
          </p:nvPr>
        </p:nvSpPr>
        <p:spPr>
          <a:xfrm>
            <a:off x="539750" y="1632900"/>
            <a:ext cx="8147100" cy="3372900"/>
          </a:xfrm>
          <a:prstGeom prst="rect">
            <a:avLst/>
          </a:prstGeom>
          <a:noFill/>
          <a:ln>
            <a:noFill/>
          </a:ln>
        </p:spPr>
        <p:txBody>
          <a:bodyPr anchorCtr="0" anchor="t" bIns="48750" lIns="97525" spcFirstLastPara="1" rIns="97525" wrap="square" tIns="48750">
            <a:noAutofit/>
          </a:bodyPr>
          <a:lstStyle/>
          <a:p>
            <a:pPr indent="-368300" lvl="0" marL="381000" rtl="0" algn="l">
              <a:spcBef>
                <a:spcPts val="500"/>
              </a:spcBef>
              <a:spcAft>
                <a:spcPts val="0"/>
              </a:spcAft>
              <a:buClr>
                <a:srgbClr val="991B1E"/>
              </a:buClr>
              <a:buSzPts val="2200"/>
              <a:buChar char="●"/>
            </a:pPr>
            <a:r>
              <a:rPr lang="en-US" sz="2200">
                <a:solidFill>
                  <a:srgbClr val="2E2E2E"/>
                </a:solidFill>
              </a:rPr>
              <a:t>Collective Brain Dump</a:t>
            </a:r>
            <a:endParaRPr sz="2200">
              <a:solidFill>
                <a:srgbClr val="2E2E2E"/>
              </a:solidFill>
            </a:endParaRPr>
          </a:p>
          <a:p>
            <a:pPr indent="-368300" lvl="0" marL="381000" rtl="0" algn="l">
              <a:spcBef>
                <a:spcPts val="500"/>
              </a:spcBef>
              <a:spcAft>
                <a:spcPts val="0"/>
              </a:spcAft>
              <a:buClr>
                <a:srgbClr val="991B1E"/>
              </a:buClr>
              <a:buSzPts val="2200"/>
              <a:buChar char="●"/>
            </a:pPr>
            <a:r>
              <a:rPr lang="en-US" sz="2200">
                <a:solidFill>
                  <a:srgbClr val="2E2E2E"/>
                </a:solidFill>
              </a:rPr>
              <a:t>Mentimeter</a:t>
            </a:r>
            <a:endParaRPr sz="2200">
              <a:solidFill>
                <a:srgbClr val="2E2E2E"/>
              </a:solidFill>
            </a:endParaRPr>
          </a:p>
          <a:p>
            <a:pPr indent="-368300" lvl="0" marL="381000" rtl="0" algn="l">
              <a:spcBef>
                <a:spcPts val="500"/>
              </a:spcBef>
              <a:spcAft>
                <a:spcPts val="0"/>
              </a:spcAft>
              <a:buClr>
                <a:srgbClr val="2E2E2E"/>
              </a:buClr>
              <a:buSzPts val="2200"/>
              <a:buChar char="●"/>
            </a:pPr>
            <a:r>
              <a:rPr lang="en-US" sz="2200">
                <a:solidFill>
                  <a:srgbClr val="2E2E2E"/>
                </a:solidFill>
              </a:rPr>
              <a:t>Table Talk</a:t>
            </a:r>
            <a:endParaRPr sz="2200">
              <a:solidFill>
                <a:srgbClr val="2E2E2E"/>
              </a:solidFill>
            </a:endParaRPr>
          </a:p>
          <a:p>
            <a:pPr indent="-368300" lvl="0" marL="381000" rtl="0" algn="l">
              <a:spcBef>
                <a:spcPts val="500"/>
              </a:spcBef>
              <a:spcAft>
                <a:spcPts val="0"/>
              </a:spcAft>
              <a:buClr>
                <a:srgbClr val="991B1E"/>
              </a:buClr>
              <a:buSzPts val="2200"/>
              <a:buChar char="●"/>
            </a:pPr>
            <a:r>
              <a:rPr lang="en-US" sz="2200">
                <a:solidFill>
                  <a:srgbClr val="2E2E2E"/>
                </a:solidFill>
              </a:rPr>
              <a:t>Elevator Speech</a:t>
            </a:r>
            <a:endParaRPr sz="2200">
              <a:solidFill>
                <a:srgbClr val="2E2E2E"/>
              </a:solidFill>
            </a:endParaRPr>
          </a:p>
          <a:p>
            <a:pPr indent="-368300" lvl="0" marL="381000" rtl="0" algn="l">
              <a:spcBef>
                <a:spcPts val="500"/>
              </a:spcBef>
              <a:spcAft>
                <a:spcPts val="0"/>
              </a:spcAft>
              <a:buClr>
                <a:srgbClr val="991B1E"/>
              </a:buClr>
              <a:buSzPts val="2200"/>
              <a:buChar char="●"/>
            </a:pPr>
            <a:r>
              <a:rPr lang="en-US" sz="2200">
                <a:solidFill>
                  <a:srgbClr val="2E2E2E"/>
                </a:solidFill>
              </a:rPr>
              <a:t>Two Stars and a Wish</a:t>
            </a:r>
            <a:endParaRPr sz="2200">
              <a:solidFill>
                <a:srgbClr val="2E2E2E"/>
              </a:solidFill>
            </a:endParaRPr>
          </a:p>
        </p:txBody>
      </p:sp>
      <p:pic>
        <p:nvPicPr>
          <p:cNvPr descr="A close up of a sign&#10;&#10;Description generated with high confidence" id="231" name="Google Shape;231;p37">
            <a:hlinkClick r:id="rId3"/>
          </p:cNvPr>
          <p:cNvPicPr preferRelativeResize="0"/>
          <p:nvPr/>
        </p:nvPicPr>
        <p:blipFill rotWithShape="1">
          <a:blip r:embed="rId4">
            <a:alphaModFix/>
          </a:blip>
          <a:srcRect b="0" l="0" r="0" t="0"/>
          <a:stretch/>
        </p:blipFill>
        <p:spPr>
          <a:xfrm>
            <a:off x="4993501" y="1479251"/>
            <a:ext cx="3693340" cy="379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8"/>
          <p:cNvPicPr preferRelativeResize="0"/>
          <p:nvPr/>
        </p:nvPicPr>
        <p:blipFill>
          <a:blip r:embed="rId3">
            <a:alphaModFix/>
          </a:blip>
          <a:stretch>
            <a:fillRect/>
          </a:stretch>
        </p:blipFill>
        <p:spPr>
          <a:xfrm>
            <a:off x="2702300" y="582100"/>
            <a:ext cx="4328574" cy="4328574"/>
          </a:xfrm>
          <a:prstGeom prst="rect">
            <a:avLst/>
          </a:prstGeom>
          <a:noFill/>
          <a:ln>
            <a:noFill/>
          </a:ln>
        </p:spPr>
      </p:pic>
      <p:sp>
        <p:nvSpPr>
          <p:cNvPr id="237" name="Google Shape;237;p38"/>
          <p:cNvSpPr txBox="1"/>
          <p:nvPr/>
        </p:nvSpPr>
        <p:spPr>
          <a:xfrm>
            <a:off x="3499550" y="2532950"/>
            <a:ext cx="2646000" cy="84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Lato"/>
              <a:ea typeface="Lato"/>
              <a:cs typeface="Lato"/>
              <a:sym typeface="Lato"/>
            </a:endParaRPr>
          </a:p>
          <a:p>
            <a:pPr indent="0" lvl="0" marL="0" rtl="0" algn="ctr">
              <a:spcBef>
                <a:spcPts val="0"/>
              </a:spcBef>
              <a:spcAft>
                <a:spcPts val="0"/>
              </a:spcAft>
              <a:buNone/>
            </a:pPr>
            <a:r>
              <a:rPr lang="en-US" sz="3600">
                <a:latin typeface="Lato"/>
                <a:ea typeface="Lato"/>
                <a:cs typeface="Lato"/>
                <a:sym typeface="Lato"/>
              </a:rPr>
              <a:t>LUNCH!</a:t>
            </a:r>
            <a:endParaRPr sz="3600">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9"/>
          <p:cNvSpPr txBox="1"/>
          <p:nvPr>
            <p:ph idx="4294967295" type="title"/>
          </p:nvPr>
        </p:nvSpPr>
        <p:spPr>
          <a:xfrm>
            <a:off x="1750950" y="528075"/>
            <a:ext cx="64329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Quiz, Quiz, Trade - O</a:t>
            </a:r>
            <a:r>
              <a:rPr lang="en-US"/>
              <a:t>klahoma Facts</a:t>
            </a:r>
            <a:endParaRPr/>
          </a:p>
        </p:txBody>
      </p:sp>
      <p:sp>
        <p:nvSpPr>
          <p:cNvPr id="243" name="Google Shape;243;p39"/>
          <p:cNvSpPr txBox="1"/>
          <p:nvPr>
            <p:ph idx="4294967295" type="body"/>
          </p:nvPr>
        </p:nvSpPr>
        <p:spPr>
          <a:xfrm>
            <a:off x="305625" y="1633300"/>
            <a:ext cx="8701500" cy="3204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Grab a card!</a:t>
            </a:r>
            <a:endParaRPr sz="2000">
              <a:solidFill>
                <a:srgbClr val="1A1A1A"/>
              </a:solidFill>
              <a:latin typeface="Calibri"/>
              <a:ea typeface="Calibri"/>
              <a:cs typeface="Calibri"/>
              <a:sym typeface="Calibri"/>
            </a:endParaRPr>
          </a:p>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Hold the question side outward and the answer side (italicized) toward you.</a:t>
            </a:r>
            <a:endParaRPr sz="2000">
              <a:solidFill>
                <a:srgbClr val="1A1A1A"/>
              </a:solidFill>
              <a:latin typeface="Calibri"/>
              <a:ea typeface="Calibri"/>
              <a:cs typeface="Calibri"/>
              <a:sym typeface="Calibri"/>
            </a:endParaRPr>
          </a:p>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With other hand, put it in the air.  </a:t>
            </a:r>
            <a:endParaRPr sz="2000">
              <a:solidFill>
                <a:srgbClr val="1A1A1A"/>
              </a:solidFill>
              <a:latin typeface="Calibri"/>
              <a:ea typeface="Calibri"/>
              <a:cs typeface="Calibri"/>
              <a:sym typeface="Calibri"/>
            </a:endParaRPr>
          </a:p>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Find a partner who also has a hand in the air. Fist bump or high five.</a:t>
            </a:r>
            <a:endParaRPr sz="2000">
              <a:solidFill>
                <a:srgbClr val="1A1A1A"/>
              </a:solidFill>
              <a:latin typeface="Calibri"/>
              <a:ea typeface="Calibri"/>
              <a:cs typeface="Calibri"/>
              <a:sym typeface="Calibri"/>
            </a:endParaRPr>
          </a:p>
          <a:p>
            <a:pPr indent="-355600" lvl="0" marL="457200" marR="0" rtl="0" algn="l">
              <a:lnSpc>
                <a:spcPct val="115000"/>
              </a:lnSpc>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Introduce yourself</a:t>
            </a:r>
            <a:endParaRPr sz="2000">
              <a:solidFill>
                <a:srgbClr val="1A1A1A"/>
              </a:solidFill>
              <a:latin typeface="Calibri"/>
              <a:ea typeface="Calibri"/>
              <a:cs typeface="Calibri"/>
              <a:sym typeface="Calibri"/>
            </a:endParaRPr>
          </a:p>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Quiz each other. Switch cards.  </a:t>
            </a:r>
            <a:endParaRPr sz="2000">
              <a:solidFill>
                <a:srgbClr val="1A1A1A"/>
              </a:solidFill>
              <a:latin typeface="Calibri"/>
              <a:ea typeface="Calibri"/>
              <a:cs typeface="Calibri"/>
              <a:sym typeface="Calibri"/>
            </a:endParaRPr>
          </a:p>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Put hand in the air and find another partner who has a hand in the air.  </a:t>
            </a:r>
            <a:endParaRPr sz="2000">
              <a:solidFill>
                <a:srgbClr val="1A1A1A"/>
              </a:solidFill>
              <a:latin typeface="Calibri"/>
              <a:ea typeface="Calibri"/>
              <a:cs typeface="Calibri"/>
              <a:sym typeface="Calibri"/>
            </a:endParaRPr>
          </a:p>
          <a:p>
            <a:pPr indent="-355600" lvl="0" marL="457200" rtl="0" algn="l">
              <a:spcBef>
                <a:spcPts val="0"/>
              </a:spcBef>
              <a:spcAft>
                <a:spcPts val="0"/>
              </a:spcAft>
              <a:buClr>
                <a:srgbClr val="980000"/>
              </a:buClr>
              <a:buSzPts val="2000"/>
              <a:buFont typeface="Calibri"/>
              <a:buAutoNum type="arabicPeriod"/>
            </a:pPr>
            <a:r>
              <a:rPr lang="en-US" sz="2000">
                <a:solidFill>
                  <a:srgbClr val="1A1A1A"/>
                </a:solidFill>
                <a:latin typeface="Calibri"/>
                <a:ea typeface="Calibri"/>
                <a:cs typeface="Calibri"/>
                <a:sym typeface="Calibri"/>
              </a:rPr>
              <a:t>Keep Going!</a:t>
            </a:r>
            <a:endParaRPr sz="2000">
              <a:solidFill>
                <a:srgbClr val="1A1A1A"/>
              </a:solidFill>
              <a:latin typeface="Calibri"/>
              <a:ea typeface="Calibri"/>
              <a:cs typeface="Calibri"/>
              <a:sym typeface="Calibri"/>
            </a:endParaRPr>
          </a:p>
        </p:txBody>
      </p:sp>
      <p:pic>
        <p:nvPicPr>
          <p:cNvPr id="244" name="Google Shape;244;p39"/>
          <p:cNvPicPr preferRelativeResize="0"/>
          <p:nvPr/>
        </p:nvPicPr>
        <p:blipFill>
          <a:blip r:embed="rId3">
            <a:alphaModFix/>
          </a:blip>
          <a:stretch>
            <a:fillRect/>
          </a:stretch>
        </p:blipFill>
        <p:spPr>
          <a:xfrm>
            <a:off x="170750" y="117550"/>
            <a:ext cx="1515750" cy="1515750"/>
          </a:xfrm>
          <a:prstGeom prst="rect">
            <a:avLst/>
          </a:prstGeom>
          <a:noFill/>
          <a:ln>
            <a:noFill/>
          </a:ln>
        </p:spPr>
      </p:pic>
      <p:sp>
        <p:nvSpPr>
          <p:cNvPr id="245" name="Google Shape;245;p39"/>
          <p:cNvSpPr txBox="1"/>
          <p:nvPr/>
        </p:nvSpPr>
        <p:spPr>
          <a:xfrm>
            <a:off x="3156375" y="47673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46" name="Google Shape;246;p39">
            <a:hlinkClick r:id="rId4"/>
          </p:cNvPr>
          <p:cNvPicPr preferRelativeResize="0"/>
          <p:nvPr/>
        </p:nvPicPr>
        <p:blipFill>
          <a:blip r:embed="rId5">
            <a:alphaModFix/>
          </a:blip>
          <a:stretch>
            <a:fillRect/>
          </a:stretch>
        </p:blipFill>
        <p:spPr>
          <a:xfrm>
            <a:off x="7955500" y="4106575"/>
            <a:ext cx="857400" cy="857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Adult Learning: Review Relay</a:t>
            </a:r>
            <a:endParaRPr/>
          </a:p>
        </p:txBody>
      </p:sp>
      <p:sp>
        <p:nvSpPr>
          <p:cNvPr id="252" name="Google Shape;252;p40"/>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To review the needs of the adult learner:</a:t>
            </a:r>
            <a:endParaRPr sz="2400">
              <a:solidFill>
                <a:srgbClr val="2E2E2E"/>
              </a:solidFill>
            </a:endParaRPr>
          </a:p>
          <a:p>
            <a:pPr indent="-381000" lvl="0" marL="457200" rtl="0" algn="l">
              <a:spcBef>
                <a:spcPts val="1600"/>
              </a:spcBef>
              <a:spcAft>
                <a:spcPts val="0"/>
              </a:spcAft>
              <a:buClr>
                <a:srgbClr val="991B1E"/>
              </a:buClr>
              <a:buSzPts val="2400"/>
              <a:buChar char="●"/>
            </a:pPr>
            <a:r>
              <a:rPr lang="en-US" sz="2400">
                <a:solidFill>
                  <a:srgbClr val="2E2E2E"/>
                </a:solidFill>
              </a:rPr>
              <a:t>Line up as a team.</a:t>
            </a:r>
            <a:endParaRPr sz="2400">
              <a:solidFill>
                <a:srgbClr val="2E2E2E"/>
              </a:solidFill>
            </a:endParaRPr>
          </a:p>
          <a:p>
            <a:pPr indent="-381000" lvl="0" marL="457200" rtl="0" algn="l">
              <a:spcBef>
                <a:spcPts val="1000"/>
              </a:spcBef>
              <a:spcAft>
                <a:spcPts val="0"/>
              </a:spcAft>
              <a:buClr>
                <a:srgbClr val="991B1E"/>
              </a:buClr>
              <a:buSzPts val="2400"/>
              <a:buChar char="●"/>
            </a:pPr>
            <a:r>
              <a:rPr lang="en-US" sz="2400">
                <a:solidFill>
                  <a:srgbClr val="2E2E2E"/>
                </a:solidFill>
              </a:rPr>
              <a:t>Each team member will select a word and place the word in a sentence that makes the most sense.</a:t>
            </a:r>
            <a:endParaRPr sz="2400">
              <a:solidFill>
                <a:srgbClr val="2E2E2E"/>
              </a:solidFill>
            </a:endParaRPr>
          </a:p>
          <a:p>
            <a:pPr indent="-381000" lvl="0" marL="457200" rtl="0" algn="l">
              <a:spcBef>
                <a:spcPts val="1000"/>
              </a:spcBef>
              <a:spcAft>
                <a:spcPts val="1000"/>
              </a:spcAft>
              <a:buClr>
                <a:srgbClr val="991B1E"/>
              </a:buClr>
              <a:buSzPts val="2400"/>
              <a:buChar char="●"/>
            </a:pPr>
            <a:r>
              <a:rPr lang="en-US" sz="2400">
                <a:solidFill>
                  <a:srgbClr val="2E2E2E"/>
                </a:solidFill>
              </a:rPr>
              <a:t>Teams will compare answers</a:t>
            </a:r>
            <a:endParaRPr sz="2400">
              <a:solidFill>
                <a:srgbClr val="2E2E2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Categorical Highlighting</a:t>
            </a:r>
            <a:endParaRPr/>
          </a:p>
        </p:txBody>
      </p:sp>
      <p:sp>
        <p:nvSpPr>
          <p:cNvPr id="258" name="Google Shape;258;p41"/>
          <p:cNvSpPr txBox="1"/>
          <p:nvPr>
            <p:ph idx="1" type="body"/>
          </p:nvPr>
        </p:nvSpPr>
        <p:spPr>
          <a:xfrm>
            <a:off x="729450" y="1850275"/>
            <a:ext cx="4168200" cy="24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00"/>
                </a:solidFill>
              </a:rPr>
              <a:t>What are the characteristics of </a:t>
            </a:r>
            <a:r>
              <a:rPr lang="en-US" sz="2400">
                <a:solidFill>
                  <a:srgbClr val="000000"/>
                </a:solidFill>
                <a:highlight>
                  <a:srgbClr val="8E7CC3"/>
                </a:highlight>
              </a:rPr>
              <a:t>effective PD</a:t>
            </a:r>
            <a:r>
              <a:rPr lang="en-US" sz="2400">
                <a:solidFill>
                  <a:srgbClr val="000000"/>
                </a:solidFill>
              </a:rPr>
              <a:t>?</a:t>
            </a:r>
            <a:endParaRPr sz="2400">
              <a:solidFill>
                <a:srgbClr val="000000"/>
              </a:solidFill>
            </a:endParaRPr>
          </a:p>
          <a:p>
            <a:pPr indent="0" lvl="0" marL="0" rtl="0" algn="l">
              <a:spcBef>
                <a:spcPts val="1600"/>
              </a:spcBef>
              <a:spcAft>
                <a:spcPts val="0"/>
              </a:spcAft>
              <a:buNone/>
            </a:pPr>
            <a:r>
              <a:rPr lang="en-US" sz="2400">
                <a:solidFill>
                  <a:srgbClr val="000000"/>
                </a:solidFill>
              </a:rPr>
              <a:t>What do </a:t>
            </a:r>
            <a:r>
              <a:rPr lang="en-US" sz="2400">
                <a:solidFill>
                  <a:srgbClr val="000000"/>
                </a:solidFill>
                <a:highlight>
                  <a:srgbClr val="FFFF00"/>
                </a:highlight>
              </a:rPr>
              <a:t>adult learners need</a:t>
            </a:r>
            <a:r>
              <a:rPr lang="en-US" sz="2400">
                <a:solidFill>
                  <a:srgbClr val="000000"/>
                </a:solidFill>
                <a:highlight>
                  <a:srgbClr val="F6B26B"/>
                </a:highlight>
              </a:rPr>
              <a:t> </a:t>
            </a:r>
            <a:r>
              <a:rPr lang="en-US" sz="2400">
                <a:solidFill>
                  <a:srgbClr val="000000"/>
                </a:solidFill>
              </a:rPr>
              <a:t>for professional development?</a:t>
            </a:r>
            <a:endParaRPr sz="2400">
              <a:solidFill>
                <a:srgbClr val="000000"/>
              </a:solidFill>
            </a:endParaRPr>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pic>
        <p:nvPicPr>
          <p:cNvPr id="259" name="Google Shape;259;p41"/>
          <p:cNvPicPr preferRelativeResize="0"/>
          <p:nvPr/>
        </p:nvPicPr>
        <p:blipFill>
          <a:blip r:embed="rId3">
            <a:alphaModFix/>
          </a:blip>
          <a:stretch>
            <a:fillRect/>
          </a:stretch>
        </p:blipFill>
        <p:spPr>
          <a:xfrm>
            <a:off x="5259222" y="882622"/>
            <a:ext cx="3378250" cy="3378250"/>
          </a:xfrm>
          <a:prstGeom prst="rect">
            <a:avLst/>
          </a:prstGeom>
          <a:noFill/>
          <a:ln>
            <a:noFill/>
          </a:ln>
        </p:spPr>
      </p:pic>
      <p:sp>
        <p:nvSpPr>
          <p:cNvPr id="260" name="Google Shape;260;p41"/>
          <p:cNvSpPr txBox="1"/>
          <p:nvPr/>
        </p:nvSpPr>
        <p:spPr>
          <a:xfrm>
            <a:off x="5887225" y="2634575"/>
            <a:ext cx="2450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accent1"/>
                </a:solidFill>
                <a:latin typeface="Lato"/>
                <a:ea typeface="Lato"/>
                <a:cs typeface="Lato"/>
                <a:sym typeface="Lato"/>
              </a:rPr>
              <a:t>Categorical Highlighting</a:t>
            </a:r>
            <a:endParaRPr sz="2000">
              <a:solidFill>
                <a:schemeClr val="accent1"/>
              </a:solidFill>
              <a:latin typeface="Lato"/>
              <a:ea typeface="Lato"/>
              <a:cs typeface="Lato"/>
              <a:sym typeface="Lato"/>
            </a:endParaRPr>
          </a:p>
        </p:txBody>
      </p:sp>
      <p:pic>
        <p:nvPicPr>
          <p:cNvPr id="261" name="Google Shape;261;p41">
            <a:hlinkClick r:id="rId4"/>
          </p:cNvPr>
          <p:cNvPicPr preferRelativeResize="0"/>
          <p:nvPr/>
        </p:nvPicPr>
        <p:blipFill>
          <a:blip r:embed="rId5">
            <a:alphaModFix/>
          </a:blip>
          <a:stretch>
            <a:fillRect/>
          </a:stretch>
        </p:blipFill>
        <p:spPr>
          <a:xfrm>
            <a:off x="7653700" y="3858675"/>
            <a:ext cx="1126300" cy="1126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542025" y="743600"/>
            <a:ext cx="76884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3500"/>
              <a:t>bit.ly/K20CCC</a:t>
            </a:r>
            <a:endParaRPr sz="3500"/>
          </a:p>
        </p:txBody>
      </p:sp>
      <p:pic>
        <p:nvPicPr>
          <p:cNvPr id="267" name="Google Shape;267;p42">
            <a:hlinkClick r:id="rId3"/>
          </p:cNvPr>
          <p:cNvPicPr preferRelativeResize="0"/>
          <p:nvPr/>
        </p:nvPicPr>
        <p:blipFill>
          <a:blip r:embed="rId4">
            <a:alphaModFix/>
          </a:blip>
          <a:stretch>
            <a:fillRect/>
          </a:stretch>
        </p:blipFill>
        <p:spPr>
          <a:xfrm>
            <a:off x="1272812" y="1536550"/>
            <a:ext cx="6584226" cy="3606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343550" y="8761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Cognitive Comics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3" name="Google Shape;273;p43"/>
          <p:cNvSpPr txBox="1"/>
          <p:nvPr>
            <p:ph idx="1" type="body"/>
          </p:nvPr>
        </p:nvSpPr>
        <p:spPr>
          <a:xfrm>
            <a:off x="268975" y="1316875"/>
            <a:ext cx="4584300" cy="22611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1A1A1A"/>
              </a:buClr>
              <a:buSzPts val="2300"/>
              <a:buChar char="●"/>
            </a:pPr>
            <a:r>
              <a:rPr lang="en-US" sz="2300">
                <a:solidFill>
                  <a:srgbClr val="1A1A1A"/>
                </a:solidFill>
              </a:rPr>
              <a:t>Use your categorical highlighting to create an effective PD </a:t>
            </a:r>
            <a:r>
              <a:rPr lang="en-US" sz="2300">
                <a:solidFill>
                  <a:srgbClr val="1A1A1A"/>
                </a:solidFill>
              </a:rPr>
              <a:t>scenario </a:t>
            </a:r>
            <a:r>
              <a:rPr lang="en-US" sz="2300">
                <a:solidFill>
                  <a:srgbClr val="1A1A1A"/>
                </a:solidFill>
              </a:rPr>
              <a:t>using one of the provided comic templates.  </a:t>
            </a:r>
            <a:endParaRPr sz="2300">
              <a:solidFill>
                <a:srgbClr val="1A1A1A"/>
              </a:solidFill>
            </a:endParaRPr>
          </a:p>
          <a:p>
            <a:pPr indent="-374650" lvl="0" marL="457200" rtl="0" algn="l">
              <a:spcBef>
                <a:spcPts val="0"/>
              </a:spcBef>
              <a:spcAft>
                <a:spcPts val="0"/>
              </a:spcAft>
              <a:buClr>
                <a:schemeClr val="dk2"/>
              </a:buClr>
              <a:buSzPts val="2300"/>
              <a:buChar char="●"/>
            </a:pPr>
            <a:r>
              <a:rPr lang="en-US" sz="2300">
                <a:solidFill>
                  <a:schemeClr val="dk2"/>
                </a:solidFill>
              </a:rPr>
              <a:t>When finished, click “share” and download as a PNG file.</a:t>
            </a:r>
            <a:endParaRPr sz="2300">
              <a:solidFill>
                <a:schemeClr val="dk2"/>
              </a:solidFill>
            </a:endParaRPr>
          </a:p>
          <a:p>
            <a:pPr indent="-374650" lvl="0" marL="457200" rtl="0" algn="l">
              <a:spcBef>
                <a:spcPts val="0"/>
              </a:spcBef>
              <a:spcAft>
                <a:spcPts val="0"/>
              </a:spcAft>
              <a:buClr>
                <a:schemeClr val="dk2"/>
              </a:buClr>
              <a:buSzPts val="2300"/>
              <a:buChar char="●"/>
            </a:pPr>
            <a:r>
              <a:rPr lang="en-US" sz="2300">
                <a:solidFill>
                  <a:schemeClr val="dk2"/>
                </a:solidFill>
              </a:rPr>
              <a:t>Post your PD Comic on Padlet.</a:t>
            </a:r>
            <a:endParaRPr sz="2300">
              <a:solidFill>
                <a:schemeClr val="dk2"/>
              </a:solidFill>
            </a:endParaRPr>
          </a:p>
          <a:p>
            <a:pPr indent="0" lvl="0" marL="457200" rtl="0" algn="l">
              <a:spcBef>
                <a:spcPts val="1600"/>
              </a:spcBef>
              <a:spcAft>
                <a:spcPts val="0"/>
              </a:spcAft>
              <a:buNone/>
            </a:pPr>
            <a:r>
              <a:t/>
            </a:r>
            <a:endParaRPr sz="2400">
              <a:solidFill>
                <a:srgbClr val="1A1A1A"/>
              </a:solidFill>
            </a:endParaRPr>
          </a:p>
          <a:p>
            <a:pPr indent="0" lvl="0" marL="457200" rtl="0" algn="l">
              <a:spcBef>
                <a:spcPts val="1600"/>
              </a:spcBef>
              <a:spcAft>
                <a:spcPts val="0"/>
              </a:spcAft>
              <a:buNone/>
            </a:pPr>
            <a:r>
              <a:t/>
            </a:r>
            <a:endParaRPr sz="2800">
              <a:solidFill>
                <a:srgbClr val="000000"/>
              </a:solidFill>
              <a:latin typeface="Arial"/>
              <a:ea typeface="Arial"/>
              <a:cs typeface="Arial"/>
              <a:sym typeface="Arial"/>
            </a:endParaRPr>
          </a:p>
          <a:p>
            <a:pPr indent="0" lvl="0" marL="914400" rtl="0" algn="l">
              <a:spcBef>
                <a:spcPts val="1600"/>
              </a:spcBef>
              <a:spcAft>
                <a:spcPts val="1600"/>
              </a:spcAft>
              <a:buNone/>
            </a:pPr>
            <a:r>
              <a:t/>
            </a:r>
            <a:endParaRPr sz="2400">
              <a:solidFill>
                <a:srgbClr val="1A1A1A"/>
              </a:solidFill>
            </a:endParaRPr>
          </a:p>
        </p:txBody>
      </p:sp>
      <p:pic>
        <p:nvPicPr>
          <p:cNvPr id="274" name="Google Shape;274;p43"/>
          <p:cNvPicPr preferRelativeResize="0"/>
          <p:nvPr/>
        </p:nvPicPr>
        <p:blipFill>
          <a:blip r:embed="rId3">
            <a:alphaModFix/>
          </a:blip>
          <a:stretch>
            <a:fillRect/>
          </a:stretch>
        </p:blipFill>
        <p:spPr>
          <a:xfrm>
            <a:off x="5515400" y="670825"/>
            <a:ext cx="3213177" cy="2584973"/>
          </a:xfrm>
          <a:prstGeom prst="rect">
            <a:avLst/>
          </a:prstGeom>
          <a:noFill/>
          <a:ln>
            <a:noFill/>
          </a:ln>
        </p:spPr>
      </p:pic>
      <p:sp>
        <p:nvSpPr>
          <p:cNvPr id="275" name="Google Shape;275;p43"/>
          <p:cNvSpPr txBox="1"/>
          <p:nvPr/>
        </p:nvSpPr>
        <p:spPr>
          <a:xfrm>
            <a:off x="5376650" y="3577975"/>
            <a:ext cx="4353900" cy="7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t>k20.ou.edu/cogcom</a:t>
            </a:r>
            <a:endParaRPr b="1" sz="2400">
              <a:solidFill>
                <a:schemeClr val="dk2"/>
              </a:solidFill>
              <a:latin typeface="Lato"/>
              <a:ea typeface="Lato"/>
              <a:cs typeface="Lato"/>
              <a:sym typeface="Lato"/>
            </a:endParaRPr>
          </a:p>
          <a:p>
            <a:pPr indent="0" lvl="0" marL="0" rtl="0" algn="l">
              <a:lnSpc>
                <a:spcPct val="115000"/>
              </a:lnSpc>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729450" y="1013850"/>
            <a:ext cx="8259600" cy="535200"/>
          </a:xfrm>
          <a:prstGeom prst="rect">
            <a:avLst/>
          </a:prstGeom>
          <a:noFill/>
          <a:ln>
            <a:noFill/>
          </a:ln>
        </p:spPr>
        <p:txBody>
          <a:bodyPr anchorCtr="0" anchor="b" bIns="0" lIns="0" spcFirstLastPara="1" rIns="0" wrap="square" tIns="48750">
            <a:noAutofit/>
          </a:bodyPr>
          <a:lstStyle/>
          <a:p>
            <a:pPr indent="0" lvl="0" marL="0" rtl="0" algn="l">
              <a:spcBef>
                <a:spcPts val="0"/>
              </a:spcBef>
              <a:spcAft>
                <a:spcPts val="0"/>
              </a:spcAft>
              <a:buClr>
                <a:schemeClr val="accent1"/>
              </a:buClr>
              <a:buSzPts val="3800"/>
              <a:buFont typeface="Calibri"/>
              <a:buNone/>
            </a:pPr>
            <a:r>
              <a:rPr lang="en-US"/>
              <a:t>LEARN Strategy &amp; Tech Reflection</a:t>
            </a:r>
            <a:endParaRPr/>
          </a:p>
        </p:txBody>
      </p:sp>
      <p:sp>
        <p:nvSpPr>
          <p:cNvPr id="282" name="Google Shape;282;p44"/>
          <p:cNvSpPr txBox="1"/>
          <p:nvPr>
            <p:ph idx="4294967295" type="body"/>
          </p:nvPr>
        </p:nvSpPr>
        <p:spPr>
          <a:xfrm>
            <a:off x="539750" y="1632900"/>
            <a:ext cx="8147100" cy="3372900"/>
          </a:xfrm>
          <a:prstGeom prst="rect">
            <a:avLst/>
          </a:prstGeom>
          <a:noFill/>
          <a:ln>
            <a:noFill/>
          </a:ln>
        </p:spPr>
        <p:txBody>
          <a:bodyPr anchorCtr="0" anchor="t" bIns="48750" lIns="97525" spcFirstLastPara="1" rIns="97525" wrap="square" tIns="48750">
            <a:noAutofit/>
          </a:bodyPr>
          <a:lstStyle/>
          <a:p>
            <a:pPr indent="-381000" lvl="0" marL="381000" rtl="0" algn="l">
              <a:spcBef>
                <a:spcPts val="500"/>
              </a:spcBef>
              <a:spcAft>
                <a:spcPts val="0"/>
              </a:spcAft>
              <a:buClr>
                <a:srgbClr val="991B1E"/>
              </a:buClr>
              <a:buSzPts val="2400"/>
              <a:buChar char="●"/>
            </a:pPr>
            <a:r>
              <a:rPr lang="en-US" sz="2400">
                <a:solidFill>
                  <a:srgbClr val="2E2E2E"/>
                </a:solidFill>
              </a:rPr>
              <a:t>Quiz, Quiz, Trade</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Categorical Highlighting</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Cognitive Comics</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Tech Integration with Canva</a:t>
            </a:r>
            <a:endParaRPr sz="2400">
              <a:solidFill>
                <a:srgbClr val="2E2E2E"/>
              </a:solidFill>
            </a:endParaRPr>
          </a:p>
        </p:txBody>
      </p:sp>
      <p:pic>
        <p:nvPicPr>
          <p:cNvPr descr="A close up of a sign&#10;&#10;Description generated with high confidence" id="283" name="Google Shape;283;p44">
            <a:hlinkClick r:id="rId3"/>
          </p:cNvPr>
          <p:cNvPicPr preferRelativeResize="0"/>
          <p:nvPr/>
        </p:nvPicPr>
        <p:blipFill rotWithShape="1">
          <a:blip r:embed="rId4">
            <a:alphaModFix/>
          </a:blip>
          <a:srcRect b="0" l="0" r="0" t="0"/>
          <a:stretch/>
        </p:blipFill>
        <p:spPr>
          <a:xfrm>
            <a:off x="4993501" y="1479251"/>
            <a:ext cx="3693340" cy="379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ctrTitle"/>
          </p:nvPr>
        </p:nvSpPr>
        <p:spPr>
          <a:xfrm>
            <a:off x="729625" y="1245575"/>
            <a:ext cx="8270100" cy="119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t>LEAD </a:t>
            </a:r>
            <a:endParaRPr sz="2800"/>
          </a:p>
          <a:p>
            <a:pPr indent="0" lvl="0" marL="0" rtl="0" algn="l">
              <a:spcBef>
                <a:spcPts val="0"/>
              </a:spcBef>
              <a:spcAft>
                <a:spcPts val="0"/>
              </a:spcAft>
              <a:buNone/>
            </a:pPr>
            <a:r>
              <a:rPr lang="en-US" sz="2800"/>
              <a:t>Leading Educators in Authentic Development</a:t>
            </a:r>
            <a:endParaRPr sz="2800"/>
          </a:p>
        </p:txBody>
      </p:sp>
      <p:sp>
        <p:nvSpPr>
          <p:cNvPr id="87" name="Google Shape;87;p18"/>
          <p:cNvSpPr txBox="1"/>
          <p:nvPr>
            <p:ph idx="1" type="subTitle"/>
          </p:nvPr>
        </p:nvSpPr>
        <p:spPr>
          <a:xfrm>
            <a:off x="729625" y="2338025"/>
            <a:ext cx="7688100" cy="246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000">
                <a:solidFill>
                  <a:srgbClr val="2E2E2E"/>
                </a:solidFill>
              </a:rPr>
              <a:t>Shelby Blackwood, GEAR UP for MY SUCCESS</a:t>
            </a:r>
            <a:endParaRPr sz="2000">
              <a:solidFill>
                <a:srgbClr val="2E2E2E"/>
              </a:solidFill>
            </a:endParaRPr>
          </a:p>
          <a:p>
            <a:pPr indent="0" lvl="0" marL="0" rtl="0" algn="l">
              <a:lnSpc>
                <a:spcPct val="115000"/>
              </a:lnSpc>
              <a:spcBef>
                <a:spcPts val="0"/>
              </a:spcBef>
              <a:spcAft>
                <a:spcPts val="0"/>
              </a:spcAft>
              <a:buNone/>
            </a:pPr>
            <a:r>
              <a:rPr lang="en-US" sz="2000">
                <a:solidFill>
                  <a:srgbClr val="2E2E2E"/>
                </a:solidFill>
              </a:rPr>
              <a:t>Bailie Cobble, GEAR UP for MY SUCCESS</a:t>
            </a:r>
            <a:endParaRPr sz="2000">
              <a:solidFill>
                <a:srgbClr val="2E2E2E"/>
              </a:solidFill>
            </a:endParaRPr>
          </a:p>
          <a:p>
            <a:pPr indent="0" lvl="0" marL="0" rtl="0" algn="l">
              <a:lnSpc>
                <a:spcPct val="115000"/>
              </a:lnSpc>
              <a:spcBef>
                <a:spcPts val="0"/>
              </a:spcBef>
              <a:spcAft>
                <a:spcPts val="0"/>
              </a:spcAft>
              <a:buNone/>
            </a:pPr>
            <a:r>
              <a:rPr lang="en-US" sz="2000">
                <a:solidFill>
                  <a:srgbClr val="2E2E2E"/>
                </a:solidFill>
              </a:rPr>
              <a:t>Amber Hale, GEAR UP for MY SUCCESS</a:t>
            </a:r>
            <a:endParaRPr sz="2000">
              <a:solidFill>
                <a:srgbClr val="2E2E2E"/>
              </a:solidFill>
            </a:endParaRPr>
          </a:p>
          <a:p>
            <a:pPr indent="0" lvl="0" marL="0" rtl="0" algn="l">
              <a:lnSpc>
                <a:spcPct val="115000"/>
              </a:lnSpc>
              <a:spcBef>
                <a:spcPts val="0"/>
              </a:spcBef>
              <a:spcAft>
                <a:spcPts val="0"/>
              </a:spcAft>
              <a:buNone/>
            </a:pPr>
            <a:r>
              <a:rPr lang="en-US" sz="2000">
                <a:solidFill>
                  <a:srgbClr val="2E2E2E"/>
                </a:solidFill>
              </a:rPr>
              <a:t>Patricia McDaniels-Gomez, GEAR UP O+K=C</a:t>
            </a:r>
            <a:endParaRPr sz="2000">
              <a:solidFill>
                <a:srgbClr val="2E2E2E"/>
              </a:solidFill>
            </a:endParaRPr>
          </a:p>
          <a:p>
            <a:pPr indent="0" lvl="0" marL="0" rtl="0" algn="l">
              <a:lnSpc>
                <a:spcPct val="115000"/>
              </a:lnSpc>
              <a:spcBef>
                <a:spcPts val="0"/>
              </a:spcBef>
              <a:spcAft>
                <a:spcPts val="0"/>
              </a:spcAft>
              <a:buNone/>
            </a:pPr>
            <a:r>
              <a:rPr lang="en-US" sz="2000">
                <a:solidFill>
                  <a:srgbClr val="2E2E2E"/>
                </a:solidFill>
              </a:rPr>
              <a:t>Mariah Warren, GEAR UP for the FUTURE</a:t>
            </a:r>
            <a:br>
              <a:rPr lang="en-US" sz="2000">
                <a:solidFill>
                  <a:srgbClr val="2E2E2E"/>
                </a:solidFill>
              </a:rPr>
            </a:br>
            <a:r>
              <a:rPr lang="en-US" sz="2000">
                <a:solidFill>
                  <a:srgbClr val="2E2E2E"/>
                </a:solidFill>
              </a:rPr>
              <a:t>Jared Whaley, GEAR UP for the FUTURE</a:t>
            </a:r>
            <a:endParaRPr sz="2000">
              <a:solidFill>
                <a:srgbClr val="2E2E2E"/>
              </a:solidFill>
            </a:endParaRPr>
          </a:p>
          <a:p>
            <a:pPr indent="0" lvl="0" marL="0" rtl="0" algn="l">
              <a:lnSpc>
                <a:spcPct val="115000"/>
              </a:lnSpc>
              <a:spcBef>
                <a:spcPts val="0"/>
              </a:spcBef>
              <a:spcAft>
                <a:spcPts val="0"/>
              </a:spcAft>
              <a:buNone/>
            </a:pPr>
            <a:r>
              <a:rPr lang="en-US" sz="2000">
                <a:solidFill>
                  <a:srgbClr val="2E2E2E"/>
                </a:solidFill>
              </a:rPr>
              <a:t>Evalyne Tracy, GEAR UP for the FUTURE</a:t>
            </a:r>
            <a:endParaRPr sz="2000">
              <a:solidFill>
                <a:srgbClr val="2E2E2E"/>
              </a:solidFill>
            </a:endParaRPr>
          </a:p>
        </p:txBody>
      </p:sp>
      <p:sp>
        <p:nvSpPr>
          <p:cNvPr id="88" name="Google Shape;88;p18"/>
          <p:cNvSpPr txBox="1"/>
          <p:nvPr/>
        </p:nvSpPr>
        <p:spPr>
          <a:xfrm>
            <a:off x="6056663" y="3974425"/>
            <a:ext cx="2334900" cy="21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rgbClr val="2E2E2E"/>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txBox="1"/>
          <p:nvPr>
            <p:ph type="title"/>
          </p:nvPr>
        </p:nvSpPr>
        <p:spPr>
          <a:xfrm>
            <a:off x="348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5000"/>
              <a:t>Break time!</a:t>
            </a:r>
            <a:endParaRPr sz="5000"/>
          </a:p>
        </p:txBody>
      </p:sp>
      <p:pic>
        <p:nvPicPr>
          <p:cNvPr id="289" name="Google Shape;289;p45">
            <a:hlinkClick r:id="rId3"/>
          </p:cNvPr>
          <p:cNvPicPr preferRelativeResize="0"/>
          <p:nvPr/>
        </p:nvPicPr>
        <p:blipFill>
          <a:blip r:embed="rId4">
            <a:alphaModFix/>
          </a:blip>
          <a:stretch>
            <a:fillRect/>
          </a:stretch>
        </p:blipFill>
        <p:spPr>
          <a:xfrm>
            <a:off x="4883075" y="649150"/>
            <a:ext cx="3200150" cy="3200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6"/>
          <p:cNvSpPr txBox="1"/>
          <p:nvPr>
            <p:ph type="title"/>
          </p:nvPr>
        </p:nvSpPr>
        <p:spPr>
          <a:xfrm>
            <a:off x="680075" y="12217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Reflect on Authentic </a:t>
            </a:r>
            <a:br>
              <a:rPr lang="en-US"/>
            </a:br>
            <a:r>
              <a:rPr lang="en-US"/>
              <a:t>Teaching and Learning</a:t>
            </a:r>
            <a:endParaRPr/>
          </a:p>
        </p:txBody>
      </p:sp>
      <p:pic>
        <p:nvPicPr>
          <p:cNvPr id="295" name="Google Shape;295;p46"/>
          <p:cNvPicPr preferRelativeResize="0"/>
          <p:nvPr/>
        </p:nvPicPr>
        <p:blipFill>
          <a:blip r:embed="rId3">
            <a:alphaModFix/>
          </a:blip>
          <a:stretch>
            <a:fillRect/>
          </a:stretch>
        </p:blipFill>
        <p:spPr>
          <a:xfrm>
            <a:off x="4856717" y="0"/>
            <a:ext cx="3982483"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7"/>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Owning the Learning</a:t>
            </a:r>
            <a:endParaRPr/>
          </a:p>
        </p:txBody>
      </p:sp>
      <p:sp>
        <p:nvSpPr>
          <p:cNvPr id="301" name="Google Shape;301;p47"/>
          <p:cNvSpPr txBox="1"/>
          <p:nvPr>
            <p:ph idx="1" type="body"/>
          </p:nvPr>
        </p:nvSpPr>
        <p:spPr>
          <a:xfrm>
            <a:off x="729450" y="2124275"/>
            <a:ext cx="7688700" cy="19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R</a:t>
            </a:r>
            <a:r>
              <a:rPr lang="en-US" sz="2400">
                <a:solidFill>
                  <a:srgbClr val="2E2E2E"/>
                </a:solidFill>
              </a:rPr>
              <a:t>ead through the professional development.</a:t>
            </a:r>
            <a:endParaRPr sz="2400">
              <a:solidFill>
                <a:srgbClr val="2E2E2E"/>
              </a:solidFill>
            </a:endParaRPr>
          </a:p>
          <a:p>
            <a:pPr indent="0" lvl="0" marL="0" rtl="0" algn="l">
              <a:spcBef>
                <a:spcPts val="1600"/>
              </a:spcBef>
              <a:spcAft>
                <a:spcPts val="0"/>
              </a:spcAft>
              <a:buNone/>
            </a:pPr>
            <a:r>
              <a:rPr lang="en-US" sz="2400">
                <a:solidFill>
                  <a:srgbClr val="2E2E2E"/>
                </a:solidFill>
              </a:rPr>
              <a:t>While reading, use the authenticity reflection sheet to identify components of authenticity within the PD. </a:t>
            </a:r>
            <a:endParaRPr sz="2400">
              <a:solidFill>
                <a:srgbClr val="2E2E2E"/>
              </a:solidFill>
            </a:endParaRPr>
          </a:p>
          <a:p>
            <a:pPr indent="0" lvl="0" marL="0" rtl="0" algn="l">
              <a:spcBef>
                <a:spcPts val="1600"/>
              </a:spcBef>
              <a:spcAft>
                <a:spcPts val="1600"/>
              </a:spcAft>
              <a:buNone/>
            </a:pPr>
            <a:r>
              <a:t/>
            </a:r>
            <a:endParaRPr/>
          </a:p>
        </p:txBody>
      </p:sp>
      <p:sp>
        <p:nvSpPr>
          <p:cNvPr id="302" name="Google Shape;302;p47"/>
          <p:cNvSpPr txBox="1"/>
          <p:nvPr/>
        </p:nvSpPr>
        <p:spPr>
          <a:xfrm>
            <a:off x="729450" y="1090050"/>
            <a:ext cx="76887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600">
                <a:solidFill>
                  <a:srgbClr val="1A1A1A"/>
                </a:solidFill>
                <a:latin typeface="Raleway"/>
                <a:ea typeface="Raleway"/>
                <a:cs typeface="Raleway"/>
                <a:sym typeface="Raleway"/>
              </a:rPr>
              <a:t>Owning the Learning: </a:t>
            </a:r>
            <a:br>
              <a:rPr b="1" lang="en-US" sz="2600">
                <a:solidFill>
                  <a:srgbClr val="1A1A1A"/>
                </a:solidFill>
                <a:latin typeface="Raleway"/>
                <a:ea typeface="Raleway"/>
                <a:cs typeface="Raleway"/>
                <a:sym typeface="Raleway"/>
              </a:rPr>
            </a:br>
            <a:r>
              <a:rPr b="1" lang="en-US" sz="2600">
                <a:solidFill>
                  <a:srgbClr val="1A1A1A"/>
                </a:solidFill>
                <a:latin typeface="Raleway"/>
                <a:ea typeface="Raleway"/>
                <a:cs typeface="Raleway"/>
                <a:sym typeface="Raleway"/>
              </a:rPr>
              <a:t>	Intentional Student Choice</a:t>
            </a:r>
            <a:endParaRPr b="1" sz="2600">
              <a:solidFill>
                <a:srgbClr val="1A1A1A"/>
              </a:solidFill>
              <a:latin typeface="Raleway"/>
              <a:ea typeface="Raleway"/>
              <a:cs typeface="Raleway"/>
              <a:sym typeface="Raleway"/>
            </a:endParaRPr>
          </a:p>
        </p:txBody>
      </p:sp>
      <p:pic>
        <p:nvPicPr>
          <p:cNvPr descr="A close up of a logo&#10;&#10;Description automatically generated" id="303" name="Google Shape;303;p47"/>
          <p:cNvPicPr preferRelativeResize="0"/>
          <p:nvPr/>
        </p:nvPicPr>
        <p:blipFill rotWithShape="1">
          <a:blip r:embed="rId3">
            <a:alphaModFix/>
          </a:blip>
          <a:srcRect b="5833" l="5412" r="4982" t="4149"/>
          <a:stretch/>
        </p:blipFill>
        <p:spPr>
          <a:xfrm>
            <a:off x="7213600" y="250093"/>
            <a:ext cx="1672492" cy="16803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8"/>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Wrapping Up Day 1 </a:t>
            </a:r>
            <a:endParaRPr/>
          </a:p>
        </p:txBody>
      </p:sp>
      <p:sp>
        <p:nvSpPr>
          <p:cNvPr id="309" name="Google Shape;309;p48"/>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Char char="●"/>
            </a:pPr>
            <a:r>
              <a:rPr lang="en-US" sz="2400">
                <a:solidFill>
                  <a:schemeClr val="dk2"/>
                </a:solidFill>
              </a:rPr>
              <a:t>8:30AM tomorrow! </a:t>
            </a:r>
            <a:endParaRPr sz="2400">
              <a:solidFill>
                <a:schemeClr val="dk2"/>
              </a:solidFill>
            </a:endParaRPr>
          </a:p>
          <a:p>
            <a:pPr indent="-381000" lvl="0" marL="457200" rtl="0" algn="l">
              <a:spcBef>
                <a:spcPts val="0"/>
              </a:spcBef>
              <a:spcAft>
                <a:spcPts val="0"/>
              </a:spcAft>
              <a:buClr>
                <a:schemeClr val="dk2"/>
              </a:buClr>
              <a:buSzPts val="2400"/>
              <a:buChar char="●"/>
            </a:pPr>
            <a:r>
              <a:rPr lang="en-US" sz="2400">
                <a:solidFill>
                  <a:schemeClr val="dk2"/>
                </a:solidFill>
              </a:rPr>
              <a:t>Bring your charged laptop/Chromebook </a:t>
            </a:r>
            <a:endParaRPr sz="2400">
              <a:solidFill>
                <a:schemeClr val="dk2"/>
              </a:solidFill>
            </a:endParaRPr>
          </a:p>
          <a:p>
            <a:pPr indent="-381000" lvl="0" marL="457200" rtl="0" algn="l">
              <a:spcBef>
                <a:spcPts val="0"/>
              </a:spcBef>
              <a:spcAft>
                <a:spcPts val="0"/>
              </a:spcAft>
              <a:buClr>
                <a:schemeClr val="dk2"/>
              </a:buClr>
              <a:buSzPts val="2400"/>
              <a:buChar char="●"/>
            </a:pPr>
            <a:r>
              <a:rPr lang="en-US" sz="2400">
                <a:solidFill>
                  <a:schemeClr val="dk2"/>
                </a:solidFill>
              </a:rPr>
              <a:t>Leave your folder, name tag, pens, etc. </a:t>
            </a:r>
            <a:endParaRPr sz="2400">
              <a:solidFill>
                <a:schemeClr val="dk2"/>
              </a:solidFill>
            </a:endParaRPr>
          </a:p>
          <a:p>
            <a:pPr indent="-381000" lvl="0" marL="457200" rtl="0" algn="l">
              <a:spcBef>
                <a:spcPts val="0"/>
              </a:spcBef>
              <a:spcAft>
                <a:spcPts val="0"/>
              </a:spcAft>
              <a:buClr>
                <a:schemeClr val="dk2"/>
              </a:buClr>
              <a:buSzPts val="2400"/>
              <a:buChar char="●"/>
            </a:pPr>
            <a:r>
              <a:rPr lang="en-US" sz="2400">
                <a:solidFill>
                  <a:schemeClr val="dk2"/>
                </a:solidFill>
              </a:rPr>
              <a:t>Turn in paperwork you may still have in your folder.</a:t>
            </a:r>
            <a:endParaRPr sz="2400">
              <a:solidFill>
                <a:schemeClr val="dk2"/>
              </a:solidFill>
            </a:endParaRPr>
          </a:p>
          <a:p>
            <a:pPr indent="-381000" lvl="0" marL="457200" rtl="0" algn="l">
              <a:spcBef>
                <a:spcPts val="0"/>
              </a:spcBef>
              <a:spcAft>
                <a:spcPts val="0"/>
              </a:spcAft>
              <a:buClr>
                <a:schemeClr val="dk2"/>
              </a:buClr>
              <a:buSzPts val="2400"/>
              <a:buChar char="●"/>
            </a:pPr>
            <a:r>
              <a:rPr lang="en-US" sz="2400">
                <a:solidFill>
                  <a:schemeClr val="dk2"/>
                </a:solidFill>
              </a:rPr>
              <a:t>Don’t leave anything valuable in the room.</a:t>
            </a:r>
            <a:endParaRPr sz="2400">
              <a:solidFill>
                <a:schemeClr val="dk2"/>
              </a:solidFill>
            </a:endParaRPr>
          </a:p>
          <a:p>
            <a:pPr indent="0" lvl="0" marL="457200" rtl="0" algn="l">
              <a:spcBef>
                <a:spcPts val="1600"/>
              </a:spcBef>
              <a:spcAft>
                <a:spcPts val="1600"/>
              </a:spcAft>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9"/>
          <p:cNvSpPr txBox="1"/>
          <p:nvPr/>
        </p:nvSpPr>
        <p:spPr>
          <a:xfrm>
            <a:off x="442425" y="2217750"/>
            <a:ext cx="1499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accent3"/>
                </a:solidFill>
                <a:latin typeface="Raleway"/>
                <a:ea typeface="Raleway"/>
                <a:cs typeface="Raleway"/>
                <a:sym typeface="Raleway"/>
              </a:rPr>
              <a:t>GUMS</a:t>
            </a:r>
            <a:endParaRPr/>
          </a:p>
        </p:txBody>
      </p:sp>
      <p:sp>
        <p:nvSpPr>
          <p:cNvPr id="315" name="Google Shape;315;p49"/>
          <p:cNvSpPr txBox="1"/>
          <p:nvPr/>
        </p:nvSpPr>
        <p:spPr>
          <a:xfrm>
            <a:off x="3960450" y="4188825"/>
            <a:ext cx="1223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38761D"/>
                </a:solidFill>
                <a:latin typeface="Raleway"/>
                <a:ea typeface="Raleway"/>
                <a:cs typeface="Raleway"/>
                <a:sym typeface="Raleway"/>
              </a:rPr>
              <a:t>GUF</a:t>
            </a:r>
            <a:endParaRPr/>
          </a:p>
        </p:txBody>
      </p:sp>
      <p:sp>
        <p:nvSpPr>
          <p:cNvPr id="316" name="Google Shape;316;p49"/>
          <p:cNvSpPr txBox="1"/>
          <p:nvPr/>
        </p:nvSpPr>
        <p:spPr>
          <a:xfrm>
            <a:off x="7202175" y="2217750"/>
            <a:ext cx="1223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5D8CB9"/>
                </a:solidFill>
                <a:latin typeface="Raleway"/>
                <a:ea typeface="Raleway"/>
                <a:cs typeface="Raleway"/>
                <a:sym typeface="Raleway"/>
              </a:rPr>
              <a:t>OKC</a:t>
            </a:r>
            <a:endParaRPr/>
          </a:p>
        </p:txBody>
      </p:sp>
      <p:pic>
        <p:nvPicPr>
          <p:cNvPr id="317" name="Google Shape;317;p49"/>
          <p:cNvPicPr preferRelativeResize="0"/>
          <p:nvPr/>
        </p:nvPicPr>
        <p:blipFill>
          <a:blip r:embed="rId3">
            <a:alphaModFix/>
          </a:blip>
          <a:stretch>
            <a:fillRect/>
          </a:stretch>
        </p:blipFill>
        <p:spPr>
          <a:xfrm>
            <a:off x="316625" y="127725"/>
            <a:ext cx="2004275" cy="2185900"/>
          </a:xfrm>
          <a:prstGeom prst="rect">
            <a:avLst/>
          </a:prstGeom>
          <a:noFill/>
          <a:ln>
            <a:noFill/>
          </a:ln>
        </p:spPr>
      </p:pic>
      <p:pic>
        <p:nvPicPr>
          <p:cNvPr id="318" name="Google Shape;318;p49"/>
          <p:cNvPicPr preferRelativeResize="0"/>
          <p:nvPr/>
        </p:nvPicPr>
        <p:blipFill>
          <a:blip r:embed="rId4">
            <a:alphaModFix/>
          </a:blip>
          <a:stretch>
            <a:fillRect/>
          </a:stretch>
        </p:blipFill>
        <p:spPr>
          <a:xfrm>
            <a:off x="3630175" y="2134475"/>
            <a:ext cx="2002536" cy="2185416"/>
          </a:xfrm>
          <a:prstGeom prst="rect">
            <a:avLst/>
          </a:prstGeom>
          <a:noFill/>
          <a:ln>
            <a:noFill/>
          </a:ln>
        </p:spPr>
      </p:pic>
      <p:pic>
        <p:nvPicPr>
          <p:cNvPr id="319" name="Google Shape;319;p49"/>
          <p:cNvPicPr preferRelativeResize="0"/>
          <p:nvPr/>
        </p:nvPicPr>
        <p:blipFill>
          <a:blip r:embed="rId5">
            <a:alphaModFix/>
          </a:blip>
          <a:stretch>
            <a:fillRect/>
          </a:stretch>
        </p:blipFill>
        <p:spPr>
          <a:xfrm>
            <a:off x="6775750" y="185251"/>
            <a:ext cx="2002536" cy="21854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type="title"/>
          </p:nvPr>
        </p:nvSpPr>
        <p:spPr>
          <a:xfrm>
            <a:off x="729450" y="547650"/>
            <a:ext cx="7688400" cy="26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Returners Stay!</a:t>
            </a:r>
            <a:endParaRPr/>
          </a:p>
          <a:p>
            <a:pPr indent="-419100" lvl="0" marL="457200" rtl="0" algn="l">
              <a:spcBef>
                <a:spcPts val="0"/>
              </a:spcBef>
              <a:spcAft>
                <a:spcPts val="0"/>
              </a:spcAft>
              <a:buSzPts val="3000"/>
              <a:buChar char="●"/>
            </a:pPr>
            <a:r>
              <a:rPr lang="en-US" sz="3000"/>
              <a:t>Pam</a:t>
            </a:r>
            <a:endParaRPr sz="3000"/>
          </a:p>
          <a:p>
            <a:pPr indent="-419100" lvl="0" marL="457200" rtl="0" algn="l">
              <a:spcBef>
                <a:spcPts val="0"/>
              </a:spcBef>
              <a:spcAft>
                <a:spcPts val="0"/>
              </a:spcAft>
              <a:buSzPts val="3000"/>
              <a:buChar char="●"/>
            </a:pPr>
            <a:r>
              <a:rPr lang="en-US" sz="3000"/>
              <a:t>Tonia</a:t>
            </a:r>
            <a:endParaRPr sz="3000"/>
          </a:p>
          <a:p>
            <a:pPr indent="-419100" lvl="0" marL="457200" rtl="0" algn="l">
              <a:spcBef>
                <a:spcPts val="0"/>
              </a:spcBef>
              <a:spcAft>
                <a:spcPts val="0"/>
              </a:spcAft>
              <a:buSzPts val="3000"/>
              <a:buChar char="●"/>
            </a:pPr>
            <a:r>
              <a:rPr lang="en-US" sz="3000"/>
              <a:t>Jacqueline</a:t>
            </a:r>
            <a:endParaRPr sz="3000"/>
          </a:p>
          <a:p>
            <a:pPr indent="-419100" lvl="0" marL="457200" rtl="0" algn="l">
              <a:spcBef>
                <a:spcPts val="0"/>
              </a:spcBef>
              <a:spcAft>
                <a:spcPts val="0"/>
              </a:spcAft>
              <a:buSzPts val="3000"/>
              <a:buChar char="●"/>
            </a:pPr>
            <a:r>
              <a:rPr lang="en-US" sz="3000"/>
              <a:t>Nivian</a:t>
            </a:r>
            <a:endParaRPr sz="3000"/>
          </a:p>
          <a:p>
            <a:pPr indent="-419100" lvl="0" marL="457200" rtl="0" algn="l">
              <a:spcBef>
                <a:spcPts val="0"/>
              </a:spcBef>
              <a:spcAft>
                <a:spcPts val="0"/>
              </a:spcAft>
              <a:buSzPts val="3000"/>
              <a:buChar char="●"/>
            </a:pPr>
            <a:r>
              <a:rPr lang="en-US" sz="3000"/>
              <a:t>David</a:t>
            </a:r>
            <a:endParaRPr sz="3000"/>
          </a:p>
          <a:p>
            <a:pPr indent="-419100" lvl="0" marL="457200" rtl="0" algn="l">
              <a:spcBef>
                <a:spcPts val="0"/>
              </a:spcBef>
              <a:spcAft>
                <a:spcPts val="0"/>
              </a:spcAft>
              <a:buSzPts val="3000"/>
              <a:buChar char="●"/>
            </a:pPr>
            <a:r>
              <a:rPr lang="en-US" sz="3000"/>
              <a:t>Tammy</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729450" y="913425"/>
            <a:ext cx="7688700" cy="8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Paperwork</a:t>
            </a:r>
            <a:endParaRPr/>
          </a:p>
        </p:txBody>
      </p:sp>
      <p:sp>
        <p:nvSpPr>
          <p:cNvPr id="330" name="Google Shape;330;p51"/>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Mileage- Beginning and ending mileage address should be home or school site, whichever is closest to the K20 Center</a:t>
            </a:r>
            <a:endParaRPr sz="2400">
              <a:solidFill>
                <a:srgbClr val="2E2E2E"/>
              </a:solidFill>
            </a:endParaRPr>
          </a:p>
          <a:p>
            <a:pPr indent="0" lvl="0" marL="0" rtl="0" algn="l">
              <a:spcBef>
                <a:spcPts val="1600"/>
              </a:spcBef>
              <a:spcAft>
                <a:spcPts val="1600"/>
              </a:spcAft>
              <a:buNone/>
            </a:pPr>
            <a:r>
              <a:t/>
            </a:r>
            <a:endParaRPr sz="2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txBox="1"/>
          <p:nvPr>
            <p:ph type="ctrTitle"/>
          </p:nvPr>
        </p:nvSpPr>
        <p:spPr>
          <a:xfrm>
            <a:off x="729450" y="1551050"/>
            <a:ext cx="8270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t>LEAD</a:t>
            </a:r>
            <a:endParaRPr sz="2800"/>
          </a:p>
          <a:p>
            <a:pPr indent="0" lvl="0" marL="0" rtl="0" algn="l">
              <a:spcBef>
                <a:spcPts val="0"/>
              </a:spcBef>
              <a:spcAft>
                <a:spcPts val="0"/>
              </a:spcAft>
              <a:buNone/>
            </a:pPr>
            <a:r>
              <a:rPr lang="en-US" sz="2800"/>
              <a:t>Day 2</a:t>
            </a:r>
            <a:endParaRPr sz="2800"/>
          </a:p>
        </p:txBody>
      </p:sp>
      <p:sp>
        <p:nvSpPr>
          <p:cNvPr id="336" name="Google Shape;336;p52"/>
          <p:cNvSpPr txBox="1"/>
          <p:nvPr>
            <p:ph idx="1" type="subTitle"/>
          </p:nvPr>
        </p:nvSpPr>
        <p:spPr>
          <a:xfrm>
            <a:off x="727950" y="2680050"/>
            <a:ext cx="7688100" cy="212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2E2E2E"/>
                </a:solidFill>
              </a:rPr>
              <a:t>Tonia Fairbanks, GEAR UP O+K=C, Douglass HS</a:t>
            </a:r>
            <a:endParaRPr sz="2000">
              <a:solidFill>
                <a:srgbClr val="2E2E2E"/>
              </a:solidFill>
            </a:endParaRPr>
          </a:p>
          <a:p>
            <a:pPr indent="0" lvl="0" marL="0" rtl="0" algn="l">
              <a:spcBef>
                <a:spcPts val="0"/>
              </a:spcBef>
              <a:spcAft>
                <a:spcPts val="0"/>
              </a:spcAft>
              <a:buNone/>
            </a:pPr>
            <a:r>
              <a:rPr lang="en-US" sz="2000">
                <a:solidFill>
                  <a:srgbClr val="2E2E2E"/>
                </a:solidFill>
              </a:rPr>
              <a:t>Pam Higle, GEAR UP for MY SUCCESS, Marietta HS</a:t>
            </a:r>
            <a:endParaRPr sz="2000">
              <a:solidFill>
                <a:srgbClr val="2E2E2E"/>
              </a:solidFill>
            </a:endParaRPr>
          </a:p>
          <a:p>
            <a:pPr indent="0" lvl="0" marL="0" rtl="0" algn="l">
              <a:spcBef>
                <a:spcPts val="0"/>
              </a:spcBef>
              <a:spcAft>
                <a:spcPts val="0"/>
              </a:spcAft>
              <a:buNone/>
            </a:pPr>
            <a:r>
              <a:rPr lang="en-US" sz="2000">
                <a:solidFill>
                  <a:srgbClr val="2E2E2E"/>
                </a:solidFill>
              </a:rPr>
              <a:t>Jacqueline Smith, GEAR UP for the FUTURE, El Reno HS</a:t>
            </a:r>
            <a:endParaRPr sz="2000">
              <a:solidFill>
                <a:srgbClr val="2E2E2E"/>
              </a:solidFill>
            </a:endParaRPr>
          </a:p>
          <a:p>
            <a:pPr indent="0" lvl="0" marL="0" rtl="0" algn="l">
              <a:spcBef>
                <a:spcPts val="0"/>
              </a:spcBef>
              <a:spcAft>
                <a:spcPts val="0"/>
              </a:spcAft>
              <a:buNone/>
            </a:pPr>
            <a:r>
              <a:rPr lang="en-US" sz="2000">
                <a:solidFill>
                  <a:srgbClr val="2E2E2E"/>
                </a:solidFill>
              </a:rPr>
              <a:t>Nivian Rozumialski, GEAR UP for the FUTURE, MacArthur HS</a:t>
            </a:r>
            <a:endParaRPr sz="2000">
              <a:solidFill>
                <a:srgbClr val="2E2E2E"/>
              </a:solidFill>
            </a:endParaRPr>
          </a:p>
          <a:p>
            <a:pPr indent="0" lvl="0" marL="0" rtl="0" algn="l">
              <a:spcBef>
                <a:spcPts val="0"/>
              </a:spcBef>
              <a:spcAft>
                <a:spcPts val="0"/>
              </a:spcAft>
              <a:buNone/>
            </a:pPr>
            <a:r>
              <a:rPr lang="en-US" sz="2000">
                <a:solidFill>
                  <a:srgbClr val="2E2E2E"/>
                </a:solidFill>
              </a:rPr>
              <a:t>David Rowden, GEAR UP for the FUTURE, Noble HS</a:t>
            </a:r>
            <a:endParaRPr sz="2000">
              <a:solidFill>
                <a:srgbClr val="2E2E2E"/>
              </a:solidFill>
            </a:endParaRPr>
          </a:p>
          <a:p>
            <a:pPr indent="0" lvl="0" marL="0" rtl="0" algn="l">
              <a:spcBef>
                <a:spcPts val="0"/>
              </a:spcBef>
              <a:spcAft>
                <a:spcPts val="0"/>
              </a:spcAft>
              <a:buNone/>
            </a:pPr>
            <a:r>
              <a:rPr lang="en-US" sz="2000">
                <a:solidFill>
                  <a:srgbClr val="2E2E2E"/>
                </a:solidFill>
              </a:rPr>
              <a:t>Tammy Cooper, GEAR UP for the FUTURE, Shawnee HS</a:t>
            </a:r>
            <a:endParaRPr sz="2000">
              <a:solidFill>
                <a:srgbClr val="2E2E2E"/>
              </a:solidFill>
            </a:endParaRPr>
          </a:p>
          <a:p>
            <a:pPr indent="0" lvl="0" marL="0" rtl="0" algn="l">
              <a:spcBef>
                <a:spcPts val="0"/>
              </a:spcBef>
              <a:spcAft>
                <a:spcPts val="0"/>
              </a:spcAft>
              <a:buNone/>
            </a:pPr>
            <a:r>
              <a:t/>
            </a:r>
            <a:endParaRPr sz="2000">
              <a:solidFill>
                <a:srgbClr val="2E2E2E"/>
              </a:solidFill>
            </a:endParaRPr>
          </a:p>
          <a:p>
            <a:pPr indent="0" lvl="0" marL="0" rtl="0" algn="l">
              <a:spcBef>
                <a:spcPts val="0"/>
              </a:spcBef>
              <a:spcAft>
                <a:spcPts val="0"/>
              </a:spcAft>
              <a:buNone/>
            </a:pPr>
            <a:r>
              <a:t/>
            </a:r>
            <a:endParaRPr b="1" sz="2200">
              <a:solidFill>
                <a:srgbClr val="2E2E2E"/>
              </a:solidFill>
            </a:endParaRPr>
          </a:p>
          <a:p>
            <a:pPr indent="0" lvl="0" marL="0" rtl="0" algn="l">
              <a:spcBef>
                <a:spcPts val="0"/>
              </a:spcBef>
              <a:spcAft>
                <a:spcPts val="0"/>
              </a:spcAft>
              <a:buNone/>
            </a:pPr>
            <a:r>
              <a:t/>
            </a:r>
            <a:endParaRPr sz="2000">
              <a:solidFill>
                <a:srgbClr val="2E2E2E"/>
              </a:solidFill>
            </a:endParaRPr>
          </a:p>
          <a:p>
            <a:pPr indent="0" lvl="0" marL="0" rtl="0" algn="l">
              <a:spcBef>
                <a:spcPts val="0"/>
              </a:spcBef>
              <a:spcAft>
                <a:spcPts val="0"/>
              </a:spcAft>
              <a:buNone/>
            </a:pPr>
            <a:r>
              <a:t/>
            </a:r>
            <a:endParaRPr b="1" sz="2200">
              <a:solidFill>
                <a:srgbClr val="2E2E2E"/>
              </a:solidFill>
            </a:endParaRPr>
          </a:p>
        </p:txBody>
      </p:sp>
      <p:sp>
        <p:nvSpPr>
          <p:cNvPr id="337" name="Google Shape;337;p52"/>
          <p:cNvSpPr txBox="1"/>
          <p:nvPr/>
        </p:nvSpPr>
        <p:spPr>
          <a:xfrm>
            <a:off x="6056663" y="3974425"/>
            <a:ext cx="2334900" cy="21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rgbClr val="2E2E2E"/>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53"/>
          <p:cNvPicPr preferRelativeResize="0"/>
          <p:nvPr/>
        </p:nvPicPr>
        <p:blipFill>
          <a:blip r:embed="rId3">
            <a:alphaModFix amt="74000"/>
          </a:blip>
          <a:stretch>
            <a:fillRect/>
          </a:stretch>
        </p:blipFill>
        <p:spPr>
          <a:xfrm>
            <a:off x="1" y="-904216"/>
            <a:ext cx="9144001" cy="6099367"/>
          </a:xfrm>
          <a:prstGeom prst="rect">
            <a:avLst/>
          </a:prstGeom>
          <a:noFill/>
          <a:ln>
            <a:noFill/>
          </a:ln>
        </p:spPr>
      </p:pic>
      <p:sp>
        <p:nvSpPr>
          <p:cNvPr id="343" name="Google Shape;343;p53"/>
          <p:cNvSpPr txBox="1"/>
          <p:nvPr>
            <p:ph idx="4294967295" type="title"/>
          </p:nvPr>
        </p:nvSpPr>
        <p:spPr>
          <a:xfrm>
            <a:off x="727650" y="1242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2E2E2E"/>
                </a:solidFill>
              </a:rPr>
              <a:t>Beachball Buzz </a:t>
            </a:r>
            <a:endParaRPr>
              <a:solidFill>
                <a:srgbClr val="2E2E2E"/>
              </a:solidFill>
            </a:endParaRPr>
          </a:p>
        </p:txBody>
      </p:sp>
      <p:sp>
        <p:nvSpPr>
          <p:cNvPr id="344" name="Google Shape;344;p53"/>
          <p:cNvSpPr txBox="1"/>
          <p:nvPr>
            <p:ph idx="4294967295" type="body"/>
          </p:nvPr>
        </p:nvSpPr>
        <p:spPr>
          <a:xfrm>
            <a:off x="729450" y="1974250"/>
            <a:ext cx="3858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US" sz="2600">
                <a:solidFill>
                  <a:srgbClr val="000000"/>
                </a:solidFill>
              </a:rPr>
              <a:t>When you catch the ball, answer the question your left thumb lands on.  </a:t>
            </a:r>
            <a:endParaRPr sz="26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4"/>
          <p:cNvSpPr txBox="1"/>
          <p:nvPr>
            <p:ph idx="1" type="body"/>
          </p:nvPr>
        </p:nvSpPr>
        <p:spPr>
          <a:xfrm>
            <a:off x="312550" y="867125"/>
            <a:ext cx="80319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2900">
                <a:solidFill>
                  <a:schemeClr val="lt1"/>
                </a:solidFill>
                <a:highlight>
                  <a:srgbClr val="4A86E8"/>
                </a:highlight>
              </a:rPr>
              <a:t>Blue - Ever met anyone famous? Tell us more!</a:t>
            </a:r>
            <a:endParaRPr b="1" sz="2900">
              <a:solidFill>
                <a:schemeClr val="lt1"/>
              </a:solidFill>
              <a:highlight>
                <a:srgbClr val="4A86E8"/>
              </a:highlight>
            </a:endParaRPr>
          </a:p>
          <a:p>
            <a:pPr indent="0" lvl="0" marL="0" rtl="0" algn="ctr">
              <a:spcBef>
                <a:spcPts val="1600"/>
              </a:spcBef>
              <a:spcAft>
                <a:spcPts val="0"/>
              </a:spcAft>
              <a:buNone/>
            </a:pPr>
            <a:r>
              <a:rPr b="1" lang="en-US" sz="2900">
                <a:solidFill>
                  <a:schemeClr val="lt1"/>
                </a:solidFill>
                <a:highlight>
                  <a:srgbClr val="FF9900"/>
                </a:highlight>
              </a:rPr>
              <a:t>Orange - Most beautiful/treasured possession</a:t>
            </a:r>
            <a:endParaRPr b="1" sz="2900">
              <a:solidFill>
                <a:schemeClr val="lt1"/>
              </a:solidFill>
              <a:highlight>
                <a:srgbClr val="FF9900"/>
              </a:highlight>
            </a:endParaRPr>
          </a:p>
          <a:p>
            <a:pPr indent="0" lvl="0" marL="0" rtl="0" algn="ctr">
              <a:spcBef>
                <a:spcPts val="1600"/>
              </a:spcBef>
              <a:spcAft>
                <a:spcPts val="0"/>
              </a:spcAft>
              <a:buNone/>
            </a:pPr>
            <a:r>
              <a:rPr b="1" lang="en-US" sz="2900">
                <a:solidFill>
                  <a:schemeClr val="lt1"/>
                </a:solidFill>
                <a:highlight>
                  <a:srgbClr val="DCBA25"/>
                </a:highlight>
              </a:rPr>
              <a:t>Yellow - If I could travel anywhere . . .</a:t>
            </a:r>
            <a:endParaRPr b="1" sz="2900">
              <a:solidFill>
                <a:schemeClr val="lt1"/>
              </a:solidFill>
              <a:highlight>
                <a:srgbClr val="DCBA25"/>
              </a:highlight>
            </a:endParaRPr>
          </a:p>
          <a:p>
            <a:pPr indent="0" lvl="0" marL="0" rtl="0" algn="ctr">
              <a:spcBef>
                <a:spcPts val="1600"/>
              </a:spcBef>
              <a:spcAft>
                <a:spcPts val="0"/>
              </a:spcAft>
              <a:buNone/>
            </a:pPr>
            <a:r>
              <a:rPr b="1" lang="en-US" sz="2900">
                <a:solidFill>
                  <a:schemeClr val="lt1"/>
                </a:solidFill>
                <a:highlight>
                  <a:srgbClr val="595959"/>
                </a:highlight>
              </a:rPr>
              <a:t>White - The last time I worked incredibly hard</a:t>
            </a:r>
            <a:endParaRPr b="1" sz="2900">
              <a:solidFill>
                <a:schemeClr val="lt1"/>
              </a:solidFill>
              <a:highlight>
                <a:srgbClr val="595959"/>
              </a:highlight>
            </a:endParaRPr>
          </a:p>
          <a:p>
            <a:pPr indent="0" lvl="0" marL="0" rtl="0" algn="ctr">
              <a:spcBef>
                <a:spcPts val="1600"/>
              </a:spcBef>
              <a:spcAft>
                <a:spcPts val="0"/>
              </a:spcAft>
              <a:buNone/>
            </a:pPr>
            <a:r>
              <a:rPr b="1" lang="en-US" sz="2900">
                <a:solidFill>
                  <a:schemeClr val="lt1"/>
                </a:solidFill>
                <a:highlight>
                  <a:srgbClr val="FF0000"/>
                </a:highlight>
              </a:rPr>
              <a:t>Red - A talent I wish I had</a:t>
            </a:r>
            <a:endParaRPr b="1" sz="2900">
              <a:solidFill>
                <a:schemeClr val="lt1"/>
              </a:solidFill>
              <a:highlight>
                <a:srgbClr val="FF0000"/>
              </a:highlight>
            </a:endParaRPr>
          </a:p>
          <a:p>
            <a:pPr indent="0" lvl="0" marL="0" rtl="0" algn="ctr">
              <a:spcBef>
                <a:spcPts val="1600"/>
              </a:spcBef>
              <a:spcAft>
                <a:spcPts val="1600"/>
              </a:spcAft>
              <a:buNone/>
            </a:pPr>
            <a:r>
              <a:rPr b="1" lang="en-US" sz="2900">
                <a:solidFill>
                  <a:schemeClr val="lt1"/>
                </a:solidFill>
                <a:highlight>
                  <a:srgbClr val="6AA84F"/>
                </a:highlight>
              </a:rPr>
              <a:t>Green - I most admire . . .</a:t>
            </a:r>
            <a:endParaRPr b="1" sz="2900">
              <a:solidFill>
                <a:schemeClr val="lt1"/>
              </a:solidFill>
              <a:highlight>
                <a:srgbClr val="6AA84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247501" y="2200058"/>
            <a:ext cx="2820651" cy="1254624"/>
          </a:xfrm>
          <a:prstGeom prst="rect">
            <a:avLst/>
          </a:prstGeom>
          <a:noFill/>
          <a:ln>
            <a:noFill/>
          </a:ln>
        </p:spPr>
      </p:pic>
      <p:pic>
        <p:nvPicPr>
          <p:cNvPr id="94" name="Google Shape;94;p19"/>
          <p:cNvPicPr preferRelativeResize="0"/>
          <p:nvPr/>
        </p:nvPicPr>
        <p:blipFill rotWithShape="1">
          <a:blip r:embed="rId4">
            <a:alphaModFix/>
          </a:blip>
          <a:srcRect b="13276" l="0" r="0" t="1891"/>
          <a:stretch/>
        </p:blipFill>
        <p:spPr>
          <a:xfrm>
            <a:off x="3156975" y="2203000"/>
            <a:ext cx="2820649" cy="1254624"/>
          </a:xfrm>
          <a:prstGeom prst="rect">
            <a:avLst/>
          </a:prstGeom>
          <a:noFill/>
          <a:ln>
            <a:noFill/>
          </a:ln>
        </p:spPr>
      </p:pic>
      <p:pic>
        <p:nvPicPr>
          <p:cNvPr id="95" name="Google Shape;95;p19"/>
          <p:cNvPicPr preferRelativeResize="0"/>
          <p:nvPr/>
        </p:nvPicPr>
        <p:blipFill rotWithShape="1">
          <a:blip r:embed="rId5">
            <a:alphaModFix/>
          </a:blip>
          <a:srcRect b="7757" l="0" r="0" t="0"/>
          <a:stretch/>
        </p:blipFill>
        <p:spPr>
          <a:xfrm>
            <a:off x="6066450" y="2172076"/>
            <a:ext cx="2820650" cy="1282601"/>
          </a:xfrm>
          <a:prstGeom prst="rect">
            <a:avLst/>
          </a:prstGeom>
          <a:noFill/>
          <a:ln>
            <a:noFill/>
          </a:ln>
        </p:spPr>
      </p:pic>
      <p:sp>
        <p:nvSpPr>
          <p:cNvPr id="96" name="Google Shape;96;p19"/>
          <p:cNvSpPr txBox="1"/>
          <p:nvPr/>
        </p:nvSpPr>
        <p:spPr>
          <a:xfrm>
            <a:off x="293725" y="3704125"/>
            <a:ext cx="2336100" cy="76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latin typeface="Lato"/>
                <a:ea typeface="Lato"/>
                <a:cs typeface="Lato"/>
                <a:sym typeface="Lato"/>
              </a:rPr>
              <a:t>OKC</a:t>
            </a:r>
            <a:endParaRPr sz="5000">
              <a:latin typeface="Lato"/>
              <a:ea typeface="Lato"/>
              <a:cs typeface="Lato"/>
              <a:sym typeface="Lato"/>
            </a:endParaRPr>
          </a:p>
        </p:txBody>
      </p:sp>
      <p:sp>
        <p:nvSpPr>
          <p:cNvPr id="97" name="Google Shape;97;p19"/>
          <p:cNvSpPr txBox="1"/>
          <p:nvPr/>
        </p:nvSpPr>
        <p:spPr>
          <a:xfrm>
            <a:off x="3231025" y="3704125"/>
            <a:ext cx="2759100" cy="76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latin typeface="Lato"/>
                <a:ea typeface="Lato"/>
                <a:cs typeface="Lato"/>
                <a:sym typeface="Lato"/>
              </a:rPr>
              <a:t>FUTURE</a:t>
            </a:r>
            <a:endParaRPr sz="5000">
              <a:latin typeface="Lato"/>
              <a:ea typeface="Lato"/>
              <a:cs typeface="Lato"/>
              <a:sym typeface="Lato"/>
            </a:endParaRPr>
          </a:p>
        </p:txBody>
      </p:sp>
      <p:sp>
        <p:nvSpPr>
          <p:cNvPr id="98" name="Google Shape;98;p19"/>
          <p:cNvSpPr txBox="1"/>
          <p:nvPr/>
        </p:nvSpPr>
        <p:spPr>
          <a:xfrm>
            <a:off x="6445775" y="3704125"/>
            <a:ext cx="2336100" cy="76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latin typeface="Lato"/>
                <a:ea typeface="Lato"/>
                <a:cs typeface="Lato"/>
                <a:sym typeface="Lato"/>
              </a:rPr>
              <a:t>GUMS</a:t>
            </a:r>
            <a:endParaRPr sz="5000">
              <a:latin typeface="Lato"/>
              <a:ea typeface="Lato"/>
              <a:cs typeface="Lato"/>
              <a:sym typeface="Lato"/>
            </a:endParaRPr>
          </a:p>
        </p:txBody>
      </p:sp>
      <p:sp>
        <p:nvSpPr>
          <p:cNvPr id="99" name="Google Shape;99;p19"/>
          <p:cNvSpPr txBox="1"/>
          <p:nvPr/>
        </p:nvSpPr>
        <p:spPr>
          <a:xfrm>
            <a:off x="203825" y="1041100"/>
            <a:ext cx="590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dk2"/>
                </a:solidFill>
                <a:latin typeface="Raleway"/>
                <a:ea typeface="Raleway"/>
                <a:cs typeface="Raleway"/>
                <a:sym typeface="Raleway"/>
              </a:rPr>
              <a:t>Introductions</a:t>
            </a:r>
            <a:endParaRPr>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5E Card Sort</a:t>
            </a:r>
            <a:endParaRPr/>
          </a:p>
        </p:txBody>
      </p:sp>
      <p:sp>
        <p:nvSpPr>
          <p:cNvPr id="355" name="Google Shape;355;p55"/>
          <p:cNvSpPr txBox="1"/>
          <p:nvPr>
            <p:ph idx="1" type="body"/>
          </p:nvPr>
        </p:nvSpPr>
        <p:spPr>
          <a:xfrm>
            <a:off x="729450" y="1850275"/>
            <a:ext cx="63771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With a partner,</a:t>
            </a:r>
            <a:endParaRPr sz="2400">
              <a:solidFill>
                <a:srgbClr val="2E2E2E"/>
              </a:solidFill>
            </a:endParaRPr>
          </a:p>
          <a:p>
            <a:pPr indent="-381000" lvl="0" marL="457200" rtl="0" algn="l">
              <a:spcBef>
                <a:spcPts val="1600"/>
              </a:spcBef>
              <a:spcAft>
                <a:spcPts val="0"/>
              </a:spcAft>
              <a:buClr>
                <a:srgbClr val="991B1E"/>
              </a:buClr>
              <a:buSzPts val="2400"/>
              <a:buChar char="●"/>
            </a:pPr>
            <a:r>
              <a:rPr lang="en-US" sz="2400">
                <a:solidFill>
                  <a:srgbClr val="2E2E2E"/>
                </a:solidFill>
              </a:rPr>
              <a:t>Arrange the cards to best </a:t>
            </a:r>
            <a:br>
              <a:rPr lang="en-US" sz="2400">
                <a:solidFill>
                  <a:srgbClr val="2E2E2E"/>
                </a:solidFill>
              </a:rPr>
            </a:br>
            <a:r>
              <a:rPr lang="en-US" sz="2400">
                <a:solidFill>
                  <a:srgbClr val="2E2E2E"/>
                </a:solidFill>
              </a:rPr>
              <a:t>reflect a 5E model you would facilitate</a:t>
            </a:r>
            <a:endParaRPr sz="2400">
              <a:solidFill>
                <a:srgbClr val="2E2E2E"/>
              </a:solidFill>
            </a:endParaRPr>
          </a:p>
        </p:txBody>
      </p:sp>
      <p:pic>
        <p:nvPicPr>
          <p:cNvPr id="356" name="Google Shape;356;p55"/>
          <p:cNvPicPr preferRelativeResize="0"/>
          <p:nvPr/>
        </p:nvPicPr>
        <p:blipFill>
          <a:blip r:embed="rId3">
            <a:alphaModFix/>
          </a:blip>
          <a:stretch>
            <a:fillRect/>
          </a:stretch>
        </p:blipFill>
        <p:spPr>
          <a:xfrm>
            <a:off x="5441050" y="-397500"/>
            <a:ext cx="3510300" cy="3510300"/>
          </a:xfrm>
          <a:prstGeom prst="rect">
            <a:avLst/>
          </a:prstGeom>
          <a:noFill/>
          <a:ln>
            <a:noFill/>
          </a:ln>
        </p:spPr>
      </p:pic>
      <p:pic>
        <p:nvPicPr>
          <p:cNvPr id="357" name="Google Shape;357;p55">
            <a:hlinkClick r:id="rId4"/>
          </p:cNvPr>
          <p:cNvPicPr preferRelativeResize="0"/>
          <p:nvPr/>
        </p:nvPicPr>
        <p:blipFill>
          <a:blip r:embed="rId5">
            <a:alphaModFix/>
          </a:blip>
          <a:stretch>
            <a:fillRect/>
          </a:stretch>
        </p:blipFill>
        <p:spPr>
          <a:xfrm>
            <a:off x="8093950" y="4111375"/>
            <a:ext cx="857400" cy="857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5E Model</a:t>
            </a:r>
            <a:endParaRPr/>
          </a:p>
        </p:txBody>
      </p:sp>
      <p:sp>
        <p:nvSpPr>
          <p:cNvPr id="363" name="Google Shape;363;p56"/>
          <p:cNvSpPr txBox="1"/>
          <p:nvPr>
            <p:ph idx="1" type="body"/>
          </p:nvPr>
        </p:nvSpPr>
        <p:spPr>
          <a:xfrm>
            <a:off x="729450" y="1838875"/>
            <a:ext cx="60108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D966"/>
              </a:buClr>
              <a:buSzPts val="2400"/>
              <a:buChar char="▲"/>
            </a:pPr>
            <a:r>
              <a:rPr lang="en-US" sz="2400">
                <a:solidFill>
                  <a:srgbClr val="2E2E2E"/>
                </a:solidFill>
              </a:rPr>
              <a:t>Record 3 key points or main ideas. </a:t>
            </a:r>
            <a:endParaRPr sz="2400">
              <a:solidFill>
                <a:srgbClr val="2E2E2E"/>
              </a:solidFill>
            </a:endParaRPr>
          </a:p>
          <a:p>
            <a:pPr indent="-390525" lvl="0" marL="457200" rtl="0" algn="l">
              <a:spcBef>
                <a:spcPts val="0"/>
              </a:spcBef>
              <a:spcAft>
                <a:spcPts val="0"/>
              </a:spcAft>
              <a:buClr>
                <a:srgbClr val="E06666"/>
              </a:buClr>
              <a:buSzPts val="3000"/>
              <a:buChar char="◼"/>
            </a:pPr>
            <a:r>
              <a:rPr lang="en-US" sz="2400">
                <a:solidFill>
                  <a:srgbClr val="2E2E2E"/>
                </a:solidFill>
              </a:rPr>
              <a:t>What </a:t>
            </a:r>
            <a:r>
              <a:rPr lang="en-US" sz="2400">
                <a:solidFill>
                  <a:srgbClr val="2E2E2E"/>
                </a:solidFill>
              </a:rPr>
              <a:t>squared</a:t>
            </a:r>
            <a:r>
              <a:rPr lang="en-US" sz="2400">
                <a:solidFill>
                  <a:srgbClr val="2E2E2E"/>
                </a:solidFill>
              </a:rPr>
              <a:t> with your beliefs or teaching practices?</a:t>
            </a:r>
            <a:endParaRPr sz="2400">
              <a:solidFill>
                <a:srgbClr val="2E2E2E"/>
              </a:solidFill>
            </a:endParaRPr>
          </a:p>
          <a:p>
            <a:pPr indent="-447675" lvl="0" marL="457200" rtl="0" algn="l">
              <a:spcBef>
                <a:spcPts val="0"/>
              </a:spcBef>
              <a:spcAft>
                <a:spcPts val="0"/>
              </a:spcAft>
              <a:buClr>
                <a:srgbClr val="AF68AA"/>
              </a:buClr>
              <a:buSzPts val="3000"/>
              <a:buChar char="●"/>
            </a:pPr>
            <a:r>
              <a:rPr lang="en-US" sz="2400">
                <a:solidFill>
                  <a:srgbClr val="2E2E2E"/>
                </a:solidFill>
              </a:rPr>
              <a:t>What is something you are still circling or thinking about?</a:t>
            </a:r>
            <a:endParaRPr sz="2400">
              <a:solidFill>
                <a:srgbClr val="2E2E2E"/>
              </a:solidFill>
            </a:endParaRPr>
          </a:p>
        </p:txBody>
      </p:sp>
      <p:pic>
        <p:nvPicPr>
          <p:cNvPr id="364" name="Google Shape;364;p56"/>
          <p:cNvPicPr preferRelativeResize="0"/>
          <p:nvPr/>
        </p:nvPicPr>
        <p:blipFill>
          <a:blip r:embed="rId3">
            <a:alphaModFix/>
          </a:blip>
          <a:stretch>
            <a:fillRect/>
          </a:stretch>
        </p:blipFill>
        <p:spPr>
          <a:xfrm>
            <a:off x="6462900" y="358675"/>
            <a:ext cx="2284574" cy="2395599"/>
          </a:xfrm>
          <a:prstGeom prst="rect">
            <a:avLst/>
          </a:prstGeom>
          <a:noFill/>
          <a:ln>
            <a:noFill/>
          </a:ln>
        </p:spPr>
      </p:pic>
      <p:sp>
        <p:nvSpPr>
          <p:cNvPr id="365" name="Google Shape;365;p56"/>
          <p:cNvSpPr txBox="1"/>
          <p:nvPr/>
        </p:nvSpPr>
        <p:spPr>
          <a:xfrm>
            <a:off x="6851749" y="1625250"/>
            <a:ext cx="1506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lt1"/>
                </a:solidFill>
                <a:latin typeface="Lato"/>
                <a:ea typeface="Lato"/>
                <a:cs typeface="Lato"/>
                <a:sym typeface="Lato"/>
              </a:rPr>
              <a:t>Triangle Square Circle</a:t>
            </a:r>
            <a:endParaRPr sz="2000">
              <a:solidFill>
                <a:schemeClr val="lt1"/>
              </a:solidFill>
              <a:latin typeface="Lato"/>
              <a:ea typeface="Lato"/>
              <a:cs typeface="Lato"/>
              <a:sym typeface="Lato"/>
            </a:endParaRPr>
          </a:p>
        </p:txBody>
      </p:sp>
      <p:pic>
        <p:nvPicPr>
          <p:cNvPr id="366" name="Google Shape;366;p56">
            <a:hlinkClick r:id="rId4"/>
          </p:cNvPr>
          <p:cNvPicPr preferRelativeResize="0"/>
          <p:nvPr/>
        </p:nvPicPr>
        <p:blipFill>
          <a:blip r:embed="rId5">
            <a:alphaModFix/>
          </a:blip>
          <a:stretch>
            <a:fillRect/>
          </a:stretch>
        </p:blipFill>
        <p:spPr>
          <a:xfrm>
            <a:off x="7958175" y="3996675"/>
            <a:ext cx="1004774" cy="1004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7"/>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5E Card Sort</a:t>
            </a:r>
            <a:endParaRPr/>
          </a:p>
        </p:txBody>
      </p:sp>
      <p:sp>
        <p:nvSpPr>
          <p:cNvPr id="372" name="Google Shape;372;p57"/>
          <p:cNvSpPr txBox="1"/>
          <p:nvPr>
            <p:ph idx="1" type="body"/>
          </p:nvPr>
        </p:nvSpPr>
        <p:spPr>
          <a:xfrm>
            <a:off x="729450" y="1850275"/>
            <a:ext cx="74256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991B1E"/>
              </a:buClr>
              <a:buSzPts val="2400"/>
              <a:buChar char="●"/>
            </a:pPr>
            <a:r>
              <a:rPr lang="en-US" sz="2400">
                <a:solidFill>
                  <a:srgbClr val="2E2E2E"/>
                </a:solidFill>
              </a:rPr>
              <a:t>Rea</a:t>
            </a:r>
            <a:r>
              <a:rPr lang="en-US" sz="2400">
                <a:solidFill>
                  <a:srgbClr val="2E2E2E"/>
                </a:solidFill>
              </a:rPr>
              <a:t>rrange cards into a </a:t>
            </a:r>
            <a:br>
              <a:rPr lang="en-US" sz="2400">
                <a:solidFill>
                  <a:srgbClr val="2E2E2E"/>
                </a:solidFill>
              </a:rPr>
            </a:br>
            <a:r>
              <a:rPr lang="en-US" sz="2400">
                <a:solidFill>
                  <a:srgbClr val="2E2E2E"/>
                </a:solidFill>
              </a:rPr>
              <a:t>sequence that aligns with the </a:t>
            </a:r>
            <a:r>
              <a:rPr lang="en-US" sz="2400">
                <a:solidFill>
                  <a:srgbClr val="2E2E2E"/>
                </a:solidFill>
              </a:rPr>
              <a:t>research</a:t>
            </a:r>
            <a:r>
              <a:rPr lang="en-US" sz="2400">
                <a:solidFill>
                  <a:srgbClr val="2E2E2E"/>
                </a:solidFill>
              </a:rPr>
              <a:t>. </a:t>
            </a:r>
            <a:endParaRPr sz="2400">
              <a:solidFill>
                <a:srgbClr val="2E2E2E"/>
              </a:solidFill>
            </a:endParaRPr>
          </a:p>
          <a:p>
            <a:pPr indent="-381000" lvl="0" marL="457200" rtl="0" algn="l">
              <a:spcBef>
                <a:spcPts val="0"/>
              </a:spcBef>
              <a:spcAft>
                <a:spcPts val="0"/>
              </a:spcAft>
              <a:buClr>
                <a:srgbClr val="991B1E"/>
              </a:buClr>
              <a:buSzPts val="2400"/>
              <a:buChar char="●"/>
            </a:pPr>
            <a:r>
              <a:rPr lang="en-US" sz="2400">
                <a:solidFill>
                  <a:srgbClr val="2E2E2E"/>
                </a:solidFill>
              </a:rPr>
              <a:t>Did you change anything from your original sort? </a:t>
            </a:r>
            <a:endParaRPr sz="2400">
              <a:solidFill>
                <a:srgbClr val="2E2E2E"/>
              </a:solidFill>
            </a:endParaRPr>
          </a:p>
        </p:txBody>
      </p:sp>
      <p:pic>
        <p:nvPicPr>
          <p:cNvPr id="373" name="Google Shape;373;p57"/>
          <p:cNvPicPr preferRelativeResize="0"/>
          <p:nvPr/>
        </p:nvPicPr>
        <p:blipFill>
          <a:blip r:embed="rId3">
            <a:alphaModFix/>
          </a:blip>
          <a:stretch>
            <a:fillRect/>
          </a:stretch>
        </p:blipFill>
        <p:spPr>
          <a:xfrm>
            <a:off x="5441050" y="-397500"/>
            <a:ext cx="3510300" cy="3510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Owning the Learning: 5E </a:t>
            </a:r>
            <a:r>
              <a:rPr lang="en-US"/>
              <a:t>Focus</a:t>
            </a:r>
            <a:endParaRPr/>
          </a:p>
        </p:txBody>
      </p:sp>
      <p:sp>
        <p:nvSpPr>
          <p:cNvPr id="379" name="Google Shape;379;p58"/>
          <p:cNvSpPr txBox="1"/>
          <p:nvPr>
            <p:ph idx="1" type="body"/>
          </p:nvPr>
        </p:nvSpPr>
        <p:spPr>
          <a:xfrm>
            <a:off x="653250" y="1850275"/>
            <a:ext cx="5508900" cy="32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In your small group, </a:t>
            </a:r>
            <a:endParaRPr sz="2400">
              <a:solidFill>
                <a:srgbClr val="2E2E2E"/>
              </a:solidFill>
            </a:endParaRPr>
          </a:p>
          <a:p>
            <a:pPr indent="-381000" lvl="0" marL="457200" rtl="0" algn="l">
              <a:spcBef>
                <a:spcPts val="1600"/>
              </a:spcBef>
              <a:spcAft>
                <a:spcPts val="0"/>
              </a:spcAft>
              <a:buClr>
                <a:srgbClr val="991B1E"/>
              </a:buClr>
              <a:buSzPts val="2400"/>
              <a:buChar char="●"/>
            </a:pPr>
            <a:r>
              <a:rPr lang="en-US" sz="2400">
                <a:solidFill>
                  <a:srgbClr val="2E2E2E"/>
                </a:solidFill>
              </a:rPr>
              <a:t>Analyze the PD narrative using the 5E document looking for your element.</a:t>
            </a:r>
            <a:endParaRPr>
              <a:solidFill>
                <a:srgbClr val="2E2E2E"/>
              </a:solidFill>
            </a:endParaRPr>
          </a:p>
          <a:p>
            <a:pPr indent="-381000" lvl="0" marL="457200" rtl="0" algn="l">
              <a:spcBef>
                <a:spcPts val="0"/>
              </a:spcBef>
              <a:spcAft>
                <a:spcPts val="0"/>
              </a:spcAft>
              <a:buClr>
                <a:srgbClr val="991B1E"/>
              </a:buClr>
              <a:buSzPts val="2400"/>
              <a:buChar char="●"/>
            </a:pPr>
            <a:r>
              <a:rPr lang="en-US" sz="2400">
                <a:solidFill>
                  <a:srgbClr val="2E2E2E"/>
                </a:solidFill>
              </a:rPr>
              <a:t>On the chart paper, record examples and evidence of the assigned element. </a:t>
            </a:r>
            <a:endParaRPr sz="2400">
              <a:solidFill>
                <a:srgbClr val="2E2E2E"/>
              </a:solidFill>
            </a:endParaRPr>
          </a:p>
          <a:p>
            <a:pPr indent="0" lvl="0" marL="457200" rtl="0" algn="l">
              <a:spcBef>
                <a:spcPts val="1600"/>
              </a:spcBef>
              <a:spcAft>
                <a:spcPts val="1600"/>
              </a:spcAft>
              <a:buNone/>
            </a:pPr>
            <a:r>
              <a:t/>
            </a:r>
            <a:endParaRPr sz="2400">
              <a:solidFill>
                <a:srgbClr val="2E2E2E"/>
              </a:solidFill>
            </a:endParaRPr>
          </a:p>
        </p:txBody>
      </p:sp>
      <p:pic>
        <p:nvPicPr>
          <p:cNvPr id="380" name="Google Shape;380;p58"/>
          <p:cNvPicPr preferRelativeResize="0"/>
          <p:nvPr/>
        </p:nvPicPr>
        <p:blipFill rotWithShape="1">
          <a:blip r:embed="rId3">
            <a:alphaModFix/>
          </a:blip>
          <a:srcRect b="0" l="44836" r="0" t="0"/>
          <a:stretch/>
        </p:blipFill>
        <p:spPr>
          <a:xfrm>
            <a:off x="8176488" y="0"/>
            <a:ext cx="933790" cy="1342942"/>
          </a:xfrm>
          <a:prstGeom prst="rect">
            <a:avLst/>
          </a:prstGeom>
          <a:noFill/>
          <a:ln>
            <a:noFill/>
          </a:ln>
        </p:spPr>
      </p:pic>
      <p:sp>
        <p:nvSpPr>
          <p:cNvPr id="381" name="Google Shape;381;p58"/>
          <p:cNvSpPr txBox="1"/>
          <p:nvPr/>
        </p:nvSpPr>
        <p:spPr>
          <a:xfrm>
            <a:off x="7835800" y="1224598"/>
            <a:ext cx="1614300" cy="3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accent1"/>
                </a:solidFill>
                <a:latin typeface="Lato"/>
                <a:ea typeface="Lato"/>
                <a:cs typeface="Lato"/>
                <a:sym typeface="Lato"/>
              </a:rPr>
              <a:t>Cornell </a:t>
            </a:r>
            <a:endParaRPr b="1" sz="1300">
              <a:solidFill>
                <a:schemeClr val="accent1"/>
              </a:solidFill>
              <a:latin typeface="Lato"/>
              <a:ea typeface="Lato"/>
              <a:cs typeface="Lato"/>
              <a:sym typeface="Lato"/>
            </a:endParaRPr>
          </a:p>
          <a:p>
            <a:pPr indent="0" lvl="0" marL="0" rtl="0" algn="ctr">
              <a:spcBef>
                <a:spcPts val="0"/>
              </a:spcBef>
              <a:spcAft>
                <a:spcPts val="0"/>
              </a:spcAft>
              <a:buNone/>
            </a:pPr>
            <a:r>
              <a:rPr b="1" lang="en-US" sz="1300">
                <a:solidFill>
                  <a:schemeClr val="accent1"/>
                </a:solidFill>
                <a:latin typeface="Lato"/>
                <a:ea typeface="Lato"/>
                <a:cs typeface="Lato"/>
                <a:sym typeface="Lato"/>
              </a:rPr>
              <a:t>Notes</a:t>
            </a:r>
            <a:endParaRPr sz="1300">
              <a:solidFill>
                <a:schemeClr val="accent1"/>
              </a:solidFill>
              <a:latin typeface="Lato"/>
              <a:ea typeface="Lato"/>
              <a:cs typeface="Lato"/>
              <a:sym typeface="Lato"/>
            </a:endParaRPr>
          </a:p>
        </p:txBody>
      </p:sp>
      <p:pic>
        <p:nvPicPr>
          <p:cNvPr id="382" name="Google Shape;382;p58"/>
          <p:cNvPicPr preferRelativeResize="0"/>
          <p:nvPr/>
        </p:nvPicPr>
        <p:blipFill rotWithShape="1">
          <a:blip r:embed="rId4">
            <a:alphaModFix/>
          </a:blip>
          <a:srcRect b="13260" l="0" r="7415" t="7949"/>
          <a:stretch/>
        </p:blipFill>
        <p:spPr>
          <a:xfrm>
            <a:off x="6131675" y="1850275"/>
            <a:ext cx="2075076" cy="2354577"/>
          </a:xfrm>
          <a:prstGeom prst="rect">
            <a:avLst/>
          </a:prstGeom>
          <a:noFill/>
          <a:ln cap="flat" cmpd="sng" w="19050">
            <a:solidFill>
              <a:schemeClr val="dk2"/>
            </a:solidFill>
            <a:prstDash val="solid"/>
            <a:round/>
            <a:headEnd len="sm" w="sm" type="none"/>
            <a:tailEnd len="sm" w="sm" type="none"/>
          </a:ln>
        </p:spPr>
      </p:pic>
      <p:pic>
        <p:nvPicPr>
          <p:cNvPr id="383" name="Google Shape;383;p58"/>
          <p:cNvPicPr preferRelativeResize="0"/>
          <p:nvPr/>
        </p:nvPicPr>
        <p:blipFill rotWithShape="1">
          <a:blip r:embed="rId5">
            <a:alphaModFix/>
          </a:blip>
          <a:srcRect b="18252" l="14243" r="17603" t="21189"/>
          <a:stretch/>
        </p:blipFill>
        <p:spPr>
          <a:xfrm>
            <a:off x="6939275" y="2584725"/>
            <a:ext cx="2075689" cy="247195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9"/>
          <p:cNvSpPr txBox="1"/>
          <p:nvPr>
            <p:ph type="title"/>
          </p:nvPr>
        </p:nvSpPr>
        <p:spPr>
          <a:xfrm>
            <a:off x="462527" y="151027"/>
            <a:ext cx="7772400" cy="1021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Six Word Memoir</a:t>
            </a:r>
            <a:r>
              <a:rPr lang="en-US"/>
              <a:t>	</a:t>
            </a:r>
            <a:endParaRPr/>
          </a:p>
        </p:txBody>
      </p:sp>
      <p:sp>
        <p:nvSpPr>
          <p:cNvPr id="389" name="Google Shape;389;p59"/>
          <p:cNvSpPr txBox="1"/>
          <p:nvPr>
            <p:ph idx="1" type="body"/>
          </p:nvPr>
        </p:nvSpPr>
        <p:spPr>
          <a:xfrm>
            <a:off x="530352" y="1666748"/>
            <a:ext cx="7772400" cy="1132200"/>
          </a:xfrm>
          <a:prstGeom prst="rect">
            <a:avLst/>
          </a:prstGeom>
        </p:spPr>
        <p:txBody>
          <a:bodyPr anchorCtr="0" anchor="t" bIns="45700" lIns="45700" spcFirstLastPara="1" rIns="45700" wrap="square" tIns="45700">
            <a:noAutofit/>
          </a:bodyPr>
          <a:lstStyle/>
          <a:p>
            <a:pPr indent="0" lvl="0" marL="0" rtl="0" algn="l">
              <a:lnSpc>
                <a:spcPct val="100000"/>
              </a:lnSpc>
              <a:spcBef>
                <a:spcPts val="520"/>
              </a:spcBef>
              <a:spcAft>
                <a:spcPts val="0"/>
              </a:spcAft>
              <a:buNone/>
            </a:pPr>
            <a:r>
              <a:rPr b="1" lang="en-US" sz="2600">
                <a:latin typeface="Raleway"/>
                <a:ea typeface="Raleway"/>
                <a:cs typeface="Raleway"/>
                <a:sym typeface="Raleway"/>
              </a:rPr>
              <a:t>How</a:t>
            </a:r>
            <a:r>
              <a:rPr b="1" lang="en-US" sz="2600">
                <a:latin typeface="Raleway"/>
                <a:ea typeface="Raleway"/>
                <a:cs typeface="Raleway"/>
                <a:sym typeface="Raleway"/>
              </a:rPr>
              <a:t> does this 5E PD support </a:t>
            </a:r>
            <a:endParaRPr b="1" sz="2600">
              <a:latin typeface="Raleway"/>
              <a:ea typeface="Raleway"/>
              <a:cs typeface="Raleway"/>
              <a:sym typeface="Raleway"/>
            </a:endParaRPr>
          </a:p>
          <a:p>
            <a:pPr indent="0" lvl="0" marL="0" rtl="0" algn="l">
              <a:lnSpc>
                <a:spcPct val="100000"/>
              </a:lnSpc>
              <a:spcBef>
                <a:spcPts val="520"/>
              </a:spcBef>
              <a:spcAft>
                <a:spcPts val="0"/>
              </a:spcAft>
              <a:buNone/>
            </a:pPr>
            <a:r>
              <a:rPr b="1" lang="en-US" sz="2600">
                <a:latin typeface="Raleway"/>
                <a:ea typeface="Raleway"/>
                <a:cs typeface="Raleway"/>
                <a:sym typeface="Raleway"/>
              </a:rPr>
              <a:t>authentic teaching and </a:t>
            </a:r>
            <a:endParaRPr b="1" sz="2600">
              <a:latin typeface="Raleway"/>
              <a:ea typeface="Raleway"/>
              <a:cs typeface="Raleway"/>
              <a:sym typeface="Raleway"/>
            </a:endParaRPr>
          </a:p>
          <a:p>
            <a:pPr indent="0" lvl="0" marL="0" rtl="0" algn="l">
              <a:lnSpc>
                <a:spcPct val="100000"/>
              </a:lnSpc>
              <a:spcBef>
                <a:spcPts val="520"/>
              </a:spcBef>
              <a:spcAft>
                <a:spcPts val="0"/>
              </a:spcAft>
              <a:buNone/>
            </a:pPr>
            <a:r>
              <a:rPr b="1" lang="en-US" sz="2600">
                <a:latin typeface="Raleway"/>
                <a:ea typeface="Raleway"/>
                <a:cs typeface="Raleway"/>
                <a:sym typeface="Raleway"/>
              </a:rPr>
              <a:t>learning for adults? </a:t>
            </a:r>
            <a:endParaRPr b="1" sz="2600">
              <a:latin typeface="Raleway"/>
              <a:ea typeface="Raleway"/>
              <a:cs typeface="Raleway"/>
              <a:sym typeface="Raleway"/>
            </a:endParaRPr>
          </a:p>
          <a:p>
            <a:pPr indent="0" lvl="0" marL="0" rtl="0" algn="l">
              <a:lnSpc>
                <a:spcPct val="100000"/>
              </a:lnSpc>
              <a:spcBef>
                <a:spcPts val="520"/>
              </a:spcBef>
              <a:spcAft>
                <a:spcPts val="0"/>
              </a:spcAft>
              <a:buNone/>
            </a:pPr>
            <a:r>
              <a:t/>
            </a:r>
            <a:endParaRPr b="1" sz="2600">
              <a:latin typeface="Raleway"/>
              <a:ea typeface="Raleway"/>
              <a:cs typeface="Raleway"/>
              <a:sym typeface="Raleway"/>
            </a:endParaRPr>
          </a:p>
          <a:p>
            <a:pPr indent="0" lvl="0" marL="0" rtl="0" algn="l">
              <a:lnSpc>
                <a:spcPct val="100000"/>
              </a:lnSpc>
              <a:spcBef>
                <a:spcPts val="520"/>
              </a:spcBef>
              <a:spcAft>
                <a:spcPts val="0"/>
              </a:spcAft>
              <a:buNone/>
            </a:pPr>
            <a:r>
              <a:rPr b="1" lang="en-US" sz="2600">
                <a:latin typeface="Raleway"/>
                <a:ea typeface="Raleway"/>
                <a:cs typeface="Raleway"/>
                <a:sym typeface="Raleway"/>
              </a:rPr>
              <a:t>Answer this question using only </a:t>
            </a:r>
            <a:r>
              <a:rPr b="1" lang="en-US">
                <a:latin typeface="Raleway"/>
                <a:ea typeface="Raleway"/>
                <a:cs typeface="Raleway"/>
                <a:sym typeface="Raleway"/>
              </a:rPr>
              <a:t>six words. </a:t>
            </a:r>
            <a:endParaRPr/>
          </a:p>
        </p:txBody>
      </p:sp>
      <p:pic>
        <p:nvPicPr>
          <p:cNvPr id="390" name="Google Shape;390;p59"/>
          <p:cNvPicPr preferRelativeResize="0"/>
          <p:nvPr/>
        </p:nvPicPr>
        <p:blipFill>
          <a:blip r:embed="rId3">
            <a:alphaModFix/>
          </a:blip>
          <a:stretch>
            <a:fillRect/>
          </a:stretch>
        </p:blipFill>
        <p:spPr>
          <a:xfrm>
            <a:off x="5734750" y="464725"/>
            <a:ext cx="3115325" cy="31153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0"/>
          <p:cNvSpPr txBox="1"/>
          <p:nvPr>
            <p:ph type="title"/>
          </p:nvPr>
        </p:nvSpPr>
        <p:spPr>
          <a:xfrm>
            <a:off x="729450" y="1013850"/>
            <a:ext cx="8259600" cy="535200"/>
          </a:xfrm>
          <a:prstGeom prst="rect">
            <a:avLst/>
          </a:prstGeom>
          <a:noFill/>
          <a:ln>
            <a:noFill/>
          </a:ln>
        </p:spPr>
        <p:txBody>
          <a:bodyPr anchorCtr="0" anchor="b" bIns="0" lIns="0" spcFirstLastPara="1" rIns="0" wrap="square" tIns="48750">
            <a:noAutofit/>
          </a:bodyPr>
          <a:lstStyle/>
          <a:p>
            <a:pPr indent="0" lvl="0" marL="0" rtl="0" algn="l">
              <a:spcBef>
                <a:spcPts val="0"/>
              </a:spcBef>
              <a:spcAft>
                <a:spcPts val="0"/>
              </a:spcAft>
              <a:buClr>
                <a:schemeClr val="accent1"/>
              </a:buClr>
              <a:buSzPts val="3800"/>
              <a:buFont typeface="Calibri"/>
              <a:buNone/>
            </a:pPr>
            <a:r>
              <a:rPr lang="en-US"/>
              <a:t>LEARN Strategy &amp; Tech Reflection</a:t>
            </a:r>
            <a:endParaRPr/>
          </a:p>
        </p:txBody>
      </p:sp>
      <p:sp>
        <p:nvSpPr>
          <p:cNvPr id="397" name="Google Shape;397;p60"/>
          <p:cNvSpPr txBox="1"/>
          <p:nvPr>
            <p:ph idx="4294967295" type="body"/>
          </p:nvPr>
        </p:nvSpPr>
        <p:spPr>
          <a:xfrm>
            <a:off x="539750" y="1632900"/>
            <a:ext cx="8147100" cy="3372900"/>
          </a:xfrm>
          <a:prstGeom prst="rect">
            <a:avLst/>
          </a:prstGeom>
          <a:noFill/>
          <a:ln>
            <a:noFill/>
          </a:ln>
        </p:spPr>
        <p:txBody>
          <a:bodyPr anchorCtr="0" anchor="t" bIns="48750" lIns="97525" spcFirstLastPara="1" rIns="97525" wrap="square" tIns="48750">
            <a:noAutofit/>
          </a:bodyPr>
          <a:lstStyle/>
          <a:p>
            <a:pPr indent="-381000" lvl="0" marL="381000" rtl="0" algn="l">
              <a:spcBef>
                <a:spcPts val="500"/>
              </a:spcBef>
              <a:spcAft>
                <a:spcPts val="0"/>
              </a:spcAft>
              <a:buClr>
                <a:srgbClr val="991B1E"/>
              </a:buClr>
              <a:buSzPts val="2400"/>
              <a:buChar char="●"/>
            </a:pPr>
            <a:r>
              <a:rPr lang="en-US" sz="2400">
                <a:solidFill>
                  <a:srgbClr val="2E2E2E"/>
                </a:solidFill>
              </a:rPr>
              <a:t>Beachball Buzz</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Card Sort</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Triangle Square Circle</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Cornell Notes</a:t>
            </a:r>
            <a:endParaRPr sz="2400">
              <a:solidFill>
                <a:srgbClr val="2E2E2E"/>
              </a:solidFill>
            </a:endParaRPr>
          </a:p>
          <a:p>
            <a:pPr indent="-381000" lvl="0" marL="381000" rtl="0" algn="l">
              <a:spcBef>
                <a:spcPts val="500"/>
              </a:spcBef>
              <a:spcAft>
                <a:spcPts val="0"/>
              </a:spcAft>
              <a:buClr>
                <a:srgbClr val="991B1E"/>
              </a:buClr>
              <a:buSzPts val="2400"/>
              <a:buChar char="●"/>
            </a:pPr>
            <a:r>
              <a:rPr lang="en-US" sz="2400">
                <a:solidFill>
                  <a:srgbClr val="2E2E2E"/>
                </a:solidFill>
              </a:rPr>
              <a:t>Six Word Memoir</a:t>
            </a:r>
            <a:endParaRPr sz="2400">
              <a:solidFill>
                <a:srgbClr val="2E2E2E"/>
              </a:solidFill>
            </a:endParaRPr>
          </a:p>
        </p:txBody>
      </p:sp>
      <p:pic>
        <p:nvPicPr>
          <p:cNvPr descr="A close up of a sign&#10;&#10;Description generated with high confidence" id="398" name="Google Shape;398;p60">
            <a:hlinkClick r:id="rId3"/>
          </p:cNvPr>
          <p:cNvPicPr preferRelativeResize="0"/>
          <p:nvPr/>
        </p:nvPicPr>
        <p:blipFill rotWithShape="1">
          <a:blip r:embed="rId4">
            <a:alphaModFix/>
          </a:blip>
          <a:srcRect b="0" l="0" r="0" t="0"/>
          <a:stretch/>
        </p:blipFill>
        <p:spPr>
          <a:xfrm>
            <a:off x="4993501" y="1479251"/>
            <a:ext cx="3693340" cy="3795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1"/>
          <p:cNvSpPr txBox="1"/>
          <p:nvPr>
            <p:ph type="title"/>
          </p:nvPr>
        </p:nvSpPr>
        <p:spPr>
          <a:xfrm>
            <a:off x="348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5000"/>
              <a:t>Break time!</a:t>
            </a:r>
            <a:endParaRPr sz="5000"/>
          </a:p>
        </p:txBody>
      </p:sp>
      <p:pic>
        <p:nvPicPr>
          <p:cNvPr id="404" name="Google Shape;404;p61">
            <a:hlinkClick r:id="rId3"/>
          </p:cNvPr>
          <p:cNvPicPr preferRelativeResize="0"/>
          <p:nvPr/>
        </p:nvPicPr>
        <p:blipFill>
          <a:blip r:embed="rId4">
            <a:alphaModFix/>
          </a:blip>
          <a:stretch>
            <a:fillRect/>
          </a:stretch>
        </p:blipFill>
        <p:spPr>
          <a:xfrm>
            <a:off x="5128950" y="649150"/>
            <a:ext cx="3200150" cy="32001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2"/>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Tell Us About Your Own Site…</a:t>
            </a:r>
            <a:r>
              <a:rPr lang="en-US"/>
              <a:t> </a:t>
            </a:r>
            <a:endParaRPr/>
          </a:p>
        </p:txBody>
      </p:sp>
      <p:sp>
        <p:nvSpPr>
          <p:cNvPr id="410" name="Google Shape;410;p62"/>
          <p:cNvSpPr txBox="1"/>
          <p:nvPr>
            <p:ph idx="1" type="body"/>
          </p:nvPr>
        </p:nvSpPr>
        <p:spPr>
          <a:xfrm>
            <a:off x="729450" y="1850275"/>
            <a:ext cx="5811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980000"/>
                </a:solidFill>
              </a:rPr>
              <a:t>3</a:t>
            </a:r>
            <a:r>
              <a:rPr lang="en-US" sz="2400">
                <a:solidFill>
                  <a:srgbClr val="1A1A1A"/>
                </a:solidFill>
              </a:rPr>
              <a:t> - </a:t>
            </a:r>
            <a:r>
              <a:rPr lang="en-US" sz="2400">
                <a:solidFill>
                  <a:srgbClr val="1A1A1A"/>
                </a:solidFill>
              </a:rPr>
              <a:t>What are three things your school is great at doing/implementing?</a:t>
            </a:r>
            <a:endParaRPr sz="2400">
              <a:solidFill>
                <a:srgbClr val="1A1A1A"/>
              </a:solidFill>
            </a:endParaRPr>
          </a:p>
          <a:p>
            <a:pPr indent="0" lvl="0" marL="0" rtl="0" algn="l">
              <a:spcBef>
                <a:spcPts val="1600"/>
              </a:spcBef>
              <a:spcAft>
                <a:spcPts val="0"/>
              </a:spcAft>
              <a:buNone/>
            </a:pPr>
            <a:r>
              <a:rPr lang="en-US" sz="2400">
                <a:solidFill>
                  <a:srgbClr val="980000"/>
                </a:solidFill>
              </a:rPr>
              <a:t>2</a:t>
            </a:r>
            <a:r>
              <a:rPr lang="en-US" sz="2400">
                <a:solidFill>
                  <a:srgbClr val="1A1A1A"/>
                </a:solidFill>
              </a:rPr>
              <a:t> - </a:t>
            </a:r>
            <a:r>
              <a:rPr lang="en-US" sz="2400">
                <a:solidFill>
                  <a:srgbClr val="1A1A1A"/>
                </a:solidFill>
              </a:rPr>
              <a:t>What are two areas of need that could help your school grow? </a:t>
            </a:r>
            <a:endParaRPr sz="2400">
              <a:solidFill>
                <a:srgbClr val="1A1A1A"/>
              </a:solidFill>
            </a:endParaRPr>
          </a:p>
          <a:p>
            <a:pPr indent="0" lvl="0" marL="0" rtl="0" algn="l">
              <a:spcBef>
                <a:spcPts val="1600"/>
              </a:spcBef>
              <a:spcAft>
                <a:spcPts val="1600"/>
              </a:spcAft>
              <a:buNone/>
            </a:pPr>
            <a:r>
              <a:rPr lang="en-US" sz="2400">
                <a:solidFill>
                  <a:srgbClr val="1A1A1A"/>
                </a:solidFill>
              </a:rPr>
              <a:t> </a:t>
            </a:r>
            <a:endParaRPr sz="2400">
              <a:solidFill>
                <a:srgbClr val="1A1A1A"/>
              </a:solidFill>
            </a:endParaRPr>
          </a:p>
        </p:txBody>
      </p:sp>
      <p:pic>
        <p:nvPicPr>
          <p:cNvPr id="411" name="Google Shape;411;p62"/>
          <p:cNvPicPr preferRelativeResize="0"/>
          <p:nvPr/>
        </p:nvPicPr>
        <p:blipFill>
          <a:blip r:embed="rId3">
            <a:alphaModFix/>
          </a:blip>
          <a:stretch>
            <a:fillRect/>
          </a:stretch>
        </p:blipFill>
        <p:spPr>
          <a:xfrm>
            <a:off x="6762500" y="2201325"/>
            <a:ext cx="2007200" cy="2007200"/>
          </a:xfrm>
          <a:prstGeom prst="rect">
            <a:avLst/>
          </a:prstGeom>
          <a:noFill/>
          <a:ln>
            <a:noFill/>
          </a:ln>
        </p:spPr>
      </p:pic>
      <p:sp>
        <p:nvSpPr>
          <p:cNvPr id="412" name="Google Shape;412;p62"/>
          <p:cNvSpPr txBox="1"/>
          <p:nvPr/>
        </p:nvSpPr>
        <p:spPr>
          <a:xfrm>
            <a:off x="6540738" y="4111375"/>
            <a:ext cx="245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accent1"/>
                </a:solidFill>
                <a:latin typeface="Lato"/>
                <a:ea typeface="Lato"/>
                <a:cs typeface="Lato"/>
                <a:sym typeface="Lato"/>
              </a:rPr>
              <a:t>3-2-1</a:t>
            </a:r>
            <a:endParaRPr sz="20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3"/>
          <p:cNvSpPr txBox="1"/>
          <p:nvPr>
            <p:ph type="title"/>
          </p:nvPr>
        </p:nvSpPr>
        <p:spPr>
          <a:xfrm>
            <a:off x="729450" y="7659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Extending To Your Own Site</a:t>
            </a:r>
            <a:endParaRPr/>
          </a:p>
        </p:txBody>
      </p:sp>
      <p:sp>
        <p:nvSpPr>
          <p:cNvPr id="418" name="Google Shape;418;p63"/>
          <p:cNvSpPr txBox="1"/>
          <p:nvPr>
            <p:ph idx="1" type="body"/>
          </p:nvPr>
        </p:nvSpPr>
        <p:spPr>
          <a:xfrm>
            <a:off x="729450" y="1359275"/>
            <a:ext cx="6553200" cy="19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rgbClr val="980000"/>
                </a:solidFill>
              </a:rPr>
              <a:t>1</a:t>
            </a:r>
            <a:r>
              <a:rPr lang="en-US" sz="2200">
                <a:solidFill>
                  <a:srgbClr val="434343"/>
                </a:solidFill>
              </a:rPr>
              <a:t> </a:t>
            </a:r>
            <a:r>
              <a:rPr lang="en-US" sz="2200">
                <a:solidFill>
                  <a:srgbClr val="1A1A1A"/>
                </a:solidFill>
              </a:rPr>
              <a:t>- </a:t>
            </a:r>
            <a:r>
              <a:rPr lang="en-US" sz="2200">
                <a:solidFill>
                  <a:srgbClr val="1A1A1A"/>
                </a:solidFill>
              </a:rPr>
              <a:t>Find </a:t>
            </a:r>
            <a:r>
              <a:rPr lang="en-US" sz="2200">
                <a:solidFill>
                  <a:srgbClr val="1A1A1A"/>
                </a:solidFill>
              </a:rPr>
              <a:t>one</a:t>
            </a:r>
            <a:r>
              <a:rPr lang="en-US" sz="2200">
                <a:solidFill>
                  <a:srgbClr val="1A1A1A"/>
                </a:solidFill>
              </a:rPr>
              <a:t> K20 LEARN PD that addresses at least one of the needs you listed.</a:t>
            </a:r>
            <a:endParaRPr sz="2200">
              <a:solidFill>
                <a:srgbClr val="1A1A1A"/>
              </a:solidFill>
            </a:endParaRPr>
          </a:p>
          <a:p>
            <a:pPr indent="0" lvl="0" marL="0" rtl="0" algn="l">
              <a:spcBef>
                <a:spcPts val="1000"/>
              </a:spcBef>
              <a:spcAft>
                <a:spcPts val="1000"/>
              </a:spcAft>
              <a:buNone/>
            </a:pPr>
            <a:br>
              <a:rPr lang="en-US" sz="2200">
                <a:solidFill>
                  <a:srgbClr val="1A1A1A"/>
                </a:solidFill>
              </a:rPr>
            </a:br>
            <a:r>
              <a:rPr lang="en-US" sz="2200">
                <a:solidFill>
                  <a:srgbClr val="1A1A1A"/>
                </a:solidFill>
              </a:rPr>
              <a:t>Submit your PD selection on the Google Form.</a:t>
            </a:r>
            <a:br>
              <a:rPr lang="en-US" sz="2200">
                <a:solidFill>
                  <a:srgbClr val="434343"/>
                </a:solidFill>
              </a:rPr>
            </a:br>
            <a:r>
              <a:rPr lang="en-US" sz="2800" u="sng">
                <a:solidFill>
                  <a:schemeClr val="hlink"/>
                </a:solidFill>
                <a:hlinkClick r:id="rId3"/>
              </a:rPr>
              <a:t>bit.ly/pdsite22</a:t>
            </a:r>
            <a:r>
              <a:rPr lang="en-US" sz="2800">
                <a:solidFill>
                  <a:srgbClr val="434343"/>
                </a:solidFill>
              </a:rPr>
              <a:t> </a:t>
            </a:r>
            <a:endParaRPr sz="2800">
              <a:solidFill>
                <a:srgbClr val="434343"/>
              </a:solidFill>
            </a:endParaRPr>
          </a:p>
        </p:txBody>
      </p:sp>
      <p:pic>
        <p:nvPicPr>
          <p:cNvPr id="419" name="Google Shape;419;p63"/>
          <p:cNvPicPr preferRelativeResize="0"/>
          <p:nvPr/>
        </p:nvPicPr>
        <p:blipFill>
          <a:blip r:embed="rId4">
            <a:alphaModFix/>
          </a:blip>
          <a:stretch>
            <a:fillRect/>
          </a:stretch>
        </p:blipFill>
        <p:spPr>
          <a:xfrm>
            <a:off x="6754688" y="2452250"/>
            <a:ext cx="2055475" cy="205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64"/>
          <p:cNvPicPr preferRelativeResize="0"/>
          <p:nvPr/>
        </p:nvPicPr>
        <p:blipFill>
          <a:blip r:embed="rId3">
            <a:alphaModFix/>
          </a:blip>
          <a:stretch>
            <a:fillRect/>
          </a:stretch>
        </p:blipFill>
        <p:spPr>
          <a:xfrm>
            <a:off x="2702300" y="582100"/>
            <a:ext cx="4328574" cy="4328574"/>
          </a:xfrm>
          <a:prstGeom prst="rect">
            <a:avLst/>
          </a:prstGeom>
          <a:noFill/>
          <a:ln>
            <a:noFill/>
          </a:ln>
        </p:spPr>
      </p:pic>
      <p:sp>
        <p:nvSpPr>
          <p:cNvPr id="425" name="Google Shape;425;p64"/>
          <p:cNvSpPr txBox="1"/>
          <p:nvPr/>
        </p:nvSpPr>
        <p:spPr>
          <a:xfrm>
            <a:off x="3499550" y="2532950"/>
            <a:ext cx="2646000" cy="84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Lato"/>
              <a:ea typeface="Lato"/>
              <a:cs typeface="Lato"/>
              <a:sym typeface="Lato"/>
            </a:endParaRPr>
          </a:p>
          <a:p>
            <a:pPr indent="0" lvl="0" marL="0" rtl="0" algn="ctr">
              <a:spcBef>
                <a:spcPts val="0"/>
              </a:spcBef>
              <a:spcAft>
                <a:spcPts val="0"/>
              </a:spcAft>
              <a:buNone/>
            </a:pPr>
            <a:r>
              <a:rPr lang="en-US" sz="3600">
                <a:latin typeface="Lato"/>
                <a:ea typeface="Lato"/>
                <a:cs typeface="Lato"/>
                <a:sym typeface="Lato"/>
              </a:rPr>
              <a:t>LUNCH!</a:t>
            </a:r>
            <a:endParaRPr sz="36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727650" y="8307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Pick - a - Pic</a:t>
            </a:r>
            <a:endParaRPr/>
          </a:p>
        </p:txBody>
      </p:sp>
      <p:sp>
        <p:nvSpPr>
          <p:cNvPr id="105" name="Google Shape;105;p20"/>
          <p:cNvSpPr txBox="1"/>
          <p:nvPr>
            <p:ph idx="1" type="body"/>
          </p:nvPr>
        </p:nvSpPr>
        <p:spPr>
          <a:xfrm>
            <a:off x="729450" y="1365975"/>
            <a:ext cx="7102500" cy="37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Find a photo/image that reflects how you are feeling today or something you would like to share. </a:t>
            </a:r>
            <a:endParaRPr sz="2400">
              <a:solidFill>
                <a:srgbClr val="2E2E2E"/>
              </a:solidFill>
            </a:endParaRPr>
          </a:p>
          <a:p>
            <a:pPr indent="0" lvl="0" marL="0" rtl="0" algn="l">
              <a:spcBef>
                <a:spcPts val="1600"/>
              </a:spcBef>
              <a:spcAft>
                <a:spcPts val="0"/>
              </a:spcAft>
              <a:buNone/>
            </a:pPr>
            <a:r>
              <a:rPr lang="en-US" sz="2400">
                <a:solidFill>
                  <a:srgbClr val="2E2E2E"/>
                </a:solidFill>
              </a:rPr>
              <a:t>Post the image on the Padlet </a:t>
            </a:r>
            <a:br>
              <a:rPr lang="en-US" sz="2400">
                <a:solidFill>
                  <a:srgbClr val="2E2E2E"/>
                </a:solidFill>
              </a:rPr>
            </a:br>
            <a:r>
              <a:rPr lang="en-US" sz="2400">
                <a:solidFill>
                  <a:srgbClr val="2E2E2E"/>
                </a:solidFill>
              </a:rPr>
              <a:t>and be ready to share out!</a:t>
            </a:r>
            <a:br>
              <a:rPr lang="en-US" sz="2400">
                <a:solidFill>
                  <a:srgbClr val="2E2E2E"/>
                </a:solidFill>
              </a:rPr>
            </a:br>
            <a:endParaRPr sz="2700">
              <a:solidFill>
                <a:srgbClr val="2E2E2E"/>
              </a:solidFill>
            </a:endParaRPr>
          </a:p>
          <a:p>
            <a:pPr indent="0" lvl="0" marL="0" rtl="0" algn="l">
              <a:spcBef>
                <a:spcPts val="1600"/>
              </a:spcBef>
              <a:spcAft>
                <a:spcPts val="0"/>
              </a:spcAft>
              <a:buNone/>
            </a:pPr>
            <a:r>
              <a:rPr b="1" lang="en-US" sz="3500" u="sng">
                <a:solidFill>
                  <a:schemeClr val="hlink"/>
                </a:solidFill>
                <a:hlinkClick r:id="rId3"/>
              </a:rPr>
              <a:t>k20.ou.edu/pickapiclead</a:t>
            </a:r>
            <a:endParaRPr b="1" sz="3500"/>
          </a:p>
          <a:p>
            <a:pPr indent="0" lvl="0" marL="0" rtl="0" algn="l">
              <a:spcBef>
                <a:spcPts val="1600"/>
              </a:spcBef>
              <a:spcAft>
                <a:spcPts val="1600"/>
              </a:spcAft>
              <a:buNone/>
            </a:pPr>
            <a:r>
              <a:t/>
            </a:r>
            <a:endParaRPr b="1" sz="3500"/>
          </a:p>
        </p:txBody>
      </p:sp>
      <p:pic>
        <p:nvPicPr>
          <p:cNvPr id="106" name="Google Shape;106;p20"/>
          <p:cNvPicPr preferRelativeResize="0"/>
          <p:nvPr/>
        </p:nvPicPr>
        <p:blipFill>
          <a:blip r:embed="rId4">
            <a:alphaModFix/>
          </a:blip>
          <a:stretch>
            <a:fillRect/>
          </a:stretch>
        </p:blipFill>
        <p:spPr>
          <a:xfrm>
            <a:off x="6170650" y="2501175"/>
            <a:ext cx="2245699" cy="22456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PD Review</a:t>
            </a:r>
            <a:endParaRPr/>
          </a:p>
        </p:txBody>
      </p:sp>
      <p:sp>
        <p:nvSpPr>
          <p:cNvPr id="431" name="Google Shape;431;p65"/>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980000"/>
              </a:buClr>
              <a:buSzPts val="2200"/>
              <a:buAutoNum type="arabicPeriod"/>
            </a:pPr>
            <a:r>
              <a:rPr lang="en-US" sz="2200">
                <a:solidFill>
                  <a:srgbClr val="000000"/>
                </a:solidFill>
              </a:rPr>
              <a:t>Review your PD (printed). </a:t>
            </a:r>
            <a:endParaRPr sz="2200">
              <a:solidFill>
                <a:srgbClr val="000000"/>
              </a:solidFill>
            </a:endParaRPr>
          </a:p>
          <a:p>
            <a:pPr indent="-368300" lvl="0" marL="457200" rtl="0" algn="l">
              <a:spcBef>
                <a:spcPts val="0"/>
              </a:spcBef>
              <a:spcAft>
                <a:spcPts val="0"/>
              </a:spcAft>
              <a:buClr>
                <a:srgbClr val="980000"/>
              </a:buClr>
              <a:buSzPts val="2200"/>
              <a:buAutoNum type="arabicPeriod"/>
            </a:pPr>
            <a:r>
              <a:rPr lang="en-US" sz="2200">
                <a:solidFill>
                  <a:srgbClr val="000000"/>
                </a:solidFill>
              </a:rPr>
              <a:t>A</a:t>
            </a:r>
            <a:r>
              <a:rPr lang="en-US" sz="2200">
                <a:solidFill>
                  <a:srgbClr val="000000"/>
                </a:solidFill>
              </a:rPr>
              <a:t>nswer the following questions:</a:t>
            </a:r>
            <a:endParaRPr sz="2200">
              <a:solidFill>
                <a:srgbClr val="000000"/>
              </a:solidFill>
            </a:endParaRPr>
          </a:p>
          <a:p>
            <a:pPr indent="-368300" lvl="1" marL="914400" rtl="0" algn="l">
              <a:spcBef>
                <a:spcPts val="0"/>
              </a:spcBef>
              <a:spcAft>
                <a:spcPts val="0"/>
              </a:spcAft>
              <a:buClr>
                <a:srgbClr val="980000"/>
              </a:buClr>
              <a:buSzPts val="2200"/>
              <a:buAutoNum type="alphaLcPeriod"/>
            </a:pPr>
            <a:r>
              <a:rPr lang="en-US" sz="2200">
                <a:solidFill>
                  <a:srgbClr val="000000"/>
                </a:solidFill>
              </a:rPr>
              <a:t>How does the 5E narrative support authentic teaching and learning?</a:t>
            </a:r>
            <a:endParaRPr sz="2200">
              <a:solidFill>
                <a:srgbClr val="000000"/>
              </a:solidFill>
            </a:endParaRPr>
          </a:p>
          <a:p>
            <a:pPr indent="-368300" lvl="1" marL="914400" rtl="0" algn="l">
              <a:spcBef>
                <a:spcPts val="0"/>
              </a:spcBef>
              <a:spcAft>
                <a:spcPts val="0"/>
              </a:spcAft>
              <a:buClr>
                <a:srgbClr val="980000"/>
              </a:buClr>
              <a:buSzPts val="2200"/>
              <a:buAutoNum type="alphaLcPeriod"/>
            </a:pPr>
            <a:r>
              <a:rPr lang="en-US" sz="2200">
                <a:solidFill>
                  <a:srgbClr val="000000"/>
                </a:solidFill>
              </a:rPr>
              <a:t>What makes these PDs  good choices for your staff?</a:t>
            </a:r>
            <a:endParaRPr sz="2200">
              <a:solidFill>
                <a:srgbClr val="000000"/>
              </a:solidFill>
            </a:endParaRPr>
          </a:p>
          <a:p>
            <a:pPr indent="-368300" lvl="1" marL="914400" rtl="0" algn="l">
              <a:spcBef>
                <a:spcPts val="0"/>
              </a:spcBef>
              <a:spcAft>
                <a:spcPts val="0"/>
              </a:spcAft>
              <a:buClr>
                <a:srgbClr val="980000"/>
              </a:buClr>
              <a:buSzPts val="2200"/>
              <a:buAutoNum type="alphaLcPeriod"/>
            </a:pPr>
            <a:r>
              <a:rPr lang="en-US" sz="2200">
                <a:solidFill>
                  <a:srgbClr val="000000"/>
                </a:solidFill>
              </a:rPr>
              <a:t>What E would be the most engaging, and why?</a:t>
            </a:r>
            <a:endParaRPr sz="2200">
              <a:solidFill>
                <a:srgbClr val="000000"/>
              </a:solidFill>
            </a:endParaRPr>
          </a:p>
          <a:p>
            <a:pPr indent="-368300" lvl="1" marL="914400" rtl="0" algn="l">
              <a:spcBef>
                <a:spcPts val="0"/>
              </a:spcBef>
              <a:spcAft>
                <a:spcPts val="0"/>
              </a:spcAft>
              <a:buClr>
                <a:srgbClr val="980000"/>
              </a:buClr>
              <a:buSzPts val="2200"/>
              <a:buAutoNum type="alphaLcPeriod"/>
            </a:pPr>
            <a:r>
              <a:rPr lang="en-US" sz="2200">
                <a:solidFill>
                  <a:srgbClr val="000000"/>
                </a:solidFill>
              </a:rPr>
              <a:t>What E would be the most challenging, and why?</a:t>
            </a:r>
            <a:endParaRPr sz="2200">
              <a:solidFill>
                <a:srgbClr val="000000"/>
              </a:solidFill>
            </a:endParaRPr>
          </a:p>
          <a:p>
            <a:pPr indent="0" lvl="0" marL="0" rtl="0" algn="l">
              <a:spcBef>
                <a:spcPts val="1000"/>
              </a:spcBef>
              <a:spcAft>
                <a:spcPts val="1600"/>
              </a:spcAft>
              <a:buNone/>
            </a:pPr>
            <a:r>
              <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6"/>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LEARN activity did you find for your site?</a:t>
            </a:r>
            <a:endParaRPr/>
          </a:p>
        </p:txBody>
      </p:sp>
      <p:sp>
        <p:nvSpPr>
          <p:cNvPr id="437" name="Google Shape;437;p66"/>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1A1A1A"/>
                </a:solidFill>
              </a:rPr>
              <a:t>Move to the table that best represents your PD topic:</a:t>
            </a:r>
            <a:endParaRPr sz="2400">
              <a:solidFill>
                <a:srgbClr val="1A1A1A"/>
              </a:solidFill>
            </a:endParaRPr>
          </a:p>
          <a:p>
            <a:pPr indent="-381000" lvl="0" marL="457200" rtl="0" algn="l">
              <a:spcBef>
                <a:spcPts val="1600"/>
              </a:spcBef>
              <a:spcAft>
                <a:spcPts val="0"/>
              </a:spcAft>
              <a:buClr>
                <a:srgbClr val="991B1E"/>
              </a:buClr>
              <a:buSzPts val="2400"/>
              <a:buAutoNum type="arabicPeriod"/>
            </a:pPr>
            <a:r>
              <a:rPr lang="en-US" sz="2400">
                <a:solidFill>
                  <a:srgbClr val="1A1A1A"/>
                </a:solidFill>
              </a:rPr>
              <a:t>Academic Preparedness </a:t>
            </a:r>
            <a:endParaRPr sz="2400">
              <a:solidFill>
                <a:srgbClr val="1A1A1A"/>
              </a:solidFill>
            </a:endParaRPr>
          </a:p>
          <a:p>
            <a:pPr indent="-381000" lvl="0" marL="457200" rtl="0" algn="l">
              <a:spcBef>
                <a:spcPts val="0"/>
              </a:spcBef>
              <a:spcAft>
                <a:spcPts val="0"/>
              </a:spcAft>
              <a:buClr>
                <a:srgbClr val="991B1E"/>
              </a:buClr>
              <a:buSzPts val="2400"/>
              <a:buAutoNum type="arabicPeriod"/>
            </a:pPr>
            <a:r>
              <a:rPr lang="en-US" sz="2400">
                <a:solidFill>
                  <a:srgbClr val="1A1A1A"/>
                </a:solidFill>
              </a:rPr>
              <a:t>Technology Integration</a:t>
            </a:r>
            <a:endParaRPr sz="2400">
              <a:solidFill>
                <a:srgbClr val="1A1A1A"/>
              </a:solidFill>
            </a:endParaRPr>
          </a:p>
          <a:p>
            <a:pPr indent="-381000" lvl="0" marL="457200" rtl="0" algn="l">
              <a:spcBef>
                <a:spcPts val="0"/>
              </a:spcBef>
              <a:spcAft>
                <a:spcPts val="0"/>
              </a:spcAft>
              <a:buClr>
                <a:srgbClr val="991B1E"/>
              </a:buClr>
              <a:buSzPts val="2400"/>
              <a:buAutoNum type="arabicPeriod"/>
            </a:pPr>
            <a:r>
              <a:rPr lang="en-US" sz="2400">
                <a:solidFill>
                  <a:srgbClr val="1A1A1A"/>
                </a:solidFill>
              </a:rPr>
              <a:t>College and Career Awareness and Readiness</a:t>
            </a:r>
            <a:endParaRPr sz="2400">
              <a:solidFill>
                <a:srgbClr val="1A1A1A"/>
              </a:solidFill>
            </a:endParaRPr>
          </a:p>
          <a:p>
            <a:pPr indent="-381000" lvl="0" marL="457200" rtl="0" algn="l">
              <a:spcBef>
                <a:spcPts val="0"/>
              </a:spcBef>
              <a:spcAft>
                <a:spcPts val="0"/>
              </a:spcAft>
              <a:buClr>
                <a:srgbClr val="991B1E"/>
              </a:buClr>
              <a:buSzPts val="2400"/>
              <a:buAutoNum type="arabicPeriod"/>
            </a:pPr>
            <a:r>
              <a:rPr lang="en-US" sz="2400">
                <a:solidFill>
                  <a:srgbClr val="1A1A1A"/>
                </a:solidFill>
              </a:rPr>
              <a:t>Student Engagement</a:t>
            </a:r>
            <a:endParaRPr sz="2400">
              <a:solidFill>
                <a:srgbClr val="1A1A1A"/>
              </a:solidFill>
            </a:endParaRPr>
          </a:p>
          <a:p>
            <a:pPr indent="-381000" lvl="0" marL="457200" rtl="0" algn="l">
              <a:spcBef>
                <a:spcPts val="0"/>
              </a:spcBef>
              <a:spcAft>
                <a:spcPts val="0"/>
              </a:spcAft>
              <a:buClr>
                <a:srgbClr val="991B1E"/>
              </a:buClr>
              <a:buSzPts val="2400"/>
              <a:buAutoNum type="arabicPeriod"/>
            </a:pPr>
            <a:r>
              <a:rPr lang="en-US" sz="2400">
                <a:solidFill>
                  <a:srgbClr val="1A1A1A"/>
                </a:solidFill>
              </a:rPr>
              <a:t>Climate and Culture</a:t>
            </a:r>
            <a:endParaRPr sz="2400">
              <a:solidFill>
                <a:srgbClr val="1A1A1A"/>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7"/>
          <p:cNvSpPr txBox="1"/>
          <p:nvPr>
            <p:ph type="title"/>
          </p:nvPr>
        </p:nvSpPr>
        <p:spPr>
          <a:xfrm>
            <a:off x="729450" y="7659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LEARN activity did you find for your site?</a:t>
            </a:r>
            <a:endParaRPr/>
          </a:p>
        </p:txBody>
      </p:sp>
      <p:sp>
        <p:nvSpPr>
          <p:cNvPr id="443" name="Google Shape;443;p67"/>
          <p:cNvSpPr txBox="1"/>
          <p:nvPr>
            <p:ph idx="1" type="body"/>
          </p:nvPr>
        </p:nvSpPr>
        <p:spPr>
          <a:xfrm>
            <a:off x="729450" y="1359275"/>
            <a:ext cx="7688700" cy="1997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980000"/>
              </a:buClr>
              <a:buSzPts val="2200"/>
              <a:buAutoNum type="arabicPeriod"/>
            </a:pPr>
            <a:r>
              <a:rPr lang="en-US" sz="2200">
                <a:solidFill>
                  <a:srgbClr val="1A1A1A"/>
                </a:solidFill>
              </a:rPr>
              <a:t>Share</a:t>
            </a:r>
            <a:r>
              <a:rPr lang="en-US" sz="2200">
                <a:solidFill>
                  <a:srgbClr val="1A1A1A"/>
                </a:solidFill>
              </a:rPr>
              <a:t> a brief description of the PD you chose. </a:t>
            </a:r>
            <a:endParaRPr sz="2200">
              <a:solidFill>
                <a:srgbClr val="1A1A1A"/>
              </a:solidFill>
            </a:endParaRPr>
          </a:p>
          <a:p>
            <a:pPr indent="-368300" lvl="0" marL="457200" rtl="0" algn="l">
              <a:spcBef>
                <a:spcPts val="0"/>
              </a:spcBef>
              <a:spcAft>
                <a:spcPts val="0"/>
              </a:spcAft>
              <a:buClr>
                <a:srgbClr val="980000"/>
              </a:buClr>
              <a:buSzPts val="2200"/>
              <a:buAutoNum type="arabicPeriod"/>
            </a:pPr>
            <a:r>
              <a:rPr lang="en-US" sz="2200">
                <a:solidFill>
                  <a:srgbClr val="1A1A1A"/>
                </a:solidFill>
              </a:rPr>
              <a:t>In your small group, discuss the following:</a:t>
            </a:r>
            <a:endParaRPr sz="2200">
              <a:solidFill>
                <a:srgbClr val="1A1A1A"/>
              </a:solidFill>
            </a:endParaRPr>
          </a:p>
          <a:p>
            <a:pPr indent="-368300" lvl="1" marL="914400" rtl="0" algn="l">
              <a:spcBef>
                <a:spcPts val="0"/>
              </a:spcBef>
              <a:spcAft>
                <a:spcPts val="0"/>
              </a:spcAft>
              <a:buClr>
                <a:srgbClr val="980000"/>
              </a:buClr>
              <a:buSzPts val="2200"/>
              <a:buAutoNum type="alphaLcPeriod"/>
            </a:pPr>
            <a:r>
              <a:rPr lang="en-US" sz="2200">
                <a:solidFill>
                  <a:srgbClr val="1A1A1A"/>
                </a:solidFill>
              </a:rPr>
              <a:t>How does the 5E narrative support authentic teaching and learning?</a:t>
            </a:r>
            <a:endParaRPr sz="2200">
              <a:solidFill>
                <a:srgbClr val="1A1A1A"/>
              </a:solidFill>
            </a:endParaRPr>
          </a:p>
          <a:p>
            <a:pPr indent="-368300" lvl="1" marL="914400" rtl="0" algn="l">
              <a:spcBef>
                <a:spcPts val="0"/>
              </a:spcBef>
              <a:spcAft>
                <a:spcPts val="0"/>
              </a:spcAft>
              <a:buClr>
                <a:srgbClr val="980000"/>
              </a:buClr>
              <a:buSzPts val="2200"/>
              <a:buAutoNum type="alphaLcPeriod"/>
            </a:pPr>
            <a:r>
              <a:rPr lang="en-US" sz="2200">
                <a:solidFill>
                  <a:srgbClr val="1A1A1A"/>
                </a:solidFill>
              </a:rPr>
              <a:t>What makes these PDs  good choices for your staff?</a:t>
            </a:r>
            <a:endParaRPr sz="2200">
              <a:solidFill>
                <a:srgbClr val="1A1A1A"/>
              </a:solidFill>
            </a:endParaRPr>
          </a:p>
          <a:p>
            <a:pPr indent="-368300" lvl="1" marL="914400" rtl="0" algn="l">
              <a:spcBef>
                <a:spcPts val="0"/>
              </a:spcBef>
              <a:spcAft>
                <a:spcPts val="0"/>
              </a:spcAft>
              <a:buClr>
                <a:srgbClr val="980000"/>
              </a:buClr>
              <a:buSzPts val="2200"/>
              <a:buAutoNum type="alphaLcPeriod"/>
            </a:pPr>
            <a:r>
              <a:rPr lang="en-US" sz="2200">
                <a:solidFill>
                  <a:srgbClr val="1A1A1A"/>
                </a:solidFill>
              </a:rPr>
              <a:t>One E that would be the most engaging, and why?</a:t>
            </a:r>
            <a:endParaRPr sz="2200">
              <a:solidFill>
                <a:srgbClr val="1A1A1A"/>
              </a:solidFill>
            </a:endParaRPr>
          </a:p>
          <a:p>
            <a:pPr indent="-368300" lvl="1" marL="914400" rtl="0" algn="l">
              <a:spcBef>
                <a:spcPts val="0"/>
              </a:spcBef>
              <a:spcAft>
                <a:spcPts val="0"/>
              </a:spcAft>
              <a:buClr>
                <a:srgbClr val="980000"/>
              </a:buClr>
              <a:buSzPts val="2200"/>
              <a:buAutoNum type="alphaLcPeriod"/>
            </a:pPr>
            <a:r>
              <a:rPr lang="en-US" sz="2200">
                <a:solidFill>
                  <a:srgbClr val="1A1A1A"/>
                </a:solidFill>
              </a:rPr>
              <a:t>One E that would be the most challenging, and why?</a:t>
            </a:r>
            <a:endParaRPr sz="2200">
              <a:solidFill>
                <a:srgbClr val="1A1A1A"/>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8"/>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Nervous are you about presenting a PD? </a:t>
            </a:r>
            <a:endParaRPr/>
          </a:p>
        </p:txBody>
      </p:sp>
      <p:sp>
        <p:nvSpPr>
          <p:cNvPr id="449" name="Google Shape;449;p68"/>
          <p:cNvSpPr txBox="1"/>
          <p:nvPr>
            <p:ph idx="1" type="body"/>
          </p:nvPr>
        </p:nvSpPr>
        <p:spPr>
          <a:xfrm>
            <a:off x="2550025" y="1850275"/>
            <a:ext cx="60606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CC0000"/>
                </a:solidFill>
              </a:rPr>
              <a:t>1</a:t>
            </a:r>
            <a:r>
              <a:rPr lang="en-US" sz="2200">
                <a:solidFill>
                  <a:srgbClr val="1A1A1A"/>
                </a:solidFill>
              </a:rPr>
              <a:t> 	I get the sweats just thinking about it!</a:t>
            </a:r>
            <a:endParaRPr sz="2200">
              <a:solidFill>
                <a:srgbClr val="1A1A1A"/>
              </a:solidFill>
            </a:endParaRPr>
          </a:p>
          <a:p>
            <a:pPr indent="0" lvl="0" marL="0" rtl="0" algn="l">
              <a:spcBef>
                <a:spcPts val="1600"/>
              </a:spcBef>
              <a:spcAft>
                <a:spcPts val="0"/>
              </a:spcAft>
              <a:buNone/>
            </a:pPr>
            <a:r>
              <a:rPr b="1" lang="en-US" sz="2200">
                <a:solidFill>
                  <a:srgbClr val="CC0000"/>
                </a:solidFill>
              </a:rPr>
              <a:t>3</a:t>
            </a:r>
            <a:r>
              <a:rPr lang="en-US" sz="2200">
                <a:solidFill>
                  <a:srgbClr val="1A1A1A"/>
                </a:solidFill>
              </a:rPr>
              <a:t> 	Worried about some things, but feel okay </a:t>
            </a:r>
            <a:br>
              <a:rPr lang="en-US" sz="2200">
                <a:solidFill>
                  <a:srgbClr val="1A1A1A"/>
                </a:solidFill>
              </a:rPr>
            </a:br>
            <a:r>
              <a:rPr lang="en-US" sz="2200">
                <a:solidFill>
                  <a:srgbClr val="1A1A1A"/>
                </a:solidFill>
              </a:rPr>
              <a:t>	about providing PD.</a:t>
            </a:r>
            <a:endParaRPr sz="2200">
              <a:solidFill>
                <a:srgbClr val="1A1A1A"/>
              </a:solidFill>
            </a:endParaRPr>
          </a:p>
          <a:p>
            <a:pPr indent="0" lvl="0" marL="0" rtl="0" algn="l">
              <a:spcBef>
                <a:spcPts val="1600"/>
              </a:spcBef>
              <a:spcAft>
                <a:spcPts val="1600"/>
              </a:spcAft>
              <a:buNone/>
            </a:pPr>
            <a:r>
              <a:rPr b="1" lang="en-US" sz="2200">
                <a:solidFill>
                  <a:srgbClr val="CC0000"/>
                </a:solidFill>
              </a:rPr>
              <a:t>5</a:t>
            </a:r>
            <a:r>
              <a:rPr lang="en-US" sz="2200">
                <a:solidFill>
                  <a:srgbClr val="1A1A1A"/>
                </a:solidFill>
              </a:rPr>
              <a:t> 	I’m a Rockstar and they’re lucky to have me </a:t>
            </a:r>
            <a:br>
              <a:rPr lang="en-US" sz="2200">
                <a:solidFill>
                  <a:srgbClr val="1A1A1A"/>
                </a:solidFill>
              </a:rPr>
            </a:br>
            <a:r>
              <a:rPr lang="en-US" sz="2200">
                <a:solidFill>
                  <a:srgbClr val="1A1A1A"/>
                </a:solidFill>
              </a:rPr>
              <a:t>	provide PD!</a:t>
            </a:r>
            <a:endParaRPr sz="2200">
              <a:solidFill>
                <a:srgbClr val="1A1A1A"/>
              </a:solidFill>
            </a:endParaRPr>
          </a:p>
        </p:txBody>
      </p:sp>
      <p:pic>
        <p:nvPicPr>
          <p:cNvPr id="450" name="Google Shape;450;p68"/>
          <p:cNvPicPr preferRelativeResize="0"/>
          <p:nvPr/>
        </p:nvPicPr>
        <p:blipFill>
          <a:blip r:embed="rId3">
            <a:alphaModFix/>
          </a:blip>
          <a:stretch>
            <a:fillRect/>
          </a:stretch>
        </p:blipFill>
        <p:spPr>
          <a:xfrm>
            <a:off x="-3" y="1768438"/>
            <a:ext cx="2587800" cy="2424775"/>
          </a:xfrm>
          <a:prstGeom prst="rect">
            <a:avLst/>
          </a:prstGeom>
          <a:noFill/>
          <a:ln>
            <a:noFill/>
          </a:ln>
        </p:spPr>
      </p:pic>
      <p:sp>
        <p:nvSpPr>
          <p:cNvPr id="451" name="Google Shape;451;p68"/>
          <p:cNvSpPr txBox="1"/>
          <p:nvPr/>
        </p:nvSpPr>
        <p:spPr>
          <a:xfrm>
            <a:off x="30763" y="4111375"/>
            <a:ext cx="245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accent1"/>
                </a:solidFill>
                <a:latin typeface="Lato"/>
                <a:ea typeface="Lato"/>
                <a:cs typeface="Lato"/>
                <a:sym typeface="Lato"/>
              </a:rPr>
              <a:t>Fold the Line</a:t>
            </a:r>
            <a:endParaRPr sz="20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9"/>
          <p:cNvSpPr txBox="1"/>
          <p:nvPr>
            <p:ph type="title"/>
          </p:nvPr>
        </p:nvSpPr>
        <p:spPr>
          <a:xfrm>
            <a:off x="729450" y="10900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1A2B58"/>
              </a:buClr>
              <a:buSzPts val="3000"/>
              <a:buFont typeface="Montserrat"/>
              <a:buNone/>
            </a:pPr>
            <a:r>
              <a:rPr lang="en-US"/>
              <a:t>Combating Nervousness</a:t>
            </a:r>
            <a:endParaRPr/>
          </a:p>
        </p:txBody>
      </p:sp>
      <p:sp>
        <p:nvSpPr>
          <p:cNvPr id="457" name="Google Shape;457;p69"/>
          <p:cNvSpPr txBox="1"/>
          <p:nvPr>
            <p:ph idx="1" type="body"/>
          </p:nvPr>
        </p:nvSpPr>
        <p:spPr>
          <a:xfrm>
            <a:off x="729450" y="1850275"/>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rPr lang="en-US" sz="3000"/>
              <a:t>Is six afraid of seven?… </a:t>
            </a:r>
            <a:br>
              <a:rPr lang="en-US" sz="3000"/>
            </a:br>
            <a:r>
              <a:rPr lang="en-US" sz="3000"/>
              <a:t>Yes, because...</a:t>
            </a:r>
            <a:endParaRPr sz="3000"/>
          </a:p>
          <a:p>
            <a:pPr indent="0" lvl="0" marL="0" rtl="0" algn="l">
              <a:lnSpc>
                <a:spcPct val="115000"/>
              </a:lnSpc>
              <a:spcBef>
                <a:spcPts val="0"/>
              </a:spcBef>
              <a:spcAft>
                <a:spcPts val="0"/>
              </a:spcAft>
              <a:buSzPts val="3000"/>
              <a:buNone/>
            </a:pPr>
            <a:r>
              <a:t/>
            </a:r>
            <a:endParaRPr sz="3000"/>
          </a:p>
          <a:p>
            <a:pPr indent="0" lvl="0" marL="0" rtl="0" algn="l">
              <a:lnSpc>
                <a:spcPct val="115000"/>
              </a:lnSpc>
              <a:spcBef>
                <a:spcPts val="0"/>
              </a:spcBef>
              <a:spcAft>
                <a:spcPts val="0"/>
              </a:spcAft>
              <a:buSzPts val="3000"/>
              <a:buNone/>
            </a:pPr>
            <a:r>
              <a:t/>
            </a:r>
            <a:endParaRPr sz="3000"/>
          </a:p>
        </p:txBody>
      </p:sp>
      <p:sp>
        <p:nvSpPr>
          <p:cNvPr id="458" name="Google Shape;458;p69"/>
          <p:cNvSpPr txBox="1"/>
          <p:nvPr/>
        </p:nvSpPr>
        <p:spPr>
          <a:xfrm>
            <a:off x="0" y="4897279"/>
            <a:ext cx="78339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en-US" sz="1000" u="none" cap="none" strike="noStrike">
                <a:solidFill>
                  <a:schemeClr val="dk2"/>
                </a:solidFill>
                <a:latin typeface="Calibri"/>
                <a:ea typeface="Calibri"/>
                <a:cs typeface="Calibri"/>
                <a:sym typeface="Calibri"/>
              </a:rPr>
              <a:t>Adapted from: Association for Talent Development. (2016). Understanding how adults learn best. ATD training skills. p. 2-16 – 2-18.  </a:t>
            </a:r>
            <a:endParaRPr/>
          </a:p>
        </p:txBody>
      </p:sp>
      <p:pic>
        <p:nvPicPr>
          <p:cNvPr descr="A close up of a sign&#10;&#10;Description automatically generated" id="459" name="Google Shape;459;p69"/>
          <p:cNvPicPr preferRelativeResize="0"/>
          <p:nvPr/>
        </p:nvPicPr>
        <p:blipFill rotWithShape="1">
          <a:blip r:embed="rId3">
            <a:alphaModFix/>
          </a:blip>
          <a:srcRect b="0" l="0" r="0" t="0"/>
          <a:stretch/>
        </p:blipFill>
        <p:spPr>
          <a:xfrm>
            <a:off x="6134968" y="738175"/>
            <a:ext cx="2417858" cy="3571584"/>
          </a:xfrm>
          <a:prstGeom prst="rect">
            <a:avLst/>
          </a:prstGeom>
          <a:noFill/>
          <a:ln>
            <a:noFill/>
          </a:ln>
        </p:spPr>
      </p:pic>
      <p:pic>
        <p:nvPicPr>
          <p:cNvPr descr="A picture containing sitting, white&#10;&#10;Description automatically generated" id="460" name="Google Shape;460;p69"/>
          <p:cNvPicPr preferRelativeResize="0"/>
          <p:nvPr/>
        </p:nvPicPr>
        <p:blipFill rotWithShape="1">
          <a:blip r:embed="rId4">
            <a:alphaModFix/>
          </a:blip>
          <a:srcRect b="0" l="0" r="0" t="0"/>
          <a:stretch/>
        </p:blipFill>
        <p:spPr>
          <a:xfrm>
            <a:off x="2084990" y="2946201"/>
            <a:ext cx="3253777" cy="1713924"/>
          </a:xfrm>
          <a:prstGeom prst="rect">
            <a:avLst/>
          </a:prstGeom>
          <a:noFill/>
          <a:ln cap="flat" cmpd="sng" w="9525">
            <a:solidFill>
              <a:srgbClr val="2E2E2E"/>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0"/>
          <p:cNvSpPr txBox="1"/>
          <p:nvPr>
            <p:ph type="title"/>
          </p:nvPr>
        </p:nvSpPr>
        <p:spPr>
          <a:xfrm>
            <a:off x="729450" y="1013850"/>
            <a:ext cx="8259600" cy="535200"/>
          </a:xfrm>
          <a:prstGeom prst="rect">
            <a:avLst/>
          </a:prstGeom>
          <a:noFill/>
          <a:ln>
            <a:noFill/>
          </a:ln>
        </p:spPr>
        <p:txBody>
          <a:bodyPr anchorCtr="0" anchor="b" bIns="0" lIns="0" spcFirstLastPara="1" rIns="0" wrap="square" tIns="48750">
            <a:noAutofit/>
          </a:bodyPr>
          <a:lstStyle/>
          <a:p>
            <a:pPr indent="0" lvl="0" marL="0" rtl="0" algn="l">
              <a:spcBef>
                <a:spcPts val="0"/>
              </a:spcBef>
              <a:spcAft>
                <a:spcPts val="0"/>
              </a:spcAft>
              <a:buClr>
                <a:schemeClr val="accent1"/>
              </a:buClr>
              <a:buSzPts val="3800"/>
              <a:buFont typeface="Calibri"/>
              <a:buNone/>
            </a:pPr>
            <a:r>
              <a:rPr lang="en-US"/>
              <a:t>LEARN Strategy &amp; Tech Reflection</a:t>
            </a:r>
            <a:endParaRPr/>
          </a:p>
        </p:txBody>
      </p:sp>
      <p:sp>
        <p:nvSpPr>
          <p:cNvPr id="467" name="Google Shape;467;p70"/>
          <p:cNvSpPr txBox="1"/>
          <p:nvPr>
            <p:ph idx="4294967295" type="body"/>
          </p:nvPr>
        </p:nvSpPr>
        <p:spPr>
          <a:xfrm>
            <a:off x="539750" y="1632900"/>
            <a:ext cx="8147100" cy="3372900"/>
          </a:xfrm>
          <a:prstGeom prst="rect">
            <a:avLst/>
          </a:prstGeom>
          <a:noFill/>
          <a:ln>
            <a:noFill/>
          </a:ln>
        </p:spPr>
        <p:txBody>
          <a:bodyPr anchorCtr="0" anchor="t" bIns="48750" lIns="97525" spcFirstLastPara="1" rIns="97525" wrap="square" tIns="48750">
            <a:noAutofit/>
          </a:bodyPr>
          <a:lstStyle/>
          <a:p>
            <a:pPr indent="-381000" lvl="0" marL="381000" rtl="0" algn="l">
              <a:spcBef>
                <a:spcPts val="500"/>
              </a:spcBef>
              <a:spcAft>
                <a:spcPts val="0"/>
              </a:spcAft>
              <a:buClr>
                <a:srgbClr val="980000"/>
              </a:buClr>
              <a:buSzPts val="2400"/>
              <a:buChar char="●"/>
            </a:pPr>
            <a:r>
              <a:rPr lang="en-US" sz="2400">
                <a:solidFill>
                  <a:srgbClr val="2E2E2E"/>
                </a:solidFill>
              </a:rPr>
              <a:t>3-2-1</a:t>
            </a:r>
            <a:endParaRPr sz="2400">
              <a:solidFill>
                <a:srgbClr val="2E2E2E"/>
              </a:solidFill>
            </a:endParaRPr>
          </a:p>
          <a:p>
            <a:pPr indent="-381000" lvl="0" marL="381000" rtl="0" algn="l">
              <a:spcBef>
                <a:spcPts val="500"/>
              </a:spcBef>
              <a:spcAft>
                <a:spcPts val="0"/>
              </a:spcAft>
              <a:buClr>
                <a:srgbClr val="980000"/>
              </a:buClr>
              <a:buSzPts val="2400"/>
              <a:buChar char="●"/>
            </a:pPr>
            <a:r>
              <a:rPr lang="en-US" sz="2400">
                <a:solidFill>
                  <a:srgbClr val="2E2E2E"/>
                </a:solidFill>
              </a:rPr>
              <a:t>Fold the Line</a:t>
            </a:r>
            <a:endParaRPr sz="2400">
              <a:solidFill>
                <a:srgbClr val="2E2E2E"/>
              </a:solidFill>
            </a:endParaRPr>
          </a:p>
          <a:p>
            <a:pPr indent="-381000" lvl="0" marL="381000" rtl="0" algn="l">
              <a:spcBef>
                <a:spcPts val="500"/>
              </a:spcBef>
              <a:spcAft>
                <a:spcPts val="0"/>
              </a:spcAft>
              <a:buClr>
                <a:srgbClr val="980000"/>
              </a:buClr>
              <a:buSzPts val="2400"/>
              <a:buChar char="●"/>
            </a:pPr>
            <a:r>
              <a:rPr lang="en-US" sz="2400">
                <a:solidFill>
                  <a:srgbClr val="2E2E2E"/>
                </a:solidFill>
              </a:rPr>
              <a:t>Yes, Because</a:t>
            </a:r>
            <a:endParaRPr sz="2400">
              <a:solidFill>
                <a:srgbClr val="2E2E2E"/>
              </a:solidFill>
            </a:endParaRPr>
          </a:p>
        </p:txBody>
      </p:sp>
      <p:pic>
        <p:nvPicPr>
          <p:cNvPr descr="A close up of a sign&#10;&#10;Description generated with high confidence" id="468" name="Google Shape;468;p70">
            <a:hlinkClick r:id="rId3"/>
          </p:cNvPr>
          <p:cNvPicPr preferRelativeResize="0"/>
          <p:nvPr/>
        </p:nvPicPr>
        <p:blipFill rotWithShape="1">
          <a:blip r:embed="rId4">
            <a:alphaModFix/>
          </a:blip>
          <a:srcRect b="0" l="0" r="0" t="0"/>
          <a:stretch/>
        </p:blipFill>
        <p:spPr>
          <a:xfrm>
            <a:off x="4993501" y="1479251"/>
            <a:ext cx="3693340" cy="37959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1"/>
          <p:cNvSpPr txBox="1"/>
          <p:nvPr>
            <p:ph type="title"/>
          </p:nvPr>
        </p:nvSpPr>
        <p:spPr>
          <a:xfrm>
            <a:off x="348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5000"/>
              <a:t>Break time!</a:t>
            </a:r>
            <a:endParaRPr sz="5000"/>
          </a:p>
        </p:txBody>
      </p:sp>
      <p:pic>
        <p:nvPicPr>
          <p:cNvPr id="474" name="Google Shape;474;p71">
            <a:hlinkClick r:id="rId3"/>
          </p:cNvPr>
          <p:cNvPicPr preferRelativeResize="0"/>
          <p:nvPr/>
        </p:nvPicPr>
        <p:blipFill>
          <a:blip r:embed="rId4">
            <a:alphaModFix/>
          </a:blip>
          <a:stretch>
            <a:fillRect/>
          </a:stretch>
        </p:blipFill>
        <p:spPr>
          <a:xfrm>
            <a:off x="4756875" y="649150"/>
            <a:ext cx="3200150" cy="32001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2"/>
          <p:cNvSpPr txBox="1"/>
          <p:nvPr>
            <p:ph type="title"/>
          </p:nvPr>
        </p:nvSpPr>
        <p:spPr>
          <a:xfrm>
            <a:off x="729450" y="1090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PD Checklist</a:t>
            </a:r>
            <a:endParaRPr/>
          </a:p>
        </p:txBody>
      </p:sp>
      <p:pic>
        <p:nvPicPr>
          <p:cNvPr id="480" name="Google Shape;480;p72"/>
          <p:cNvPicPr preferRelativeResize="0"/>
          <p:nvPr/>
        </p:nvPicPr>
        <p:blipFill rotWithShape="1">
          <a:blip r:embed="rId3">
            <a:alphaModFix/>
          </a:blip>
          <a:srcRect b="0" l="0" r="0" t="0"/>
          <a:stretch/>
        </p:blipFill>
        <p:spPr>
          <a:xfrm>
            <a:off x="2431174" y="291287"/>
            <a:ext cx="4281653" cy="428165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73"/>
          <p:cNvPicPr preferRelativeResize="0"/>
          <p:nvPr/>
        </p:nvPicPr>
        <p:blipFill rotWithShape="1">
          <a:blip r:embed="rId3">
            <a:alphaModFix/>
          </a:blip>
          <a:srcRect b="21715" l="7217" r="5515" t="0"/>
          <a:stretch/>
        </p:blipFill>
        <p:spPr>
          <a:xfrm>
            <a:off x="2356838" y="0"/>
            <a:ext cx="4430319" cy="514350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4"/>
          <p:cNvSpPr txBox="1"/>
          <p:nvPr>
            <p:ph type="title"/>
          </p:nvPr>
        </p:nvSpPr>
        <p:spPr>
          <a:xfrm>
            <a:off x="727800" y="196600"/>
            <a:ext cx="76884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Upcoming Events!</a:t>
            </a:r>
            <a:endParaRPr/>
          </a:p>
        </p:txBody>
      </p:sp>
      <p:pic>
        <p:nvPicPr>
          <p:cNvPr id="491" name="Google Shape;491;p74"/>
          <p:cNvPicPr preferRelativeResize="0"/>
          <p:nvPr/>
        </p:nvPicPr>
        <p:blipFill>
          <a:blip r:embed="rId3">
            <a:alphaModFix/>
          </a:blip>
          <a:stretch>
            <a:fillRect/>
          </a:stretch>
        </p:blipFill>
        <p:spPr>
          <a:xfrm>
            <a:off x="1408723" y="981400"/>
            <a:ext cx="6326563" cy="4085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729450" y="913425"/>
            <a:ext cx="7688700" cy="8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Paperwork</a:t>
            </a:r>
            <a:endParaRPr/>
          </a:p>
        </p:txBody>
      </p:sp>
      <p:sp>
        <p:nvSpPr>
          <p:cNvPr id="112" name="Google Shape;112;p21"/>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2E2E2E"/>
                </a:solidFill>
              </a:rPr>
              <a:t>Memorandum of Understanding</a:t>
            </a:r>
            <a:endParaRPr sz="2400">
              <a:solidFill>
                <a:srgbClr val="2E2E2E"/>
              </a:solidFill>
            </a:endParaRPr>
          </a:p>
          <a:p>
            <a:pPr indent="0" lvl="0" marL="0" rtl="0" algn="l">
              <a:spcBef>
                <a:spcPts val="1600"/>
              </a:spcBef>
              <a:spcAft>
                <a:spcPts val="0"/>
              </a:spcAft>
              <a:buNone/>
            </a:pPr>
            <a:r>
              <a:rPr lang="en-US" sz="2400">
                <a:solidFill>
                  <a:srgbClr val="2E2E2E"/>
                </a:solidFill>
              </a:rPr>
              <a:t>Talent Release</a:t>
            </a:r>
            <a:endParaRPr sz="2400">
              <a:solidFill>
                <a:srgbClr val="2E2E2E"/>
              </a:solidFill>
            </a:endParaRPr>
          </a:p>
          <a:p>
            <a:pPr indent="0" lvl="0" marL="0" rtl="0" algn="l">
              <a:spcBef>
                <a:spcPts val="1600"/>
              </a:spcBef>
              <a:spcAft>
                <a:spcPts val="0"/>
              </a:spcAft>
              <a:buNone/>
            </a:pPr>
            <a:r>
              <a:rPr lang="en-US" sz="2400">
                <a:solidFill>
                  <a:srgbClr val="2E2E2E"/>
                </a:solidFill>
              </a:rPr>
              <a:t>Supplier Form- Payment can take up to 12 weeks</a:t>
            </a:r>
            <a:endParaRPr sz="2400">
              <a:solidFill>
                <a:srgbClr val="2E2E2E"/>
              </a:solidFill>
            </a:endParaRPr>
          </a:p>
          <a:p>
            <a:pPr indent="0" lvl="0" marL="0" rtl="0" algn="l">
              <a:spcBef>
                <a:spcPts val="1600"/>
              </a:spcBef>
              <a:spcAft>
                <a:spcPts val="0"/>
              </a:spcAft>
              <a:buNone/>
            </a:pPr>
            <a:r>
              <a:rPr lang="en-US" sz="2400">
                <a:solidFill>
                  <a:srgbClr val="2E2E2E"/>
                </a:solidFill>
              </a:rPr>
              <a:t>Lunch</a:t>
            </a:r>
            <a:endParaRPr sz="2400">
              <a:solidFill>
                <a:srgbClr val="2E2E2E"/>
              </a:solidFill>
            </a:endParaRPr>
          </a:p>
          <a:p>
            <a:pPr indent="0" lvl="0" marL="0" rtl="0" algn="l">
              <a:spcBef>
                <a:spcPts val="1600"/>
              </a:spcBef>
              <a:spcAft>
                <a:spcPts val="1600"/>
              </a:spcAft>
              <a:buNone/>
            </a:pPr>
            <a:r>
              <a:t/>
            </a:r>
            <a:endParaRPr sz="26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5"/>
          <p:cNvSpPr txBox="1"/>
          <p:nvPr>
            <p:ph type="title"/>
          </p:nvPr>
        </p:nvSpPr>
        <p:spPr>
          <a:xfrm>
            <a:off x="727800" y="196600"/>
            <a:ext cx="76884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LEAD </a:t>
            </a:r>
            <a:r>
              <a:rPr lang="en-US"/>
              <a:t>Upcoming Events!</a:t>
            </a:r>
            <a:endParaRPr/>
          </a:p>
        </p:txBody>
      </p:sp>
      <p:sp>
        <p:nvSpPr>
          <p:cNvPr id="497" name="Google Shape;497;p75"/>
          <p:cNvSpPr txBox="1"/>
          <p:nvPr/>
        </p:nvSpPr>
        <p:spPr>
          <a:xfrm>
            <a:off x="145300" y="1321075"/>
            <a:ext cx="8787300" cy="33555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lt1"/>
              </a:buClr>
              <a:buSzPts val="3000"/>
              <a:buFont typeface="Lato"/>
              <a:buChar char="●"/>
            </a:pPr>
            <a:r>
              <a:rPr b="1" lang="en-US" sz="3000">
                <a:solidFill>
                  <a:schemeClr val="lt1"/>
                </a:solidFill>
                <a:latin typeface="Lato"/>
                <a:ea typeface="Lato"/>
                <a:cs typeface="Lato"/>
                <a:sym typeface="Lato"/>
              </a:rPr>
              <a:t>Quarter 1 Meeting</a:t>
            </a:r>
            <a:endParaRPr b="1" sz="3000">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US" sz="2800">
                <a:solidFill>
                  <a:schemeClr val="lt1"/>
                </a:solidFill>
                <a:latin typeface="Lato"/>
                <a:ea typeface="Lato"/>
                <a:cs typeface="Lato"/>
                <a:sym typeface="Lato"/>
              </a:rPr>
              <a:t>Tues August 29 @ 4:00pm-5:00pm</a:t>
            </a:r>
            <a:endParaRPr sz="2800">
              <a:solidFill>
                <a:schemeClr val="lt1"/>
              </a:solidFill>
              <a:latin typeface="Lato"/>
              <a:ea typeface="Lato"/>
              <a:cs typeface="Lato"/>
              <a:sym typeface="Lato"/>
            </a:endParaRPr>
          </a:p>
          <a:p>
            <a:pPr indent="-419100" lvl="0" marL="457200" rtl="0" algn="l">
              <a:spcBef>
                <a:spcPts val="0"/>
              </a:spcBef>
              <a:spcAft>
                <a:spcPts val="0"/>
              </a:spcAft>
              <a:buClr>
                <a:schemeClr val="lt1"/>
              </a:buClr>
              <a:buSzPts val="3000"/>
              <a:buFont typeface="Lato"/>
              <a:buChar char="●"/>
            </a:pPr>
            <a:r>
              <a:rPr b="1" lang="en-US" sz="2800">
                <a:solidFill>
                  <a:schemeClr val="lt1"/>
                </a:solidFill>
                <a:latin typeface="Lato"/>
                <a:ea typeface="Lato"/>
                <a:cs typeface="Lato"/>
                <a:sym typeface="Lato"/>
              </a:rPr>
              <a:t>Fall Collaboration Day</a:t>
            </a:r>
            <a:endParaRPr sz="2800">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US" sz="2800">
                <a:solidFill>
                  <a:schemeClr val="lt1"/>
                </a:solidFill>
                <a:latin typeface="Lato"/>
                <a:ea typeface="Lato"/>
                <a:cs typeface="Lato"/>
                <a:sym typeface="Lato"/>
              </a:rPr>
              <a:t>Sat October 28 @ 8:00-5:00</a:t>
            </a:r>
            <a:endParaRPr sz="2800">
              <a:solidFill>
                <a:schemeClr val="lt1"/>
              </a:solidFill>
              <a:latin typeface="Lato"/>
              <a:ea typeface="Lato"/>
              <a:cs typeface="Lato"/>
              <a:sym typeface="Lato"/>
            </a:endParaRPr>
          </a:p>
          <a:p>
            <a:pPr indent="-419100" lvl="0" marL="457200" rtl="0" algn="l">
              <a:spcBef>
                <a:spcPts val="0"/>
              </a:spcBef>
              <a:spcAft>
                <a:spcPts val="0"/>
              </a:spcAft>
              <a:buClr>
                <a:schemeClr val="lt1"/>
              </a:buClr>
              <a:buSzPts val="3000"/>
              <a:buFont typeface="Lato"/>
              <a:buChar char="●"/>
            </a:pPr>
            <a:r>
              <a:rPr b="1" lang="en-US" sz="3000">
                <a:solidFill>
                  <a:schemeClr val="lt1"/>
                </a:solidFill>
                <a:latin typeface="Lato"/>
                <a:ea typeface="Lato"/>
                <a:cs typeface="Lato"/>
                <a:sym typeface="Lato"/>
              </a:rPr>
              <a:t>Quarter 2 Meeting</a:t>
            </a:r>
            <a:endParaRPr sz="3000">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US" sz="3000">
                <a:solidFill>
                  <a:schemeClr val="lt1"/>
                </a:solidFill>
                <a:latin typeface="Lato"/>
                <a:ea typeface="Lato"/>
                <a:cs typeface="Lato"/>
                <a:sym typeface="Lato"/>
              </a:rPr>
              <a:t>Tues November 28 @ 4:00 PM- 5:00</a:t>
            </a:r>
            <a:endParaRPr sz="3000">
              <a:solidFill>
                <a:schemeClr val="lt1"/>
              </a:solidFill>
              <a:latin typeface="Lato"/>
              <a:ea typeface="Lato"/>
              <a:cs typeface="Lato"/>
              <a:sym typeface="Lato"/>
            </a:endParaRPr>
          </a:p>
          <a:p>
            <a:pPr indent="0" lvl="0" marL="0" rtl="0" algn="l">
              <a:spcBef>
                <a:spcPts val="0"/>
              </a:spcBef>
              <a:spcAft>
                <a:spcPts val="0"/>
              </a:spcAft>
              <a:buNone/>
            </a:pPr>
            <a:r>
              <a:t/>
            </a:r>
            <a:endParaRPr sz="3000">
              <a:solidFill>
                <a:schemeClr val="lt1"/>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76"/>
          <p:cNvPicPr preferRelativeResize="0"/>
          <p:nvPr/>
        </p:nvPicPr>
        <p:blipFill>
          <a:blip r:embed="rId3">
            <a:alphaModFix/>
          </a:blip>
          <a:stretch>
            <a:fillRect/>
          </a:stretch>
        </p:blipFill>
        <p:spPr>
          <a:xfrm>
            <a:off x="202650" y="158626"/>
            <a:ext cx="1978950" cy="2158300"/>
          </a:xfrm>
          <a:prstGeom prst="rect">
            <a:avLst/>
          </a:prstGeom>
          <a:noFill/>
          <a:ln>
            <a:noFill/>
          </a:ln>
        </p:spPr>
      </p:pic>
      <p:sp>
        <p:nvSpPr>
          <p:cNvPr id="503" name="Google Shape;503;p76"/>
          <p:cNvSpPr txBox="1"/>
          <p:nvPr/>
        </p:nvSpPr>
        <p:spPr>
          <a:xfrm>
            <a:off x="442425" y="2217750"/>
            <a:ext cx="1499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accent3"/>
                </a:solidFill>
                <a:latin typeface="Raleway"/>
                <a:ea typeface="Raleway"/>
                <a:cs typeface="Raleway"/>
                <a:sym typeface="Raleway"/>
              </a:rPr>
              <a:t>GUMS</a:t>
            </a:r>
            <a:endParaRPr/>
          </a:p>
        </p:txBody>
      </p:sp>
      <p:sp>
        <p:nvSpPr>
          <p:cNvPr id="504" name="Google Shape;504;p76"/>
          <p:cNvSpPr txBox="1"/>
          <p:nvPr/>
        </p:nvSpPr>
        <p:spPr>
          <a:xfrm>
            <a:off x="3960450" y="4188825"/>
            <a:ext cx="1223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38761D"/>
                </a:solidFill>
                <a:latin typeface="Raleway"/>
                <a:ea typeface="Raleway"/>
                <a:cs typeface="Raleway"/>
                <a:sym typeface="Raleway"/>
              </a:rPr>
              <a:t>GUF</a:t>
            </a:r>
            <a:endParaRPr/>
          </a:p>
        </p:txBody>
      </p:sp>
      <p:sp>
        <p:nvSpPr>
          <p:cNvPr id="505" name="Google Shape;505;p76"/>
          <p:cNvSpPr txBox="1"/>
          <p:nvPr/>
        </p:nvSpPr>
        <p:spPr>
          <a:xfrm>
            <a:off x="7202175" y="2217750"/>
            <a:ext cx="1223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5D8CB9"/>
                </a:solidFill>
                <a:latin typeface="Raleway"/>
                <a:ea typeface="Raleway"/>
                <a:cs typeface="Raleway"/>
                <a:sym typeface="Raleway"/>
              </a:rPr>
              <a:t>OKC</a:t>
            </a:r>
            <a:endParaRPr/>
          </a:p>
        </p:txBody>
      </p:sp>
      <p:pic>
        <p:nvPicPr>
          <p:cNvPr id="506" name="Google Shape;506;p76"/>
          <p:cNvPicPr preferRelativeResize="0"/>
          <p:nvPr/>
        </p:nvPicPr>
        <p:blipFill>
          <a:blip r:embed="rId4">
            <a:alphaModFix/>
          </a:blip>
          <a:stretch>
            <a:fillRect/>
          </a:stretch>
        </p:blipFill>
        <p:spPr>
          <a:xfrm>
            <a:off x="3594970" y="1917789"/>
            <a:ext cx="1954050" cy="2131135"/>
          </a:xfrm>
          <a:prstGeom prst="rect">
            <a:avLst/>
          </a:prstGeom>
          <a:noFill/>
          <a:ln>
            <a:noFill/>
          </a:ln>
        </p:spPr>
      </p:pic>
      <p:pic>
        <p:nvPicPr>
          <p:cNvPr id="507" name="Google Shape;507;p76"/>
          <p:cNvPicPr preferRelativeResize="0"/>
          <p:nvPr/>
        </p:nvPicPr>
        <p:blipFill>
          <a:blip r:embed="rId5">
            <a:alphaModFix/>
          </a:blip>
          <a:stretch>
            <a:fillRect/>
          </a:stretch>
        </p:blipFill>
        <p:spPr>
          <a:xfrm>
            <a:off x="6732921" y="174250"/>
            <a:ext cx="1950304" cy="21270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7"/>
          <p:cNvSpPr txBox="1"/>
          <p:nvPr>
            <p:ph type="title"/>
          </p:nvPr>
        </p:nvSpPr>
        <p:spPr>
          <a:xfrm>
            <a:off x="729450" y="1090050"/>
            <a:ext cx="7688700" cy="53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1A2B58"/>
              </a:buClr>
              <a:buSzPts val="4800"/>
              <a:buFont typeface="Montserrat"/>
              <a:buNone/>
            </a:pPr>
            <a:r>
              <a:rPr lang="en-US"/>
              <a:t>Next Steps</a:t>
            </a:r>
            <a:endParaRPr/>
          </a:p>
        </p:txBody>
      </p:sp>
      <p:sp>
        <p:nvSpPr>
          <p:cNvPr id="513" name="Google Shape;513;p77"/>
          <p:cNvSpPr txBox="1"/>
          <p:nvPr>
            <p:ph idx="1" type="body"/>
          </p:nvPr>
        </p:nvSpPr>
        <p:spPr>
          <a:xfrm>
            <a:off x="729450" y="1850275"/>
            <a:ext cx="7688700" cy="2261100"/>
          </a:xfrm>
          <a:prstGeom prst="rect">
            <a:avLst/>
          </a:prstGeom>
          <a:noFill/>
          <a:ln>
            <a:noFill/>
          </a:ln>
        </p:spPr>
        <p:txBody>
          <a:bodyPr anchorCtr="0" anchor="t" bIns="45700" lIns="45700" spcFirstLastPara="1" rIns="45700" wrap="square" tIns="45700">
            <a:noAutofit/>
          </a:bodyPr>
          <a:lstStyle/>
          <a:p>
            <a:pPr indent="-342900" lvl="0" marL="457200" rtl="0" algn="l">
              <a:spcBef>
                <a:spcPts val="0"/>
              </a:spcBef>
              <a:spcAft>
                <a:spcPts val="0"/>
              </a:spcAft>
              <a:buClr>
                <a:srgbClr val="980000"/>
              </a:buClr>
              <a:buSzPts val="1800"/>
              <a:buAutoNum type="arabicPeriod"/>
            </a:pPr>
            <a:r>
              <a:rPr lang="en-US" sz="1800">
                <a:solidFill>
                  <a:srgbClr val="1A1A1A"/>
                </a:solidFill>
              </a:rPr>
              <a:t>Look for more communication from your PD Coordinator</a:t>
            </a:r>
            <a:endParaRPr sz="1800">
              <a:solidFill>
                <a:srgbClr val="1A1A1A"/>
              </a:solidFill>
            </a:endParaRPr>
          </a:p>
          <a:p>
            <a:pPr indent="-342900" lvl="0" marL="457200" rtl="0" algn="l">
              <a:spcBef>
                <a:spcPts val="1000"/>
              </a:spcBef>
              <a:spcAft>
                <a:spcPts val="0"/>
              </a:spcAft>
              <a:buClr>
                <a:srgbClr val="980000"/>
              </a:buClr>
              <a:buSzPts val="1800"/>
              <a:buAutoNum type="arabicPeriod"/>
            </a:pPr>
            <a:r>
              <a:rPr lang="en-US" sz="1800">
                <a:solidFill>
                  <a:srgbClr val="1A1A1A"/>
                </a:solidFill>
              </a:rPr>
              <a:t>PD 1 observation and debrief (may be the GEAR UP Overview)</a:t>
            </a:r>
            <a:endParaRPr sz="1800">
              <a:solidFill>
                <a:srgbClr val="1A1A1A"/>
              </a:solidFill>
            </a:endParaRPr>
          </a:p>
          <a:p>
            <a:pPr indent="-342900" lvl="0" marL="457200" rtl="0" algn="l">
              <a:spcBef>
                <a:spcPts val="1000"/>
              </a:spcBef>
              <a:spcAft>
                <a:spcPts val="0"/>
              </a:spcAft>
              <a:buClr>
                <a:srgbClr val="980000"/>
              </a:buClr>
              <a:buSzPts val="1800"/>
              <a:buAutoNum type="arabicPeriod"/>
            </a:pPr>
            <a:r>
              <a:rPr lang="en-US" sz="1800">
                <a:solidFill>
                  <a:srgbClr val="1A1A1A"/>
                </a:solidFill>
              </a:rPr>
              <a:t>Co-facilitate PD 2. </a:t>
            </a:r>
            <a:endParaRPr sz="1800">
              <a:solidFill>
                <a:srgbClr val="1A1A1A"/>
              </a:solidFill>
            </a:endParaRPr>
          </a:p>
          <a:p>
            <a:pPr indent="-342900" lvl="0" marL="457200" rtl="0" algn="l">
              <a:spcBef>
                <a:spcPts val="1000"/>
              </a:spcBef>
              <a:spcAft>
                <a:spcPts val="0"/>
              </a:spcAft>
              <a:buClr>
                <a:srgbClr val="980000"/>
              </a:buClr>
              <a:buSzPts val="1800"/>
              <a:buAutoNum type="arabicPeriod"/>
            </a:pPr>
            <a:r>
              <a:rPr lang="en-US" sz="1800">
                <a:solidFill>
                  <a:srgbClr val="1A1A1A"/>
                </a:solidFill>
              </a:rPr>
              <a:t>Identify cohort (11th- and 12th-grade) teachers you will support this semester. </a:t>
            </a:r>
            <a:r>
              <a:rPr i="1" lang="en-US" sz="1800">
                <a:solidFill>
                  <a:srgbClr val="1A1A1A"/>
                </a:solidFill>
              </a:rPr>
              <a:t>*Student attendance is required once a quarter - MOU</a:t>
            </a:r>
            <a:endParaRPr i="1" sz="1800">
              <a:solidFill>
                <a:srgbClr val="1A1A1A"/>
              </a:solidFill>
            </a:endParaRPr>
          </a:p>
          <a:p>
            <a:pPr indent="-342900" lvl="0" marL="457200" rtl="0" algn="l">
              <a:spcBef>
                <a:spcPts val="1000"/>
              </a:spcBef>
              <a:spcAft>
                <a:spcPts val="1000"/>
              </a:spcAft>
              <a:buClr>
                <a:srgbClr val="980000"/>
              </a:buClr>
              <a:buSzPts val="1800"/>
              <a:buAutoNum type="arabicPeriod"/>
            </a:pPr>
            <a:r>
              <a:rPr lang="en-US" sz="1800">
                <a:solidFill>
                  <a:srgbClr val="1A1A1A"/>
                </a:solidFill>
              </a:rPr>
              <a:t>Questions? </a:t>
            </a:r>
            <a:endParaRPr sz="1800">
              <a:solidFill>
                <a:srgbClr val="1A1A1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Sweet </a:t>
            </a:r>
            <a:r>
              <a:rPr lang="en-US"/>
              <a:t>Talk</a:t>
            </a:r>
            <a:endParaRPr/>
          </a:p>
        </p:txBody>
      </p:sp>
      <p:sp>
        <p:nvSpPr>
          <p:cNvPr id="118" name="Google Shape;118;p22"/>
          <p:cNvSpPr txBox="1"/>
          <p:nvPr>
            <p:ph idx="1" type="subTitle"/>
          </p:nvPr>
        </p:nvSpPr>
        <p:spPr>
          <a:xfrm>
            <a:off x="230025" y="2246850"/>
            <a:ext cx="4135500" cy="75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dk2"/>
                </a:solidFill>
              </a:rPr>
              <a:t>Choose one piece of candy.</a:t>
            </a:r>
            <a:endParaRPr b="1" sz="2400">
              <a:solidFill>
                <a:schemeClr val="dk2"/>
              </a:solidFill>
            </a:endParaRPr>
          </a:p>
        </p:txBody>
      </p:sp>
      <p:pic>
        <p:nvPicPr>
          <p:cNvPr id="119" name="Google Shape;119;p22"/>
          <p:cNvPicPr preferRelativeResize="0"/>
          <p:nvPr/>
        </p:nvPicPr>
        <p:blipFill>
          <a:blip r:embed="rId3">
            <a:alphaModFix/>
          </a:blip>
          <a:stretch>
            <a:fillRect/>
          </a:stretch>
        </p:blipFill>
        <p:spPr>
          <a:xfrm>
            <a:off x="4917700" y="1046350"/>
            <a:ext cx="3916451" cy="275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590475" y="1187325"/>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Share the answers that correspond to your candy selection.</a:t>
            </a:r>
            <a:endParaRPr sz="2400"/>
          </a:p>
        </p:txBody>
      </p:sp>
      <p:sp>
        <p:nvSpPr>
          <p:cNvPr id="125" name="Google Shape;125;p23"/>
          <p:cNvSpPr txBox="1"/>
          <p:nvPr>
            <p:ph idx="2" type="body"/>
          </p:nvPr>
        </p:nvSpPr>
        <p:spPr>
          <a:xfrm>
            <a:off x="4860900" y="518850"/>
            <a:ext cx="4005900" cy="44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980000"/>
                </a:solidFill>
              </a:rPr>
              <a:t>Laffy Taffy</a:t>
            </a:r>
            <a:r>
              <a:rPr lang="en-US" sz="2200">
                <a:solidFill>
                  <a:srgbClr val="980000"/>
                </a:solidFill>
              </a:rPr>
              <a:t> </a:t>
            </a:r>
            <a:r>
              <a:rPr lang="en-US" sz="2200">
                <a:solidFill>
                  <a:srgbClr val="980000"/>
                </a:solidFill>
              </a:rPr>
              <a:t>-</a:t>
            </a:r>
            <a:r>
              <a:rPr lang="en-US" sz="2200">
                <a:solidFill>
                  <a:srgbClr val="000000"/>
                </a:solidFill>
              </a:rPr>
              <a:t> </a:t>
            </a:r>
            <a:r>
              <a:rPr i="1" lang="en-US" sz="2200">
                <a:solidFill>
                  <a:srgbClr val="000000"/>
                </a:solidFill>
              </a:rPr>
              <a:t>What is the best professional development you have </a:t>
            </a:r>
            <a:r>
              <a:rPr i="1" lang="en-US" sz="2200">
                <a:solidFill>
                  <a:srgbClr val="000000"/>
                </a:solidFill>
              </a:rPr>
              <a:t>received</a:t>
            </a:r>
            <a:r>
              <a:rPr i="1" lang="en-US" sz="2200">
                <a:solidFill>
                  <a:srgbClr val="000000"/>
                </a:solidFill>
              </a:rPr>
              <a:t> that made an impact on your teaching?</a:t>
            </a:r>
            <a:endParaRPr i="1" sz="2200">
              <a:solidFill>
                <a:srgbClr val="000000"/>
              </a:solidFill>
            </a:endParaRPr>
          </a:p>
          <a:p>
            <a:pPr indent="0" lvl="0" marL="0" rtl="0" algn="l">
              <a:spcBef>
                <a:spcPts val="1600"/>
              </a:spcBef>
              <a:spcAft>
                <a:spcPts val="0"/>
              </a:spcAft>
              <a:buNone/>
            </a:pPr>
            <a:r>
              <a:rPr b="1" lang="en-US" sz="2200">
                <a:solidFill>
                  <a:srgbClr val="980000"/>
                </a:solidFill>
              </a:rPr>
              <a:t>Twix</a:t>
            </a:r>
            <a:r>
              <a:rPr lang="en-US" sz="2200">
                <a:solidFill>
                  <a:srgbClr val="980000"/>
                </a:solidFill>
              </a:rPr>
              <a:t> -</a:t>
            </a:r>
            <a:r>
              <a:rPr lang="en-US" sz="2200">
                <a:solidFill>
                  <a:srgbClr val="000000"/>
                </a:solidFill>
              </a:rPr>
              <a:t>  </a:t>
            </a:r>
            <a:r>
              <a:rPr i="1" lang="en-US" sz="2200">
                <a:solidFill>
                  <a:srgbClr val="000000"/>
                </a:solidFill>
              </a:rPr>
              <a:t>What teacher or teachers helped you be successful?  How did they help you?</a:t>
            </a:r>
            <a:endParaRPr i="1" sz="2200">
              <a:solidFill>
                <a:srgbClr val="000000"/>
              </a:solidFill>
            </a:endParaRPr>
          </a:p>
          <a:p>
            <a:pPr indent="0" lvl="0" marL="0" rtl="0" algn="l">
              <a:spcBef>
                <a:spcPts val="1600"/>
              </a:spcBef>
              <a:spcAft>
                <a:spcPts val="0"/>
              </a:spcAft>
              <a:buNone/>
            </a:pPr>
            <a:r>
              <a:rPr b="1" lang="en-US" sz="2200">
                <a:solidFill>
                  <a:srgbClr val="980000"/>
                </a:solidFill>
              </a:rPr>
              <a:t>Kit Kats</a:t>
            </a:r>
            <a:r>
              <a:rPr lang="en-US" sz="2200">
                <a:solidFill>
                  <a:srgbClr val="980000"/>
                </a:solidFill>
              </a:rPr>
              <a:t> -</a:t>
            </a:r>
            <a:r>
              <a:rPr lang="en-US" sz="2200">
                <a:solidFill>
                  <a:srgbClr val="000000"/>
                </a:solidFill>
              </a:rPr>
              <a:t> </a:t>
            </a:r>
            <a:r>
              <a:rPr i="1" lang="en-US" sz="2200">
                <a:solidFill>
                  <a:srgbClr val="000000"/>
                </a:solidFill>
              </a:rPr>
              <a:t>What do you believe are the biggest challenges your students face in the future?</a:t>
            </a:r>
            <a:endParaRPr i="1" sz="2200">
              <a:solidFill>
                <a:srgbClr val="000000"/>
              </a:solidFill>
            </a:endParaRPr>
          </a:p>
          <a:p>
            <a:pPr indent="0" lvl="0" marL="0" rtl="0" algn="l">
              <a:spcBef>
                <a:spcPts val="1600"/>
              </a:spcBef>
              <a:spcAft>
                <a:spcPts val="1600"/>
              </a:spcAft>
              <a:buNone/>
            </a:pPr>
            <a:r>
              <a:t/>
            </a:r>
            <a:endParaRPr sz="2200">
              <a:solidFill>
                <a:srgbClr val="000000"/>
              </a:solidFill>
            </a:endParaRPr>
          </a:p>
        </p:txBody>
      </p:sp>
      <p:pic>
        <p:nvPicPr>
          <p:cNvPr id="126" name="Google Shape;126;p23"/>
          <p:cNvPicPr preferRelativeResize="0"/>
          <p:nvPr/>
        </p:nvPicPr>
        <p:blipFill>
          <a:blip r:embed="rId3">
            <a:alphaModFix/>
          </a:blip>
          <a:stretch>
            <a:fillRect/>
          </a:stretch>
        </p:blipFill>
        <p:spPr>
          <a:xfrm>
            <a:off x="990075" y="2616225"/>
            <a:ext cx="2501700" cy="176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idx="4294967295" type="body"/>
          </p:nvPr>
        </p:nvSpPr>
        <p:spPr>
          <a:xfrm>
            <a:off x="382950" y="324775"/>
            <a:ext cx="4120800" cy="45597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b="1" lang="en-US" sz="1500">
                <a:solidFill>
                  <a:srgbClr val="7D1619"/>
                </a:solidFill>
              </a:rPr>
              <a:t>GEAR UP for the FUTURE &amp; for MY SUCCESS</a:t>
            </a:r>
            <a:endParaRPr b="1" sz="1500">
              <a:solidFill>
                <a:srgbClr val="7D1619"/>
              </a:solidFill>
            </a:endParaRPr>
          </a:p>
          <a:p>
            <a:pPr indent="-203200" lvl="0" marL="292100" rtl="0" algn="l">
              <a:lnSpc>
                <a:spcPct val="100000"/>
              </a:lnSpc>
              <a:spcBef>
                <a:spcPts val="1600"/>
              </a:spcBef>
              <a:spcAft>
                <a:spcPts val="0"/>
              </a:spcAft>
              <a:buClr>
                <a:srgbClr val="7D1619"/>
              </a:buClr>
              <a:buSzPts val="1400"/>
              <a:buFont typeface="Calibri"/>
              <a:buChar char="●"/>
            </a:pPr>
            <a:r>
              <a:rPr b="1" lang="en-US" sz="1400">
                <a:solidFill>
                  <a:srgbClr val="7D1619"/>
                </a:solidFill>
              </a:rPr>
              <a:t>Goal 1: </a:t>
            </a:r>
            <a:r>
              <a:rPr lang="en-US" sz="1400">
                <a:solidFill>
                  <a:srgbClr val="000000"/>
                </a:solidFill>
              </a:rPr>
              <a:t>Increase the percentage of students who are academically prepared for postsecondary education upon graduation from GEAR UP schools.</a:t>
            </a:r>
            <a:endParaRPr sz="1400">
              <a:solidFill>
                <a:srgbClr val="000000"/>
              </a:solidFill>
            </a:endParaRPr>
          </a:p>
          <a:p>
            <a:pPr indent="-203200" lvl="0" marL="292100" rtl="0" algn="l">
              <a:lnSpc>
                <a:spcPct val="100000"/>
              </a:lnSpc>
              <a:spcBef>
                <a:spcPts val="1600"/>
              </a:spcBef>
              <a:spcAft>
                <a:spcPts val="0"/>
              </a:spcAft>
              <a:buClr>
                <a:srgbClr val="7D1619"/>
              </a:buClr>
              <a:buSzPts val="1400"/>
              <a:buFont typeface="Calibri"/>
              <a:buChar char="●"/>
            </a:pPr>
            <a:r>
              <a:rPr b="1" lang="en-US" sz="1400">
                <a:solidFill>
                  <a:srgbClr val="7D1619"/>
                </a:solidFill>
              </a:rPr>
              <a:t>Goal 2:</a:t>
            </a:r>
            <a:r>
              <a:rPr lang="en-US" sz="1400">
                <a:solidFill>
                  <a:srgbClr val="000000"/>
                </a:solidFill>
              </a:rPr>
              <a:t> Increase the high school graduation rate and postsecondary education enrollment rates of GEAR UP schools.</a:t>
            </a:r>
            <a:endParaRPr sz="1400">
              <a:solidFill>
                <a:srgbClr val="000000"/>
              </a:solidFill>
            </a:endParaRPr>
          </a:p>
          <a:p>
            <a:pPr indent="-203200" lvl="0" marL="292100" rtl="0" algn="l">
              <a:lnSpc>
                <a:spcPct val="100000"/>
              </a:lnSpc>
              <a:spcBef>
                <a:spcPts val="1600"/>
              </a:spcBef>
              <a:spcAft>
                <a:spcPts val="1600"/>
              </a:spcAft>
              <a:buClr>
                <a:srgbClr val="7D1619"/>
              </a:buClr>
              <a:buSzPts val="1400"/>
              <a:buFont typeface="Calibri"/>
              <a:buChar char="●"/>
            </a:pPr>
            <a:r>
              <a:rPr b="1" lang="en-US" sz="1400">
                <a:solidFill>
                  <a:srgbClr val="7D1619"/>
                </a:solidFill>
              </a:rPr>
              <a:t>Goal 3:</a:t>
            </a:r>
            <a:r>
              <a:rPr lang="en-US" sz="1400">
                <a:solidFill>
                  <a:srgbClr val="000000"/>
                </a:solidFill>
              </a:rPr>
              <a:t> Increase GEAR UP students’ and families’ knowledge of postsecondary education options, preparation, and financing.</a:t>
            </a:r>
            <a:endParaRPr sz="1400"/>
          </a:p>
        </p:txBody>
      </p:sp>
      <p:sp>
        <p:nvSpPr>
          <p:cNvPr id="132" name="Google Shape;132;p24"/>
          <p:cNvSpPr txBox="1"/>
          <p:nvPr>
            <p:ph idx="4294967295" type="body"/>
          </p:nvPr>
        </p:nvSpPr>
        <p:spPr>
          <a:xfrm>
            <a:off x="4643600" y="400900"/>
            <a:ext cx="3774300" cy="4559700"/>
          </a:xfrm>
          <a:prstGeom prst="rect">
            <a:avLst/>
          </a:prstGeom>
        </p:spPr>
        <p:txBody>
          <a:bodyPr anchorCtr="0" anchor="t" bIns="91425" lIns="91425" spcFirstLastPara="1" rIns="91425" wrap="square" tIns="91425">
            <a:noAutofit/>
          </a:bodyPr>
          <a:lstStyle/>
          <a:p>
            <a:pPr indent="0" lvl="0" marL="0" marR="34288" rtl="0" algn="l">
              <a:lnSpc>
                <a:spcPct val="100000"/>
              </a:lnSpc>
              <a:spcBef>
                <a:spcPts val="520"/>
              </a:spcBef>
              <a:spcAft>
                <a:spcPts val="0"/>
              </a:spcAft>
              <a:buNone/>
            </a:pPr>
            <a:r>
              <a:rPr b="1" lang="en-US" sz="1500">
                <a:solidFill>
                  <a:srgbClr val="7D1619"/>
                </a:solidFill>
              </a:rPr>
              <a:t>GEAR UP for O+K=C</a:t>
            </a:r>
            <a:endParaRPr b="1" sz="1500">
              <a:solidFill>
                <a:srgbClr val="7D1619"/>
              </a:solidFill>
            </a:endParaRPr>
          </a:p>
          <a:p>
            <a:pPr indent="-317500" lvl="0" marL="457200" marR="34288" rtl="0" algn="l">
              <a:lnSpc>
                <a:spcPct val="100000"/>
              </a:lnSpc>
              <a:spcBef>
                <a:spcPts val="1000"/>
              </a:spcBef>
              <a:spcAft>
                <a:spcPts val="0"/>
              </a:spcAft>
              <a:buClr>
                <a:srgbClr val="7D1619"/>
              </a:buClr>
              <a:buSzPts val="1400"/>
              <a:buFont typeface="Calibri"/>
              <a:buChar char="●"/>
            </a:pPr>
            <a:r>
              <a:rPr b="1" lang="en-US" sz="1400">
                <a:solidFill>
                  <a:srgbClr val="7D1619"/>
                </a:solidFill>
              </a:rPr>
              <a:t>Goal 1</a:t>
            </a:r>
            <a:r>
              <a:rPr lang="en-US" sz="1400">
                <a:solidFill>
                  <a:srgbClr val="000000"/>
                </a:solidFill>
              </a:rPr>
              <a:t>:  Increase percent of students who report they are engaged in learning.</a:t>
            </a:r>
            <a:endParaRPr sz="1400">
              <a:solidFill>
                <a:srgbClr val="000000"/>
              </a:solidFill>
            </a:endParaRPr>
          </a:p>
          <a:p>
            <a:pPr indent="-317500" lvl="0" marL="457200" marR="34288" rtl="0" algn="l">
              <a:lnSpc>
                <a:spcPct val="100000"/>
              </a:lnSpc>
              <a:spcBef>
                <a:spcPts val="1000"/>
              </a:spcBef>
              <a:spcAft>
                <a:spcPts val="0"/>
              </a:spcAft>
              <a:buClr>
                <a:srgbClr val="7D1619"/>
              </a:buClr>
              <a:buSzPts val="1400"/>
              <a:buFont typeface="Calibri"/>
              <a:buChar char="●"/>
            </a:pPr>
            <a:r>
              <a:rPr b="1" lang="en-US" sz="1400">
                <a:solidFill>
                  <a:srgbClr val="7D1619"/>
                </a:solidFill>
              </a:rPr>
              <a:t>Goal 2</a:t>
            </a:r>
            <a:r>
              <a:rPr lang="en-US" sz="1400">
                <a:solidFill>
                  <a:srgbClr val="000000"/>
                </a:solidFill>
              </a:rPr>
              <a:t>:  Increase GEAR UP OKC students academic preparation for PSE upon graduation.</a:t>
            </a:r>
            <a:endParaRPr sz="1400">
              <a:solidFill>
                <a:srgbClr val="000000"/>
              </a:solidFill>
            </a:endParaRPr>
          </a:p>
          <a:p>
            <a:pPr indent="-317500" lvl="0" marL="457200" marR="34288" rtl="0" algn="l">
              <a:lnSpc>
                <a:spcPct val="100000"/>
              </a:lnSpc>
              <a:spcBef>
                <a:spcPts val="1000"/>
              </a:spcBef>
              <a:spcAft>
                <a:spcPts val="0"/>
              </a:spcAft>
              <a:buClr>
                <a:srgbClr val="7D1619"/>
              </a:buClr>
              <a:buSzPts val="1400"/>
              <a:buFont typeface="Calibri"/>
              <a:buChar char="●"/>
            </a:pPr>
            <a:r>
              <a:rPr b="1" lang="en-US" sz="1400">
                <a:solidFill>
                  <a:srgbClr val="7D1619"/>
                </a:solidFill>
              </a:rPr>
              <a:t>Goal 3</a:t>
            </a:r>
            <a:r>
              <a:rPr lang="en-US" sz="1400">
                <a:solidFill>
                  <a:srgbClr val="000000"/>
                </a:solidFill>
              </a:rPr>
              <a:t>:  Increase GEAR UP OKC schools’ high school graduation rates and PSE enrollment.</a:t>
            </a:r>
            <a:endParaRPr sz="1400">
              <a:solidFill>
                <a:srgbClr val="000000"/>
              </a:solidFill>
            </a:endParaRPr>
          </a:p>
          <a:p>
            <a:pPr indent="-317500" lvl="0" marL="457200" marR="34288" rtl="0" algn="l">
              <a:lnSpc>
                <a:spcPct val="100000"/>
              </a:lnSpc>
              <a:spcBef>
                <a:spcPts val="1000"/>
              </a:spcBef>
              <a:spcAft>
                <a:spcPts val="1000"/>
              </a:spcAft>
              <a:buClr>
                <a:srgbClr val="7D1619"/>
              </a:buClr>
              <a:buSzPts val="1400"/>
              <a:buFont typeface="Calibri"/>
              <a:buChar char="●"/>
            </a:pPr>
            <a:r>
              <a:rPr b="1" lang="en-US" sz="1400">
                <a:solidFill>
                  <a:srgbClr val="7D1619"/>
                </a:solidFill>
              </a:rPr>
              <a:t>Goal 4</a:t>
            </a:r>
            <a:r>
              <a:rPr lang="en-US" sz="1400">
                <a:solidFill>
                  <a:srgbClr val="000000"/>
                </a:solidFill>
              </a:rPr>
              <a:t>:  Increase GEAR UP OKC students’ and families’ of PSE options,  preparation, and financing.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