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18"/>
  </p:notesMasterIdLst>
  <p:sldIdLst>
    <p:sldId id="256" r:id="rId3"/>
    <p:sldId id="257" r:id="rId4"/>
    <p:sldId id="275" r:id="rId5"/>
    <p:sldId id="276" r:id="rId6"/>
    <p:sldId id="277" r:id="rId7"/>
    <p:sldId id="263" r:id="rId8"/>
    <p:sldId id="278" r:id="rId9"/>
    <p:sldId id="260" r:id="rId10"/>
    <p:sldId id="279" r:id="rId11"/>
    <p:sldId id="280" r:id="rId12"/>
    <p:sldId id="272" r:id="rId13"/>
    <p:sldId id="273" r:id="rId14"/>
    <p:sldId id="281" r:id="rId15"/>
    <p:sldId id="274" r:id="rId16"/>
    <p:sldId id="282" r:id="rId17"/>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86"/>
  </p:normalViewPr>
  <p:slideViewPr>
    <p:cSldViewPr snapToGrid="0">
      <p:cViewPr varScale="1">
        <p:scale>
          <a:sx n="188" d="100"/>
          <a:sy n="188" d="100"/>
        </p:scale>
        <p:origin x="120" y="2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36"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19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9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218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3075B-7059-9E00-897D-958A6B63E9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57A06-9869-9403-0DC1-BEB1FF92C4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0E3CCC-623B-C186-EC86-3FB72A7C89A1}"/>
              </a:ext>
            </a:extLst>
          </p:cNvPr>
          <p:cNvSpPr>
            <a:spLocks noGrp="1"/>
          </p:cNvSpPr>
          <p:nvPr>
            <p:ph type="body" idx="1"/>
          </p:nvPr>
        </p:nvSpPr>
        <p:spPr/>
        <p:txBody>
          <a:bodyPr/>
          <a:lstStyle/>
          <a:p>
            <a:pPr marL="0" lvl="0" indent="0" algn="l" rtl="0">
              <a:spcBef>
                <a:spcPts val="0"/>
              </a:spcBef>
              <a:spcAft>
                <a:spcPts val="0"/>
              </a:spcAft>
              <a:buNone/>
            </a:pPr>
            <a:r>
              <a:rPr lang="en-US" dirty="0"/>
              <a:t>5 mins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We’ve revisited this list twice before, but this time you not only have your experiences in the activities to guide you, but also you’ve read the research, talked about the research with your table partners. So with that in your pocket, do you see anything on this list that needs revision, clarification. </a:t>
            </a:r>
          </a:p>
        </p:txBody>
      </p:sp>
    </p:spTree>
    <p:extLst>
      <p:ext uri="{BB962C8B-B14F-4D97-AF65-F5344CB8AC3E}">
        <p14:creationId xmlns:p14="http://schemas.microsoft.com/office/powerpoint/2010/main" val="4129527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K20 Center. (n.d.). Strike Out!. Strategies. </a:t>
            </a:r>
            <a:r>
              <a:rPr lang="en-US" dirty="0">
                <a:hlinkClick r:id="rId3" tooltip="https://learn.k20center.ou.edu/strategy/136"/>
              </a:rPr>
              <a:t>https://learn.k20center.ou.edu/strategy/136</a:t>
            </a:r>
            <a:endParaRPr lang="en-US" dirty="0"/>
          </a:p>
          <a:p>
            <a:pPr marL="0" lvl="0" indent="0" algn="l" rtl="0">
              <a:spcBef>
                <a:spcPts val="0"/>
              </a:spcBef>
              <a:spcAft>
                <a:spcPts val="0"/>
              </a:spcAft>
              <a:buClr>
                <a:schemeClr val="dk1"/>
              </a:buClr>
              <a:buSzPts val="1200"/>
              <a:buFont typeface="Calibri"/>
              <a:buNone/>
            </a:pPr>
            <a:r>
              <a:rPr lang="en-US" dirty="0"/>
              <a:t>Make three goals for improving student learning or your school through discourse?</a:t>
            </a:r>
          </a:p>
          <a:p>
            <a:endParaRPr lang="en-US" dirty="0"/>
          </a:p>
        </p:txBody>
      </p:sp>
    </p:spTree>
    <p:extLst>
      <p:ext uri="{BB962C8B-B14F-4D97-AF65-F5344CB8AC3E}">
        <p14:creationId xmlns:p14="http://schemas.microsoft.com/office/powerpoint/2010/main" val="1846223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FAAC1-E2CD-9C12-D760-3493AF3E6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087D6-9569-733E-4D52-A96FD69D6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175B73-D540-A528-8283-BE367DCCD3CE}"/>
              </a:ext>
            </a:extLst>
          </p:cNvPr>
          <p:cNvSpPr>
            <a:spLocks noGrp="1"/>
          </p:cNvSpPr>
          <p:nvPr>
            <p:ph type="body" idx="1"/>
          </p:nvPr>
        </p:nvSpPr>
        <p:spPr/>
        <p:txBody>
          <a:bodyPr/>
          <a:lstStyle/>
          <a:p>
            <a:pPr marL="0" lvl="0" indent="0" algn="l" rtl="0">
              <a:spcBef>
                <a:spcPts val="0"/>
              </a:spcBef>
              <a:spcAft>
                <a:spcPts val="0"/>
              </a:spcAft>
              <a:buNone/>
            </a:pPr>
            <a:r>
              <a:rPr lang="en-US" dirty="0"/>
              <a:t>Talk about how the strategies covered during session model discourse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t>
            </a:r>
          </a:p>
        </p:txBody>
      </p:sp>
    </p:spTree>
    <p:extLst>
      <p:ext uri="{BB962C8B-B14F-4D97-AF65-F5344CB8AC3E}">
        <p14:creationId xmlns:p14="http://schemas.microsoft.com/office/powerpoint/2010/main" val="235302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It might help to explain that this is like the old-school telephone game except with drawing added to the mix. Or if they’ve played the party game </a:t>
            </a:r>
            <a:r>
              <a:rPr lang="en-US" dirty="0" err="1"/>
              <a:t>Telestrations</a:t>
            </a:r>
            <a:r>
              <a:rPr lang="en-US" dirty="0"/>
              <a:t>, this activity is a version of that. Then begin to hand out the stacks of note cards and prompts (folded to keep secret) and instruct each person to make sure they are the only person at their table who can read their prompt. </a:t>
            </a:r>
          </a:p>
          <a:p>
            <a:endParaRPr lang="en-US" dirty="0"/>
          </a:p>
        </p:txBody>
      </p:sp>
    </p:spTree>
    <p:extLst>
      <p:ext uri="{BB962C8B-B14F-4D97-AF65-F5344CB8AC3E}">
        <p14:creationId xmlns:p14="http://schemas.microsoft.com/office/powerpoint/2010/main" val="468261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K20 Center. (n.d.). Paper telephone. Strategies.  https://learn.k20center.ou.edu/strategy/3477</a:t>
            </a:r>
          </a:p>
          <a:p>
            <a:pPr marL="0" lvl="0" indent="0" algn="l" rtl="0">
              <a:spcBef>
                <a:spcPts val="0"/>
              </a:spcBef>
              <a:spcAft>
                <a:spcPts val="0"/>
              </a:spcAft>
              <a:buNone/>
            </a:pPr>
            <a:r>
              <a:rPr lang="en-US" dirty="0"/>
              <a:t>12 minutes</a:t>
            </a:r>
          </a:p>
          <a:p>
            <a:endParaRPr lang="en-US" dirty="0"/>
          </a:p>
        </p:txBody>
      </p:sp>
    </p:spTree>
    <p:extLst>
      <p:ext uri="{BB962C8B-B14F-4D97-AF65-F5344CB8AC3E}">
        <p14:creationId xmlns:p14="http://schemas.microsoft.com/office/powerpoint/2010/main" val="249120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game may not have been an example of “good” communication. So think for a moment about what conditions need to be in place in order to set the stage for good communication or healthy discourse. </a:t>
            </a:r>
          </a:p>
          <a:p>
            <a:pPr marL="0" lvl="0" indent="0" algn="l" rtl="0">
              <a:spcBef>
                <a:spcPts val="0"/>
              </a:spcBef>
              <a:spcAft>
                <a:spcPts val="0"/>
              </a:spcAft>
              <a:buNone/>
            </a:pPr>
            <a:r>
              <a:rPr lang="en-US" dirty="0"/>
              <a:t>Based on what people say, we will compile a list on poster paper or a white board.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How might the preceding activity been different if we has established these conditions beforehand?</a:t>
            </a:r>
          </a:p>
          <a:p>
            <a:endParaRPr lang="en-US" dirty="0"/>
          </a:p>
        </p:txBody>
      </p:sp>
    </p:spTree>
    <p:extLst>
      <p:ext uri="{BB962C8B-B14F-4D97-AF65-F5344CB8AC3E}">
        <p14:creationId xmlns:p14="http://schemas.microsoft.com/office/powerpoint/2010/main" val="142552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100"/>
              <a:buNone/>
            </a:pPr>
            <a:r>
              <a:rPr lang="en-US" dirty="0">
                <a:effectLst/>
              </a:rPr>
              <a:t>K20 Center. (n.d.). Chalk Talk. Strategies. </a:t>
            </a:r>
            <a:r>
              <a:rPr lang="en-US" dirty="0">
                <a:hlinkClick r:id="rId3" tooltip="https://learn.k20center.ou.edu/strategy/197"/>
              </a:rPr>
              <a:t>https://learn.k20center.ou.edu/strategy/197</a:t>
            </a:r>
            <a:endParaRPr lang="en-US" dirty="0"/>
          </a:p>
          <a:p>
            <a:pPr marL="0" lvl="0" indent="0" algn="l" rtl="0">
              <a:spcBef>
                <a:spcPts val="0"/>
              </a:spcBef>
              <a:spcAft>
                <a:spcPts val="0"/>
              </a:spcAft>
              <a:buSzPts val="1100"/>
              <a:buNone/>
            </a:pPr>
            <a:r>
              <a:rPr lang="en-US" dirty="0"/>
              <a:t>Provide each table group a poster with a provided debate topic from the list written in the center:</a:t>
            </a:r>
          </a:p>
          <a:p>
            <a:pPr marL="0" lvl="0" indent="0" algn="l" rtl="0">
              <a:spcBef>
                <a:spcPts val="0"/>
              </a:spcBef>
              <a:spcAft>
                <a:spcPts val="0"/>
              </a:spcAft>
              <a:buSzPts val="1100"/>
              <a:buNone/>
            </a:pPr>
            <a:endParaRPr lang="en-US" dirty="0"/>
          </a:p>
          <a:p>
            <a:pPr marL="457200" lvl="0" indent="-304800" algn="l" rtl="0">
              <a:lnSpc>
                <a:spcPct val="115000"/>
              </a:lnSpc>
              <a:spcBef>
                <a:spcPts val="0"/>
              </a:spcBef>
              <a:spcAft>
                <a:spcPts val="0"/>
              </a:spcAft>
              <a:buClr>
                <a:schemeClr val="dk1"/>
              </a:buClr>
              <a:buSzPts val="1200"/>
              <a:buFont typeface="Calibri"/>
              <a:buChar char="●"/>
            </a:pPr>
            <a:r>
              <a:rPr lang="en-US" dirty="0"/>
              <a:t>Social media has ruined modern discourse</a:t>
            </a:r>
          </a:p>
          <a:p>
            <a:pPr marL="457200" lvl="0" indent="-304800" algn="l" rtl="0">
              <a:lnSpc>
                <a:spcPct val="115000"/>
              </a:lnSpc>
              <a:spcBef>
                <a:spcPts val="0"/>
              </a:spcBef>
              <a:spcAft>
                <a:spcPts val="0"/>
              </a:spcAft>
              <a:buClr>
                <a:schemeClr val="dk1"/>
              </a:buClr>
              <a:buSzPts val="1200"/>
              <a:buFont typeface="Calibri"/>
              <a:buChar char="●"/>
            </a:pPr>
            <a:r>
              <a:rPr lang="en-US" dirty="0"/>
              <a:t>Cross-curricular discourse is always beneficial</a:t>
            </a:r>
          </a:p>
          <a:p>
            <a:pPr marL="457200" lvl="0" indent="-304800" algn="l" rtl="0">
              <a:lnSpc>
                <a:spcPct val="115000"/>
              </a:lnSpc>
              <a:spcBef>
                <a:spcPts val="0"/>
              </a:spcBef>
              <a:spcAft>
                <a:spcPts val="0"/>
              </a:spcAft>
              <a:buClr>
                <a:schemeClr val="dk1"/>
              </a:buClr>
              <a:buSzPts val="1200"/>
              <a:buFont typeface="Calibri"/>
              <a:buChar char="●"/>
            </a:pPr>
            <a:r>
              <a:rPr lang="en-US" dirty="0"/>
              <a:t>Email v. Meeting</a:t>
            </a:r>
          </a:p>
          <a:p>
            <a:pPr marL="457200" lvl="0" indent="-304800" algn="l" rtl="0">
              <a:lnSpc>
                <a:spcPct val="115000"/>
              </a:lnSpc>
              <a:spcBef>
                <a:spcPts val="0"/>
              </a:spcBef>
              <a:spcAft>
                <a:spcPts val="0"/>
              </a:spcAft>
              <a:buClr>
                <a:schemeClr val="dk1"/>
              </a:buClr>
              <a:buSzPts val="1200"/>
              <a:buFont typeface="Calibri"/>
              <a:buChar char="●"/>
            </a:pPr>
            <a:r>
              <a:rPr lang="en-US" dirty="0"/>
              <a:t>Gifs v. Emojis</a:t>
            </a:r>
          </a:p>
          <a:p>
            <a:pPr marL="457200" lvl="0" indent="-304800" algn="l" rtl="0">
              <a:lnSpc>
                <a:spcPct val="115000"/>
              </a:lnSpc>
              <a:spcBef>
                <a:spcPts val="0"/>
              </a:spcBef>
              <a:spcAft>
                <a:spcPts val="0"/>
              </a:spcAft>
              <a:buClr>
                <a:schemeClr val="dk1"/>
              </a:buClr>
              <a:buSzPts val="1200"/>
              <a:buFont typeface="Calibri"/>
              <a:buChar char="●"/>
            </a:pPr>
            <a:r>
              <a:rPr lang="en-US" dirty="0"/>
              <a:t>Calling v. Texting</a:t>
            </a:r>
          </a:p>
          <a:p>
            <a:pPr marL="457200" lvl="0" indent="-304800" algn="l" rtl="0">
              <a:lnSpc>
                <a:spcPct val="115000"/>
              </a:lnSpc>
              <a:spcBef>
                <a:spcPts val="0"/>
              </a:spcBef>
              <a:spcAft>
                <a:spcPts val="0"/>
              </a:spcAft>
              <a:buClr>
                <a:schemeClr val="dk1"/>
              </a:buClr>
              <a:buSzPts val="1200"/>
              <a:buFont typeface="Calibri"/>
              <a:buChar char="●"/>
            </a:pPr>
            <a:r>
              <a:rPr lang="en-US" dirty="0"/>
              <a:t>Grammar police v. grammar rebels</a:t>
            </a:r>
            <a:endParaRPr lang="en-US" sz="1200" dirty="0">
              <a:latin typeface="Arial"/>
              <a:ea typeface="Arial"/>
              <a:cs typeface="Arial"/>
              <a:sym typeface="Arial"/>
            </a:endParaRPr>
          </a:p>
          <a:p>
            <a:pPr marL="0" lvl="0" indent="0" algn="l" rtl="0">
              <a:spcBef>
                <a:spcPts val="1000"/>
              </a:spcBef>
              <a:spcAft>
                <a:spcPts val="0"/>
              </a:spcAft>
              <a:buSzPts val="1100"/>
              <a:buNone/>
            </a:pPr>
            <a:r>
              <a:rPr lang="en-US" dirty="0"/>
              <a:t>Participant can write down their contributions to each debate topic in pen or pencil on the chart paper in the space around the provided topic. They should read what their table members write and respond to each other, only by writing. There is no talking during this part of the activity, but there will be time to discuss later. Before beginning, ask to see if anyone has questions about the directions before you start a timer and silence is expected. Allow about 15 minutes for the silent part of this activity. </a:t>
            </a:r>
          </a:p>
          <a:p>
            <a:pPr marL="0" lvl="0" indent="0" algn="l" rtl="0">
              <a:spcBef>
                <a:spcPts val="0"/>
              </a:spcBef>
              <a:spcAft>
                <a:spcPts val="0"/>
              </a:spcAft>
              <a:buSzPts val="1100"/>
              <a:buNone/>
            </a:pPr>
            <a:endParaRPr lang="en-US" dirty="0"/>
          </a:p>
          <a:p>
            <a:pPr marL="0" lvl="0" indent="0" algn="l" rtl="0">
              <a:spcBef>
                <a:spcPts val="0"/>
              </a:spcBef>
              <a:spcAft>
                <a:spcPts val="0"/>
              </a:spcAft>
              <a:buSzPts val="1100"/>
              <a:buNone/>
            </a:pPr>
            <a:r>
              <a:rPr lang="en-US" dirty="0"/>
              <a:t>Next, set the timer to 15 minutes again and this time all participants can walk around the room to view other table’s papers and write in responses to the contributions already made for each topic.</a:t>
            </a:r>
          </a:p>
          <a:p>
            <a:pPr marL="0" lvl="0" indent="0" algn="l" rtl="0">
              <a:spcBef>
                <a:spcPts val="0"/>
              </a:spcBef>
              <a:spcAft>
                <a:spcPts val="0"/>
              </a:spcAft>
              <a:buSzPts val="1100"/>
              <a:buNone/>
            </a:pPr>
            <a:r>
              <a:rPr lang="en-US" dirty="0"/>
              <a:t>After this timer participants can have time at their table to discuss their topics or any of the topics they’ve seen. During this time they should arrive at their table with an elevator pitch summary on the characteristics and values of productive discourse. </a:t>
            </a:r>
          </a:p>
          <a:p>
            <a:pPr marL="0" lvl="0" indent="0" algn="l" rtl="0">
              <a:spcBef>
                <a:spcPts val="0"/>
              </a:spcBef>
              <a:spcAft>
                <a:spcPts val="0"/>
              </a:spcAft>
              <a:buSzPts val="1100"/>
              <a:buNone/>
            </a:pPr>
            <a:endParaRPr lang="en-US" dirty="0"/>
          </a:p>
          <a:p>
            <a:pPr marL="0" lvl="0" indent="0" algn="l" rtl="0">
              <a:spcBef>
                <a:spcPts val="0"/>
              </a:spcBef>
              <a:spcAft>
                <a:spcPts val="0"/>
              </a:spcAft>
              <a:buSzPts val="1100"/>
              <a:buNone/>
            </a:pPr>
            <a:r>
              <a:rPr lang="en-US" dirty="0"/>
              <a:t>Have each table share their summary to the whole room.</a:t>
            </a:r>
          </a:p>
        </p:txBody>
      </p:sp>
    </p:spTree>
    <p:extLst>
      <p:ext uri="{BB962C8B-B14F-4D97-AF65-F5344CB8AC3E}">
        <p14:creationId xmlns:p14="http://schemas.microsoft.com/office/powerpoint/2010/main" val="3286508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04D4A-DDFF-3A6F-2285-06B61B16F5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C0E91-D35D-0469-3970-BD4B76250C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1E21E4-9965-3EC0-226E-1230E82000B6}"/>
              </a:ext>
            </a:extLst>
          </p:cNvPr>
          <p:cNvSpPr>
            <a:spLocks noGrp="1"/>
          </p:cNvSpPr>
          <p:nvPr>
            <p:ph type="body" idx="1"/>
          </p:nvPr>
        </p:nvSpPr>
        <p:spPr/>
        <p:txBody>
          <a:bodyPr/>
          <a:lstStyle/>
          <a:p>
            <a:pPr marL="0" lvl="0" indent="0" algn="l" rtl="0">
              <a:spcBef>
                <a:spcPts val="0"/>
              </a:spcBef>
              <a:spcAft>
                <a:spcPts val="0"/>
              </a:spcAft>
              <a:buSzPts val="1100"/>
              <a:buNone/>
            </a:pPr>
            <a:r>
              <a:rPr lang="en-US" dirty="0">
                <a:effectLst/>
              </a:rPr>
              <a:t>K20 Center. (n.d.). Chalk Talk. Strategies. </a:t>
            </a:r>
            <a:r>
              <a:rPr lang="en-US" dirty="0">
                <a:hlinkClick r:id="rId3" tooltip="https://learn.k20center.ou.edu/strategy/197"/>
              </a:rPr>
              <a:t>https://learn.k20center.ou.edu/strategy/197</a:t>
            </a:r>
            <a:endParaRPr lang="en-US" dirty="0"/>
          </a:p>
          <a:p>
            <a:pPr marL="0" lvl="0" indent="0" algn="l" rtl="0">
              <a:spcBef>
                <a:spcPts val="0"/>
              </a:spcBef>
              <a:spcAft>
                <a:spcPts val="0"/>
              </a:spcAft>
              <a:buNone/>
            </a:pPr>
            <a:r>
              <a:rPr lang="en-US" dirty="0"/>
              <a:t>12 mins</a:t>
            </a:r>
          </a:p>
          <a:p>
            <a:pPr marL="0" lvl="0" indent="0" algn="l" rtl="0">
              <a:spcBef>
                <a:spcPts val="0"/>
              </a:spcBef>
              <a:spcAft>
                <a:spcPts val="0"/>
              </a:spcAft>
              <a:buSzPts val="1100"/>
              <a:buNone/>
            </a:pPr>
            <a:r>
              <a:rPr lang="en-US" dirty="0"/>
              <a:t>Provide each table group a poster with a provided debate topic from the list written in the center:</a:t>
            </a:r>
          </a:p>
          <a:p>
            <a:pPr marL="0" lvl="0" indent="0" algn="l" rtl="0">
              <a:spcBef>
                <a:spcPts val="0"/>
              </a:spcBef>
              <a:spcAft>
                <a:spcPts val="0"/>
              </a:spcAft>
              <a:buSzPts val="1100"/>
              <a:buNone/>
            </a:pPr>
            <a:endParaRPr lang="en-US" dirty="0"/>
          </a:p>
          <a:p>
            <a:pPr marL="457200" lvl="0" indent="-304800" algn="l" rtl="0">
              <a:lnSpc>
                <a:spcPct val="115000"/>
              </a:lnSpc>
              <a:spcBef>
                <a:spcPts val="0"/>
              </a:spcBef>
              <a:spcAft>
                <a:spcPts val="0"/>
              </a:spcAft>
              <a:buClr>
                <a:schemeClr val="dk1"/>
              </a:buClr>
              <a:buSzPts val="1200"/>
              <a:buFont typeface="Calibri"/>
              <a:buChar char="●"/>
            </a:pPr>
            <a:r>
              <a:rPr lang="en-US" dirty="0"/>
              <a:t>Social media has ruined modern discourse</a:t>
            </a:r>
          </a:p>
          <a:p>
            <a:pPr marL="457200" lvl="0" indent="-304800" algn="l" rtl="0">
              <a:lnSpc>
                <a:spcPct val="115000"/>
              </a:lnSpc>
              <a:spcBef>
                <a:spcPts val="0"/>
              </a:spcBef>
              <a:spcAft>
                <a:spcPts val="0"/>
              </a:spcAft>
              <a:buClr>
                <a:schemeClr val="dk1"/>
              </a:buClr>
              <a:buSzPts val="1200"/>
              <a:buFont typeface="Calibri"/>
              <a:buChar char="●"/>
            </a:pPr>
            <a:r>
              <a:rPr lang="en-US" dirty="0"/>
              <a:t>Cross-curricular discourse is always beneficial</a:t>
            </a:r>
          </a:p>
          <a:p>
            <a:pPr marL="457200" lvl="0" indent="-304800" algn="l" rtl="0">
              <a:lnSpc>
                <a:spcPct val="115000"/>
              </a:lnSpc>
              <a:spcBef>
                <a:spcPts val="0"/>
              </a:spcBef>
              <a:spcAft>
                <a:spcPts val="0"/>
              </a:spcAft>
              <a:buClr>
                <a:schemeClr val="dk1"/>
              </a:buClr>
              <a:buSzPts val="1200"/>
              <a:buFont typeface="Calibri"/>
              <a:buChar char="●"/>
            </a:pPr>
            <a:r>
              <a:rPr lang="en-US" dirty="0"/>
              <a:t>Email v. Meeting</a:t>
            </a:r>
          </a:p>
          <a:p>
            <a:pPr marL="457200" lvl="0" indent="-304800" algn="l" rtl="0">
              <a:lnSpc>
                <a:spcPct val="115000"/>
              </a:lnSpc>
              <a:spcBef>
                <a:spcPts val="0"/>
              </a:spcBef>
              <a:spcAft>
                <a:spcPts val="0"/>
              </a:spcAft>
              <a:buClr>
                <a:schemeClr val="dk1"/>
              </a:buClr>
              <a:buSzPts val="1200"/>
              <a:buFont typeface="Calibri"/>
              <a:buChar char="●"/>
            </a:pPr>
            <a:r>
              <a:rPr lang="en-US" dirty="0"/>
              <a:t>Gifs v. Emojis</a:t>
            </a:r>
          </a:p>
          <a:p>
            <a:pPr marL="457200" lvl="0" indent="-304800" algn="l" rtl="0">
              <a:lnSpc>
                <a:spcPct val="115000"/>
              </a:lnSpc>
              <a:spcBef>
                <a:spcPts val="0"/>
              </a:spcBef>
              <a:spcAft>
                <a:spcPts val="0"/>
              </a:spcAft>
              <a:buClr>
                <a:schemeClr val="dk1"/>
              </a:buClr>
              <a:buSzPts val="1200"/>
              <a:buFont typeface="Calibri"/>
              <a:buChar char="●"/>
            </a:pPr>
            <a:r>
              <a:rPr lang="en-US" dirty="0"/>
              <a:t>Calling v. Texting</a:t>
            </a:r>
          </a:p>
          <a:p>
            <a:pPr marL="457200" lvl="0" indent="-304800" algn="l" rtl="0">
              <a:lnSpc>
                <a:spcPct val="115000"/>
              </a:lnSpc>
              <a:spcBef>
                <a:spcPts val="0"/>
              </a:spcBef>
              <a:spcAft>
                <a:spcPts val="0"/>
              </a:spcAft>
              <a:buClr>
                <a:schemeClr val="dk1"/>
              </a:buClr>
              <a:buSzPts val="1200"/>
              <a:buFont typeface="Calibri"/>
              <a:buChar char="●"/>
            </a:pPr>
            <a:r>
              <a:rPr lang="en-US" dirty="0"/>
              <a:t>Grammar police v. grammar rebels</a:t>
            </a:r>
            <a:endParaRPr lang="en-US" sz="1200" dirty="0">
              <a:latin typeface="Arial"/>
              <a:ea typeface="Arial"/>
              <a:cs typeface="Arial"/>
              <a:sym typeface="Arial"/>
            </a:endParaRPr>
          </a:p>
          <a:p>
            <a:pPr marL="0" lvl="0" indent="0" algn="l" rtl="0">
              <a:spcBef>
                <a:spcPts val="1000"/>
              </a:spcBef>
              <a:spcAft>
                <a:spcPts val="0"/>
              </a:spcAft>
              <a:buSzPts val="1100"/>
              <a:buNone/>
            </a:pPr>
            <a:r>
              <a:rPr lang="en-US" dirty="0"/>
              <a:t>Participant can write down their contributions to each debate topic in pen or pencil on the chart paper in the space around the provided topic. They should read what their table members write and respond to each other, only by writing. There is no talking during this part of the activity, but there will be time to discuss later. Before beginning, ask to see if anyone has questions about the directions before you start a timer and silence is expected. Allow about 15 minutes for the silent part of this activity. </a:t>
            </a:r>
          </a:p>
          <a:p>
            <a:pPr marL="0" lvl="0" indent="0" algn="l" rtl="0">
              <a:spcBef>
                <a:spcPts val="0"/>
              </a:spcBef>
              <a:spcAft>
                <a:spcPts val="0"/>
              </a:spcAft>
              <a:buSzPts val="1100"/>
              <a:buNone/>
            </a:pPr>
            <a:endParaRPr lang="en-US" dirty="0"/>
          </a:p>
          <a:p>
            <a:pPr marL="0" lvl="0" indent="0" algn="l" rtl="0">
              <a:spcBef>
                <a:spcPts val="0"/>
              </a:spcBef>
              <a:spcAft>
                <a:spcPts val="0"/>
              </a:spcAft>
              <a:buSzPts val="1100"/>
              <a:buNone/>
            </a:pPr>
            <a:r>
              <a:rPr lang="en-US" dirty="0"/>
              <a:t>Next, set the timer to 15 minutes again and this time all participants can walk around the room to view other table’s papers and write in responses to the contributions already made for each topic.</a:t>
            </a:r>
          </a:p>
          <a:p>
            <a:pPr marL="0" lvl="0" indent="0" algn="l" rtl="0">
              <a:spcBef>
                <a:spcPts val="0"/>
              </a:spcBef>
              <a:spcAft>
                <a:spcPts val="0"/>
              </a:spcAft>
              <a:buSzPts val="1100"/>
              <a:buNone/>
            </a:pPr>
            <a:r>
              <a:rPr lang="en-US" dirty="0"/>
              <a:t>After this timer participants can have time at their table to discuss their topics or any of the topics they’ve seen. During this time they should arrive at their table with an elevator pitch summary on the characteristics and values of productive discourse. </a:t>
            </a:r>
          </a:p>
          <a:p>
            <a:pPr marL="0" lvl="0" indent="0" algn="l" rtl="0">
              <a:spcBef>
                <a:spcPts val="0"/>
              </a:spcBef>
              <a:spcAft>
                <a:spcPts val="0"/>
              </a:spcAft>
              <a:buSzPts val="1100"/>
              <a:buNone/>
            </a:pPr>
            <a:endParaRPr lang="en-US" dirty="0"/>
          </a:p>
          <a:p>
            <a:pPr marL="0" lvl="0" indent="0" algn="l" rtl="0">
              <a:spcBef>
                <a:spcPts val="0"/>
              </a:spcBef>
              <a:spcAft>
                <a:spcPts val="0"/>
              </a:spcAft>
              <a:buSzPts val="1100"/>
              <a:buNone/>
            </a:pPr>
            <a:r>
              <a:rPr lang="en-US" dirty="0"/>
              <a:t>Have each table share their summary to the whole room.</a:t>
            </a:r>
          </a:p>
          <a:p>
            <a:pPr marL="0" lvl="0" indent="0" algn="l" rtl="0">
              <a:spcBef>
                <a:spcPts val="0"/>
              </a:spcBef>
              <a:spcAft>
                <a:spcPts val="0"/>
              </a:spcAft>
              <a:buSzPts val="1100"/>
              <a:buNone/>
            </a:pPr>
            <a:endParaRPr lang="en-US" dirty="0"/>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854327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9E8B3-8AAF-47DF-B326-1A348C813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1190C0-014E-FF3C-16BD-E94960D01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06849B-7D7B-C5FC-C7AD-C4807A1028AA}"/>
              </a:ext>
            </a:extLst>
          </p:cNvPr>
          <p:cNvSpPr>
            <a:spLocks noGrp="1"/>
          </p:cNvSpPr>
          <p:nvPr>
            <p:ph type="body" idx="1"/>
          </p:nvPr>
        </p:nvSpPr>
        <p:spPr/>
        <p:txBody>
          <a:bodyPr/>
          <a:lstStyle/>
          <a:p>
            <a:pPr marL="0" lvl="0" indent="0" algn="l" rtl="0">
              <a:spcBef>
                <a:spcPts val="0"/>
              </a:spcBef>
              <a:spcAft>
                <a:spcPts val="0"/>
              </a:spcAft>
              <a:buNone/>
            </a:pPr>
            <a:r>
              <a:rPr lang="en-US" dirty="0"/>
              <a:t>5 mins</a:t>
            </a:r>
          </a:p>
        </p:txBody>
      </p:sp>
    </p:spTree>
    <p:extLst>
      <p:ext uri="{BB962C8B-B14F-4D97-AF65-F5344CB8AC3E}">
        <p14:creationId xmlns:p14="http://schemas.microsoft.com/office/powerpoint/2010/main" val="3652483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Pass out the Practitioner Brief, Teacher Talk, and Concept map handouts. 10 mins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Look at one or both of these resources and use them to inform a concept map. Your map should demonstrate how you see the characteristics and values of productive discourse relating to one another. And I’m going to give away the next part. You will be sharing your map with a partner at your table, so consider how you’d structure these relationships in order to explain how you see the relationships to someone else.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1819682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K20 Center. (n.d.). Give, Get, Reflect. Strategies. </a:t>
            </a:r>
            <a:r>
              <a:rPr lang="en-US" dirty="0">
                <a:hlinkClick r:id="rId3" tooltip="https://learn.k20center.ou.edu/strategy/2184"/>
              </a:rPr>
              <a:t>https://learn.k20center.ou.edu/strategy/2184</a:t>
            </a:r>
            <a:endParaRPr lang="en-US" dirty="0"/>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5 mins</a:t>
            </a:r>
          </a:p>
          <a:p>
            <a:endParaRPr lang="en-US" dirty="0"/>
          </a:p>
        </p:txBody>
      </p:sp>
    </p:spTree>
    <p:extLst>
      <p:ext uri="{BB962C8B-B14F-4D97-AF65-F5344CB8AC3E}">
        <p14:creationId xmlns:p14="http://schemas.microsoft.com/office/powerpoint/2010/main" val="3391246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328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4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844917-401A-C607-900F-8340B4453A3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75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bit.ly/DiscourseBrie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s://timer.k20center.ou.edu/10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s://timer.k20center.ou.edu/10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681B0-49E7-AE5F-9FA4-6BB592012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F39DBE-D3E8-6285-3A0F-BECBDB986867}"/>
              </a:ext>
            </a:extLst>
          </p:cNvPr>
          <p:cNvSpPr>
            <a:spLocks noGrp="1"/>
          </p:cNvSpPr>
          <p:nvPr>
            <p:ph type="title"/>
          </p:nvPr>
        </p:nvSpPr>
        <p:spPr/>
        <p:txBody>
          <a:bodyPr rtlCol="0">
            <a:normAutofit/>
          </a:bodyPr>
          <a:lstStyle/>
          <a:p>
            <a:pPr fontAlgn="auto">
              <a:spcAft>
                <a:spcPts val="0"/>
              </a:spcAft>
              <a:defRPr/>
            </a:pPr>
            <a:r>
              <a:rPr lang="en-US" dirty="0"/>
              <a:t>Characteristics of Healthy Discourse</a:t>
            </a:r>
          </a:p>
        </p:txBody>
      </p:sp>
      <p:sp>
        <p:nvSpPr>
          <p:cNvPr id="25602" name="Content Placeholder 2">
            <a:extLst>
              <a:ext uri="{FF2B5EF4-FFF2-40B4-BE49-F238E27FC236}">
                <a16:creationId xmlns:a16="http://schemas.microsoft.com/office/drawing/2014/main" id="{357597BA-523D-C304-D407-B627E35A7C5C}"/>
              </a:ext>
            </a:extLst>
          </p:cNvPr>
          <p:cNvSpPr>
            <a:spLocks noGrp="1" noChangeArrowheads="1"/>
          </p:cNvSpPr>
          <p:nvPr>
            <p:ph idx="4294967295"/>
          </p:nvPr>
        </p:nvSpPr>
        <p:spPr>
          <a:xfrm>
            <a:off x="628650" y="1370013"/>
            <a:ext cx="5041922" cy="3262312"/>
          </a:xfrm>
        </p:spPr>
        <p:txBody>
          <a:bodyPr/>
          <a:lstStyle/>
          <a:p>
            <a:r>
              <a:rPr lang="en-US" altLang="en-US" dirty="0"/>
              <a:t>What would you change, add, or take away from our list?</a:t>
            </a:r>
          </a:p>
        </p:txBody>
      </p:sp>
      <p:pic>
        <p:nvPicPr>
          <p:cNvPr id="3" name="Google Shape;99;p19">
            <a:extLst>
              <a:ext uri="{FF2B5EF4-FFF2-40B4-BE49-F238E27FC236}">
                <a16:creationId xmlns:a16="http://schemas.microsoft.com/office/drawing/2014/main" id="{D36F17F3-E764-840D-7713-3419F651E51B}"/>
              </a:ext>
            </a:extLst>
          </p:cNvPr>
          <p:cNvPicPr preferRelativeResize="0"/>
          <p:nvPr/>
        </p:nvPicPr>
        <p:blipFill>
          <a:blip r:embed="rId3">
            <a:alphaModFix/>
          </a:blip>
          <a:stretch>
            <a:fillRect/>
          </a:stretch>
        </p:blipFill>
        <p:spPr>
          <a:xfrm>
            <a:off x="5978520" y="1420814"/>
            <a:ext cx="2345610" cy="2169054"/>
          </a:xfrm>
          <a:prstGeom prst="rect">
            <a:avLst/>
          </a:prstGeom>
          <a:noFill/>
          <a:ln>
            <a:noFill/>
          </a:ln>
        </p:spPr>
      </p:pic>
    </p:spTree>
    <p:extLst>
      <p:ext uri="{BB962C8B-B14F-4D97-AF65-F5344CB8AC3E}">
        <p14:creationId xmlns:p14="http://schemas.microsoft.com/office/powerpoint/2010/main" val="328174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08D82-ED13-1EDB-3255-E6C783DAB2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DF6BC-883A-98B0-1AF2-852806DA0F77}"/>
              </a:ext>
            </a:extLst>
          </p:cNvPr>
          <p:cNvSpPr>
            <a:spLocks noGrp="1"/>
          </p:cNvSpPr>
          <p:nvPr>
            <p:ph type="title"/>
          </p:nvPr>
        </p:nvSpPr>
        <p:spPr/>
        <p:txBody>
          <a:bodyPr rtlCol="0">
            <a:normAutofit/>
          </a:bodyPr>
          <a:lstStyle/>
          <a:p>
            <a:pPr fontAlgn="auto">
              <a:spcAft>
                <a:spcPts val="0"/>
              </a:spcAft>
              <a:defRPr/>
            </a:pPr>
            <a:r>
              <a:rPr lang="en-US" dirty="0"/>
              <a:t>Research Brief</a:t>
            </a:r>
          </a:p>
        </p:txBody>
      </p:sp>
      <p:sp>
        <p:nvSpPr>
          <p:cNvPr id="25602" name="Content Placeholder 2">
            <a:extLst>
              <a:ext uri="{FF2B5EF4-FFF2-40B4-BE49-F238E27FC236}">
                <a16:creationId xmlns:a16="http://schemas.microsoft.com/office/drawing/2014/main" id="{175A34F1-D5FE-0AF8-CAEA-66413318C8E5}"/>
              </a:ext>
            </a:extLst>
          </p:cNvPr>
          <p:cNvSpPr>
            <a:spLocks noGrp="1" noChangeArrowheads="1"/>
          </p:cNvSpPr>
          <p:nvPr>
            <p:ph idx="4294967295"/>
          </p:nvPr>
        </p:nvSpPr>
        <p:spPr>
          <a:xfrm>
            <a:off x="628650" y="1370013"/>
            <a:ext cx="5119469" cy="3262312"/>
          </a:xfrm>
        </p:spPr>
        <p:txBody>
          <a:bodyPr/>
          <a:lstStyle/>
          <a:p>
            <a:r>
              <a:rPr lang="en-US" altLang="en-US" dirty="0"/>
              <a:t>Read the “Teacher Talk” handout and/or access the practitioner brief at </a:t>
            </a:r>
            <a:r>
              <a:rPr lang="en-US" altLang="en-US" dirty="0">
                <a:hlinkClick r:id="rId3"/>
              </a:rPr>
              <a:t>bit.ly/</a:t>
            </a:r>
            <a:r>
              <a:rPr lang="en-US" altLang="en-US" dirty="0" err="1">
                <a:hlinkClick r:id="rId3"/>
              </a:rPr>
              <a:t>DiscourseBrief</a:t>
            </a:r>
            <a:r>
              <a:rPr lang="en-US" altLang="en-US" dirty="0"/>
              <a:t>. </a:t>
            </a:r>
          </a:p>
          <a:p>
            <a:r>
              <a:rPr lang="en-US" altLang="en-US" dirty="0"/>
              <a:t>Demonstrate your understanding of the characteristics and values of productive discourse on the Concept Map handout. </a:t>
            </a:r>
          </a:p>
        </p:txBody>
      </p:sp>
      <p:pic>
        <p:nvPicPr>
          <p:cNvPr id="3" name="Google Shape;146;p25">
            <a:extLst>
              <a:ext uri="{FF2B5EF4-FFF2-40B4-BE49-F238E27FC236}">
                <a16:creationId xmlns:a16="http://schemas.microsoft.com/office/drawing/2014/main" id="{FCBE63B7-8140-3BA2-846D-43ABFD0BC1D9}"/>
              </a:ext>
            </a:extLst>
          </p:cNvPr>
          <p:cNvPicPr preferRelativeResize="0"/>
          <p:nvPr/>
        </p:nvPicPr>
        <p:blipFill rotWithShape="1">
          <a:blip r:embed="rId4">
            <a:alphaModFix/>
          </a:blip>
          <a:srcRect l="16741" t="8969" r="21185" b="7200"/>
          <a:stretch/>
        </p:blipFill>
        <p:spPr>
          <a:xfrm>
            <a:off x="5690460" y="1334442"/>
            <a:ext cx="2779655" cy="3011324"/>
          </a:xfrm>
          <a:prstGeom prst="rect">
            <a:avLst/>
          </a:prstGeom>
          <a:noFill/>
          <a:ln>
            <a:noFill/>
          </a:ln>
        </p:spPr>
      </p:pic>
    </p:spTree>
    <p:extLst>
      <p:ext uri="{BB962C8B-B14F-4D97-AF65-F5344CB8AC3E}">
        <p14:creationId xmlns:p14="http://schemas.microsoft.com/office/powerpoint/2010/main" val="2135553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BFF2A-5FAE-458A-8D29-3B7267EE5D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BCD12B-A85B-DC8A-2BD1-89D0B1086421}"/>
              </a:ext>
            </a:extLst>
          </p:cNvPr>
          <p:cNvSpPr>
            <a:spLocks noGrp="1"/>
          </p:cNvSpPr>
          <p:nvPr>
            <p:ph type="title"/>
          </p:nvPr>
        </p:nvSpPr>
        <p:spPr/>
        <p:txBody>
          <a:bodyPr rtlCol="0">
            <a:normAutofit/>
          </a:bodyPr>
          <a:lstStyle/>
          <a:p>
            <a:pPr fontAlgn="auto">
              <a:spcAft>
                <a:spcPts val="0"/>
              </a:spcAft>
              <a:defRPr/>
            </a:pPr>
            <a:r>
              <a:rPr lang="en-US" dirty="0"/>
              <a:t>Give, Get, Reflect</a:t>
            </a:r>
          </a:p>
        </p:txBody>
      </p:sp>
      <p:sp>
        <p:nvSpPr>
          <p:cNvPr id="25602" name="Content Placeholder 2">
            <a:extLst>
              <a:ext uri="{FF2B5EF4-FFF2-40B4-BE49-F238E27FC236}">
                <a16:creationId xmlns:a16="http://schemas.microsoft.com/office/drawing/2014/main" id="{09EC1D99-1565-1108-6F9F-354DBAA6FFB7}"/>
              </a:ext>
            </a:extLst>
          </p:cNvPr>
          <p:cNvSpPr>
            <a:spLocks noGrp="1" noChangeArrowheads="1"/>
          </p:cNvSpPr>
          <p:nvPr>
            <p:ph idx="4294967295"/>
          </p:nvPr>
        </p:nvSpPr>
        <p:spPr>
          <a:xfrm>
            <a:off x="628650" y="1370013"/>
            <a:ext cx="3820568" cy="3262312"/>
          </a:xfrm>
        </p:spPr>
        <p:txBody>
          <a:bodyPr/>
          <a:lstStyle/>
          <a:p>
            <a:r>
              <a:rPr lang="en-US" altLang="en-US" dirty="0"/>
              <a:t>Exchange concept maps with an elbow partner.</a:t>
            </a:r>
          </a:p>
          <a:p>
            <a:r>
              <a:rPr lang="en-US" altLang="en-US" dirty="0"/>
              <a:t>Discuss the similarities and differences between the concept maps. </a:t>
            </a:r>
          </a:p>
        </p:txBody>
      </p:sp>
      <p:pic>
        <p:nvPicPr>
          <p:cNvPr id="3" name="Google Shape;154;p26">
            <a:extLst>
              <a:ext uri="{FF2B5EF4-FFF2-40B4-BE49-F238E27FC236}">
                <a16:creationId xmlns:a16="http://schemas.microsoft.com/office/drawing/2014/main" id="{DC5FC89A-6310-D854-69B5-AF5248958514}"/>
              </a:ext>
            </a:extLst>
          </p:cNvPr>
          <p:cNvPicPr preferRelativeResize="0"/>
          <p:nvPr/>
        </p:nvPicPr>
        <p:blipFill>
          <a:blip r:embed="rId3">
            <a:alphaModFix/>
          </a:blip>
          <a:stretch>
            <a:fillRect/>
          </a:stretch>
        </p:blipFill>
        <p:spPr>
          <a:xfrm>
            <a:off x="4222700" y="1142412"/>
            <a:ext cx="4635478" cy="3138650"/>
          </a:xfrm>
          <a:prstGeom prst="rect">
            <a:avLst/>
          </a:prstGeom>
          <a:noFill/>
          <a:ln>
            <a:noFill/>
          </a:ln>
        </p:spPr>
      </p:pic>
    </p:spTree>
    <p:extLst>
      <p:ext uri="{BB962C8B-B14F-4D97-AF65-F5344CB8AC3E}">
        <p14:creationId xmlns:p14="http://schemas.microsoft.com/office/powerpoint/2010/main" val="21871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04C38-8D51-2F88-234D-C4DE5A8FF6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6B359-BE8E-D272-BFDB-CAD69B48F37E}"/>
              </a:ext>
            </a:extLst>
          </p:cNvPr>
          <p:cNvSpPr>
            <a:spLocks noGrp="1"/>
          </p:cNvSpPr>
          <p:nvPr>
            <p:ph type="title"/>
          </p:nvPr>
        </p:nvSpPr>
        <p:spPr/>
        <p:txBody>
          <a:bodyPr rtlCol="0">
            <a:normAutofit/>
          </a:bodyPr>
          <a:lstStyle/>
          <a:p>
            <a:pPr fontAlgn="auto">
              <a:spcAft>
                <a:spcPts val="0"/>
              </a:spcAft>
              <a:defRPr/>
            </a:pPr>
            <a:r>
              <a:rPr lang="en-US" dirty="0"/>
              <a:t>Characteristics of Healthy Discourse</a:t>
            </a:r>
          </a:p>
        </p:txBody>
      </p:sp>
      <p:sp>
        <p:nvSpPr>
          <p:cNvPr id="25602" name="Content Placeholder 2">
            <a:extLst>
              <a:ext uri="{FF2B5EF4-FFF2-40B4-BE49-F238E27FC236}">
                <a16:creationId xmlns:a16="http://schemas.microsoft.com/office/drawing/2014/main" id="{0005B2BE-8941-F2A9-AB79-0FA9F0A013AE}"/>
              </a:ext>
            </a:extLst>
          </p:cNvPr>
          <p:cNvSpPr>
            <a:spLocks noGrp="1" noChangeArrowheads="1"/>
          </p:cNvSpPr>
          <p:nvPr>
            <p:ph idx="4294967295"/>
          </p:nvPr>
        </p:nvSpPr>
        <p:spPr>
          <a:xfrm>
            <a:off x="628650" y="1370013"/>
            <a:ext cx="5041922" cy="3262312"/>
          </a:xfrm>
        </p:spPr>
        <p:txBody>
          <a:bodyPr/>
          <a:lstStyle/>
          <a:p>
            <a:pPr marL="64008" indent="0">
              <a:buNone/>
            </a:pPr>
            <a:r>
              <a:rPr lang="en-US" altLang="en-US" dirty="0"/>
              <a:t>After reading the research and discussing with your partner:</a:t>
            </a:r>
          </a:p>
          <a:p>
            <a:pPr marL="578358" indent="-514350">
              <a:buFont typeface="+mj-lt"/>
              <a:buAutoNum type="arabicPeriod"/>
            </a:pPr>
            <a:r>
              <a:rPr lang="en-US" altLang="en-US" dirty="0"/>
              <a:t>Do you see anything on our list that needs revision or clarification? </a:t>
            </a:r>
          </a:p>
          <a:p>
            <a:pPr marL="578358" indent="-514350">
              <a:buFont typeface="+mj-lt"/>
              <a:buAutoNum type="arabicPeriod"/>
            </a:pPr>
            <a:r>
              <a:rPr lang="en-US" altLang="en-US" dirty="0"/>
              <a:t>Any that need to go?</a:t>
            </a:r>
          </a:p>
        </p:txBody>
      </p:sp>
      <p:pic>
        <p:nvPicPr>
          <p:cNvPr id="3" name="Google Shape;99;p19">
            <a:extLst>
              <a:ext uri="{FF2B5EF4-FFF2-40B4-BE49-F238E27FC236}">
                <a16:creationId xmlns:a16="http://schemas.microsoft.com/office/drawing/2014/main" id="{6EA95906-909A-248E-CA25-178437AFC738}"/>
              </a:ext>
            </a:extLst>
          </p:cNvPr>
          <p:cNvPicPr preferRelativeResize="0"/>
          <p:nvPr/>
        </p:nvPicPr>
        <p:blipFill>
          <a:blip r:embed="rId3">
            <a:alphaModFix/>
          </a:blip>
          <a:stretch>
            <a:fillRect/>
          </a:stretch>
        </p:blipFill>
        <p:spPr>
          <a:xfrm>
            <a:off x="5978520" y="1420814"/>
            <a:ext cx="2345610" cy="2169054"/>
          </a:xfrm>
          <a:prstGeom prst="rect">
            <a:avLst/>
          </a:prstGeom>
          <a:noFill/>
          <a:ln>
            <a:noFill/>
          </a:ln>
        </p:spPr>
      </p:pic>
    </p:spTree>
    <p:extLst>
      <p:ext uri="{BB962C8B-B14F-4D97-AF65-F5344CB8AC3E}">
        <p14:creationId xmlns:p14="http://schemas.microsoft.com/office/powerpoint/2010/main" val="4239727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A4AD1-D6B7-E225-A56A-BB6618E26A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4EA3D-EAED-3DBC-0B8F-F74EF25F928B}"/>
              </a:ext>
            </a:extLst>
          </p:cNvPr>
          <p:cNvSpPr>
            <a:spLocks noGrp="1"/>
          </p:cNvSpPr>
          <p:nvPr>
            <p:ph type="title"/>
          </p:nvPr>
        </p:nvSpPr>
        <p:spPr/>
        <p:txBody>
          <a:bodyPr rtlCol="0">
            <a:normAutofit/>
          </a:bodyPr>
          <a:lstStyle/>
          <a:p>
            <a:pPr fontAlgn="auto">
              <a:spcAft>
                <a:spcPts val="0"/>
              </a:spcAft>
              <a:defRPr/>
            </a:pPr>
            <a:r>
              <a:rPr lang="en-US" dirty="0"/>
              <a:t>Strike Out!</a:t>
            </a:r>
          </a:p>
        </p:txBody>
      </p:sp>
      <p:sp>
        <p:nvSpPr>
          <p:cNvPr id="25602" name="Content Placeholder 2">
            <a:extLst>
              <a:ext uri="{FF2B5EF4-FFF2-40B4-BE49-F238E27FC236}">
                <a16:creationId xmlns:a16="http://schemas.microsoft.com/office/drawing/2014/main" id="{5D0D1970-F1BF-42E4-D654-C6116B96A2B7}"/>
              </a:ext>
            </a:extLst>
          </p:cNvPr>
          <p:cNvSpPr>
            <a:spLocks noGrp="1" noChangeArrowheads="1"/>
          </p:cNvSpPr>
          <p:nvPr>
            <p:ph idx="4294967295"/>
          </p:nvPr>
        </p:nvSpPr>
        <p:spPr>
          <a:xfrm>
            <a:off x="628650" y="1370013"/>
            <a:ext cx="7823896" cy="3262312"/>
          </a:xfrm>
        </p:spPr>
        <p:txBody>
          <a:bodyPr/>
          <a:lstStyle/>
          <a:p>
            <a:r>
              <a:rPr lang="en-US" altLang="en-US" sz="2200" dirty="0"/>
              <a:t>Write three goals for improving discourse on your Strike Out hand out. </a:t>
            </a:r>
          </a:p>
          <a:p>
            <a:r>
              <a:rPr lang="en-US" altLang="en-US" sz="2200" dirty="0"/>
              <a:t>Pass your paper to the person next to you. Mark out one goal from your neighbor’s paper you feel is the least important goal.</a:t>
            </a:r>
          </a:p>
          <a:p>
            <a:r>
              <a:rPr lang="en-US" altLang="en-US" sz="2200" dirty="0"/>
              <a:t>Repeat previous step.</a:t>
            </a:r>
          </a:p>
          <a:p>
            <a:r>
              <a:rPr lang="en-US" altLang="en-US" sz="2200" dirty="0"/>
              <a:t>Return handouts to original owner with only one goal remaining.</a:t>
            </a:r>
          </a:p>
          <a:p>
            <a:r>
              <a:rPr lang="en-US" altLang="en-US" sz="2200" dirty="0"/>
              <a:t>Narrow down to a single shared goal through discussion at your table.</a:t>
            </a:r>
          </a:p>
        </p:txBody>
      </p:sp>
      <p:pic>
        <p:nvPicPr>
          <p:cNvPr id="4" name="Picture 3">
            <a:extLst>
              <a:ext uri="{FF2B5EF4-FFF2-40B4-BE49-F238E27FC236}">
                <a16:creationId xmlns:a16="http://schemas.microsoft.com/office/drawing/2014/main" id="{01DB126E-EF2B-F1DF-D001-BDF01F266FA7}"/>
              </a:ext>
            </a:extLst>
          </p:cNvPr>
          <p:cNvPicPr>
            <a:picLocks noChangeAspect="1"/>
          </p:cNvPicPr>
          <p:nvPr/>
        </p:nvPicPr>
        <p:blipFill>
          <a:blip r:embed="rId3"/>
          <a:stretch>
            <a:fillRect/>
          </a:stretch>
        </p:blipFill>
        <p:spPr>
          <a:xfrm>
            <a:off x="6697474" y="331638"/>
            <a:ext cx="1929385" cy="1038375"/>
          </a:xfrm>
          <a:prstGeom prst="rect">
            <a:avLst/>
          </a:prstGeom>
        </p:spPr>
      </p:pic>
    </p:spTree>
    <p:extLst>
      <p:ext uri="{BB962C8B-B14F-4D97-AF65-F5344CB8AC3E}">
        <p14:creationId xmlns:p14="http://schemas.microsoft.com/office/powerpoint/2010/main" val="2454009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1367B-D60C-0505-B605-EFAFB50F6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B11D62-30E9-58D8-7805-7382A1BEAC19}"/>
              </a:ext>
            </a:extLst>
          </p:cNvPr>
          <p:cNvSpPr>
            <a:spLocks noGrp="1"/>
          </p:cNvSpPr>
          <p:nvPr>
            <p:ph type="title"/>
          </p:nvPr>
        </p:nvSpPr>
        <p:spPr/>
        <p:txBody>
          <a:bodyPr rtlCol="0">
            <a:normAutofit/>
          </a:bodyPr>
          <a:lstStyle/>
          <a:p>
            <a:pPr fontAlgn="auto">
              <a:spcAft>
                <a:spcPts val="0"/>
              </a:spcAft>
              <a:defRPr/>
            </a:pPr>
            <a:r>
              <a:rPr lang="en-US" dirty="0"/>
              <a:t>LEARN Strategy Reflection</a:t>
            </a:r>
          </a:p>
        </p:txBody>
      </p:sp>
      <p:sp>
        <p:nvSpPr>
          <p:cNvPr id="25602" name="Content Placeholder 2">
            <a:extLst>
              <a:ext uri="{FF2B5EF4-FFF2-40B4-BE49-F238E27FC236}">
                <a16:creationId xmlns:a16="http://schemas.microsoft.com/office/drawing/2014/main" id="{07FD7BC3-B676-6BBE-E7B6-9433705BA26B}"/>
              </a:ext>
            </a:extLst>
          </p:cNvPr>
          <p:cNvSpPr>
            <a:spLocks noGrp="1" noChangeArrowheads="1"/>
          </p:cNvSpPr>
          <p:nvPr>
            <p:ph idx="4294967295"/>
          </p:nvPr>
        </p:nvSpPr>
        <p:spPr>
          <a:xfrm>
            <a:off x="628650" y="1370013"/>
            <a:ext cx="3177580" cy="3262312"/>
          </a:xfrm>
        </p:spPr>
        <p:txBody>
          <a:bodyPr/>
          <a:lstStyle/>
          <a:p>
            <a:r>
              <a:rPr lang="en-US" altLang="en-US" dirty="0"/>
              <a:t>Chalk Talk</a:t>
            </a:r>
          </a:p>
          <a:p>
            <a:r>
              <a:rPr lang="en-US" altLang="en-US" dirty="0"/>
              <a:t>Give, Get, Reflect</a:t>
            </a:r>
          </a:p>
          <a:p>
            <a:r>
              <a:rPr lang="en-US" altLang="en-US" dirty="0"/>
              <a:t>Strike Out!</a:t>
            </a:r>
          </a:p>
        </p:txBody>
      </p:sp>
      <p:pic>
        <p:nvPicPr>
          <p:cNvPr id="3" name="Picture 2" descr="A screenshot of a game&#10;&#10;Description automatically generated">
            <a:extLst>
              <a:ext uri="{FF2B5EF4-FFF2-40B4-BE49-F238E27FC236}">
                <a16:creationId xmlns:a16="http://schemas.microsoft.com/office/drawing/2014/main" id="{B55D5DA8-EDE7-9033-37D5-59B78AB10203}"/>
              </a:ext>
            </a:extLst>
          </p:cNvPr>
          <p:cNvPicPr>
            <a:picLocks noChangeAspect="1"/>
          </p:cNvPicPr>
          <p:nvPr/>
        </p:nvPicPr>
        <p:blipFill>
          <a:blip r:embed="rId3"/>
          <a:stretch>
            <a:fillRect/>
          </a:stretch>
        </p:blipFill>
        <p:spPr>
          <a:xfrm>
            <a:off x="5869094" y="626533"/>
            <a:ext cx="2618669" cy="3010940"/>
          </a:xfrm>
          <a:prstGeom prst="rect">
            <a:avLst/>
          </a:prstGeom>
        </p:spPr>
      </p:pic>
    </p:spTree>
    <p:extLst>
      <p:ext uri="{BB962C8B-B14F-4D97-AF65-F5344CB8AC3E}">
        <p14:creationId xmlns:p14="http://schemas.microsoft.com/office/powerpoint/2010/main" val="389468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a:extLst>
              <a:ext uri="{FF2B5EF4-FFF2-40B4-BE49-F238E27FC236}">
                <a16:creationId xmlns:a16="http://schemas.microsoft.com/office/drawing/2014/main" id="{D39454A6-31F6-9DC3-BE75-39D080090E23}"/>
              </a:ext>
            </a:extLst>
          </p:cNvPr>
          <p:cNvSpPr>
            <a:spLocks noGrp="1" noChangeArrowheads="1"/>
          </p:cNvSpPr>
          <p:nvPr>
            <p:ph type="title"/>
          </p:nvPr>
        </p:nvSpPr>
        <p:spPr>
          <a:xfrm>
            <a:off x="623888" y="560388"/>
            <a:ext cx="7886700" cy="2139950"/>
          </a:xfrm>
        </p:spPr>
        <p:txBody>
          <a:bodyPr/>
          <a:lstStyle/>
          <a:p>
            <a:r>
              <a:rPr lang="en-US" altLang="en-US" dirty="0"/>
              <a:t>Discourse: Teacher Talk</a:t>
            </a:r>
          </a:p>
        </p:txBody>
      </p:sp>
      <p:sp>
        <p:nvSpPr>
          <p:cNvPr id="22530" name="Text Placeholder 4">
            <a:extLst>
              <a:ext uri="{FF2B5EF4-FFF2-40B4-BE49-F238E27FC236}">
                <a16:creationId xmlns:a16="http://schemas.microsoft.com/office/drawing/2014/main" id="{019E2450-727C-5F8C-E55D-223CCB11F23B}"/>
              </a:ext>
            </a:extLst>
          </p:cNvPr>
          <p:cNvSpPr>
            <a:spLocks noGrp="1" noChangeArrowheads="1"/>
          </p:cNvSpPr>
          <p:nvPr>
            <p:ph type="body" sz="quarter" idx="10"/>
          </p:nvPr>
        </p:nvSpPr>
        <p:spPr>
          <a:xfrm>
            <a:off x="623888" y="2808288"/>
            <a:ext cx="7885112" cy="1397000"/>
          </a:xfrm>
        </p:spPr>
        <p:txBody>
          <a:bodyPr/>
          <a:lstStyle/>
          <a:p>
            <a:r>
              <a:rPr lang="en-US" altLang="en-US" dirty="0"/>
              <a:t>K20 Center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3551C-A48B-9EE2-5D06-419E935A9F98}"/>
            </a:ext>
          </a:extLst>
        </p:cNvPr>
        <p:cNvGrpSpPr/>
        <p:nvPr/>
      </p:nvGrpSpPr>
      <p:grpSpPr>
        <a:xfrm>
          <a:off x="0" y="0"/>
          <a:ext cx="0" cy="0"/>
          <a:chOff x="0" y="0"/>
          <a:chExt cx="0" cy="0"/>
        </a:xfrm>
      </p:grpSpPr>
      <p:pic>
        <p:nvPicPr>
          <p:cNvPr id="5" name="Google Shape;82;p17">
            <a:extLst>
              <a:ext uri="{FF2B5EF4-FFF2-40B4-BE49-F238E27FC236}">
                <a16:creationId xmlns:a16="http://schemas.microsoft.com/office/drawing/2014/main" id="{73F31B7E-DE25-C4CE-D045-F7755FD2CBC5}"/>
              </a:ext>
            </a:extLst>
          </p:cNvPr>
          <p:cNvPicPr preferRelativeResize="0"/>
          <p:nvPr/>
        </p:nvPicPr>
        <p:blipFill>
          <a:blip r:embed="rId3">
            <a:alphaModFix/>
          </a:blip>
          <a:stretch>
            <a:fillRect/>
          </a:stretch>
        </p:blipFill>
        <p:spPr>
          <a:xfrm>
            <a:off x="907626" y="323158"/>
            <a:ext cx="6600203" cy="4544088"/>
          </a:xfrm>
          <a:prstGeom prst="rect">
            <a:avLst/>
          </a:prstGeom>
          <a:noFill/>
          <a:ln>
            <a:noFill/>
          </a:ln>
        </p:spPr>
      </p:pic>
    </p:spTree>
    <p:extLst>
      <p:ext uri="{BB962C8B-B14F-4D97-AF65-F5344CB8AC3E}">
        <p14:creationId xmlns:p14="http://schemas.microsoft.com/office/powerpoint/2010/main" val="1389430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84CD7-DA8C-E512-91C3-DEC5157C95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45DCD5-887D-4400-9DAE-7B5CCA338454}"/>
              </a:ext>
            </a:extLst>
          </p:cNvPr>
          <p:cNvSpPr>
            <a:spLocks noGrp="1"/>
          </p:cNvSpPr>
          <p:nvPr>
            <p:ph type="title"/>
          </p:nvPr>
        </p:nvSpPr>
        <p:spPr>
          <a:xfrm>
            <a:off x="628650" y="93696"/>
            <a:ext cx="7886700" cy="993775"/>
          </a:xfrm>
        </p:spPr>
        <p:txBody>
          <a:bodyPr rtlCol="0">
            <a:normAutofit/>
          </a:bodyPr>
          <a:lstStyle/>
          <a:p>
            <a:pPr fontAlgn="auto">
              <a:spcAft>
                <a:spcPts val="0"/>
              </a:spcAft>
              <a:defRPr/>
            </a:pPr>
            <a:r>
              <a:rPr lang="en-US" dirty="0"/>
              <a:t>Paper Telephone</a:t>
            </a:r>
          </a:p>
        </p:txBody>
      </p:sp>
      <p:sp>
        <p:nvSpPr>
          <p:cNvPr id="25602" name="Content Placeholder 2">
            <a:extLst>
              <a:ext uri="{FF2B5EF4-FFF2-40B4-BE49-F238E27FC236}">
                <a16:creationId xmlns:a16="http://schemas.microsoft.com/office/drawing/2014/main" id="{00A7329F-8D7B-EACE-9F5E-21E80E8389DC}"/>
              </a:ext>
            </a:extLst>
          </p:cNvPr>
          <p:cNvSpPr>
            <a:spLocks noGrp="1" noChangeArrowheads="1"/>
          </p:cNvSpPr>
          <p:nvPr>
            <p:ph idx="4294967295"/>
          </p:nvPr>
        </p:nvSpPr>
        <p:spPr>
          <a:xfrm>
            <a:off x="628650" y="1189071"/>
            <a:ext cx="7886700" cy="3262312"/>
          </a:xfrm>
        </p:spPr>
        <p:txBody>
          <a:bodyPr/>
          <a:lstStyle/>
          <a:p>
            <a:pPr marL="64008" indent="0">
              <a:buNone/>
            </a:pPr>
            <a:r>
              <a:rPr lang="en-US" altLang="en-US" sz="1800" b="1" dirty="0"/>
              <a:t>How to Play</a:t>
            </a:r>
          </a:p>
          <a:p>
            <a:r>
              <a:rPr lang="en-US" altLang="en-US" sz="1800" dirty="0"/>
              <a:t>Get into groups of 4-5 at your table.</a:t>
            </a:r>
          </a:p>
          <a:p>
            <a:r>
              <a:rPr lang="en-US" altLang="en-US" sz="1800" dirty="0"/>
              <a:t>Each player take a stack of cards.</a:t>
            </a:r>
          </a:p>
          <a:p>
            <a:r>
              <a:rPr lang="en-US" altLang="en-US" sz="1800" dirty="0"/>
              <a:t>Each player draws a topic for their first illustration based on the provided prompts.</a:t>
            </a:r>
          </a:p>
          <a:p>
            <a:r>
              <a:rPr lang="en-US" altLang="en-US" sz="1800" dirty="0"/>
              <a:t>Pass the stack to the next player who will view the card on top, move it to the back of the stack and then write their guess for the illustration topic.</a:t>
            </a:r>
          </a:p>
          <a:p>
            <a:r>
              <a:rPr lang="en-US" altLang="en-US" sz="1800" dirty="0"/>
              <a:t>Pass the stack again for the next player. View top card, move to back, then create a new drawing to represent what your read.</a:t>
            </a:r>
          </a:p>
          <a:p>
            <a:r>
              <a:rPr lang="en-US" altLang="en-US" sz="1800" dirty="0"/>
              <a:t>Repeat until the stack returns to the original player.</a:t>
            </a:r>
          </a:p>
          <a:p>
            <a:r>
              <a:rPr lang="en-US" altLang="en-US" sz="1800" dirty="0"/>
              <a:t>Share the interpretations.</a:t>
            </a:r>
          </a:p>
          <a:p>
            <a:endParaRPr lang="en-US" altLang="en-US" sz="1800" dirty="0"/>
          </a:p>
        </p:txBody>
      </p:sp>
      <p:pic>
        <p:nvPicPr>
          <p:cNvPr id="3" name="Google Shape;90;p18">
            <a:extLst>
              <a:ext uri="{FF2B5EF4-FFF2-40B4-BE49-F238E27FC236}">
                <a16:creationId xmlns:a16="http://schemas.microsoft.com/office/drawing/2014/main" id="{FF67BAD4-2230-4ADE-6FA6-6E91A8D43B57}"/>
              </a:ext>
            </a:extLst>
          </p:cNvPr>
          <p:cNvPicPr preferRelativeResize="0"/>
          <p:nvPr/>
        </p:nvPicPr>
        <p:blipFill>
          <a:blip r:embed="rId3">
            <a:alphaModFix/>
          </a:blip>
          <a:stretch>
            <a:fillRect/>
          </a:stretch>
        </p:blipFill>
        <p:spPr>
          <a:xfrm rot="4745982">
            <a:off x="6743981" y="201394"/>
            <a:ext cx="1925178" cy="1925178"/>
          </a:xfrm>
          <a:prstGeom prst="rect">
            <a:avLst/>
          </a:prstGeom>
          <a:noFill/>
          <a:ln>
            <a:noFill/>
          </a:ln>
        </p:spPr>
      </p:pic>
      <p:pic>
        <p:nvPicPr>
          <p:cNvPr id="4" name="Google Shape;91;p18">
            <a:hlinkClick r:id="rId4"/>
            <a:extLst>
              <a:ext uri="{FF2B5EF4-FFF2-40B4-BE49-F238E27FC236}">
                <a16:creationId xmlns:a16="http://schemas.microsoft.com/office/drawing/2014/main" id="{F6A14B45-61A3-AE2F-7A57-9075C2A473F2}"/>
              </a:ext>
            </a:extLst>
          </p:cNvPr>
          <p:cNvPicPr preferRelativeResize="0"/>
          <p:nvPr/>
        </p:nvPicPr>
        <p:blipFill>
          <a:blip r:embed="rId5">
            <a:alphaModFix/>
          </a:blip>
          <a:stretch>
            <a:fillRect/>
          </a:stretch>
        </p:blipFill>
        <p:spPr>
          <a:xfrm>
            <a:off x="8273626" y="1569871"/>
            <a:ext cx="687493" cy="687494"/>
          </a:xfrm>
          <a:prstGeom prst="rect">
            <a:avLst/>
          </a:prstGeom>
          <a:noFill/>
          <a:ln>
            <a:noFill/>
          </a:ln>
        </p:spPr>
      </p:pic>
    </p:spTree>
    <p:extLst>
      <p:ext uri="{BB962C8B-B14F-4D97-AF65-F5344CB8AC3E}">
        <p14:creationId xmlns:p14="http://schemas.microsoft.com/office/powerpoint/2010/main" val="82588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B7EE5-7185-B592-EC8D-F20454CE61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064CA-2A9C-18A6-1BFA-C895427A454F}"/>
              </a:ext>
            </a:extLst>
          </p:cNvPr>
          <p:cNvSpPr>
            <a:spLocks noGrp="1"/>
          </p:cNvSpPr>
          <p:nvPr>
            <p:ph type="title"/>
          </p:nvPr>
        </p:nvSpPr>
        <p:spPr/>
        <p:txBody>
          <a:bodyPr rtlCol="0">
            <a:normAutofit/>
          </a:bodyPr>
          <a:lstStyle/>
          <a:p>
            <a:pPr fontAlgn="auto">
              <a:spcAft>
                <a:spcPts val="0"/>
              </a:spcAft>
              <a:defRPr/>
            </a:pPr>
            <a:r>
              <a:rPr lang="en-US" dirty="0"/>
              <a:t>Characteristics of Healthy Discourse</a:t>
            </a:r>
          </a:p>
        </p:txBody>
      </p:sp>
      <p:sp>
        <p:nvSpPr>
          <p:cNvPr id="25602" name="Content Placeholder 2">
            <a:extLst>
              <a:ext uri="{FF2B5EF4-FFF2-40B4-BE49-F238E27FC236}">
                <a16:creationId xmlns:a16="http://schemas.microsoft.com/office/drawing/2014/main" id="{943CFD46-1DA6-CC09-6BA8-3DB60DBEBB81}"/>
              </a:ext>
            </a:extLst>
          </p:cNvPr>
          <p:cNvSpPr>
            <a:spLocks noGrp="1" noChangeArrowheads="1"/>
          </p:cNvSpPr>
          <p:nvPr>
            <p:ph idx="4294967295"/>
          </p:nvPr>
        </p:nvSpPr>
        <p:spPr>
          <a:xfrm>
            <a:off x="628650" y="1370013"/>
            <a:ext cx="5041922" cy="3262312"/>
          </a:xfrm>
        </p:spPr>
        <p:txBody>
          <a:bodyPr/>
          <a:lstStyle/>
          <a:p>
            <a:r>
              <a:rPr lang="en-US" altLang="en-US" dirty="0"/>
              <a:t>Based on your experience with the Paper Telephone game, what are some of the important conditions to set in order to have good communication?</a:t>
            </a:r>
          </a:p>
        </p:txBody>
      </p:sp>
      <p:pic>
        <p:nvPicPr>
          <p:cNvPr id="3" name="Google Shape;99;p19">
            <a:extLst>
              <a:ext uri="{FF2B5EF4-FFF2-40B4-BE49-F238E27FC236}">
                <a16:creationId xmlns:a16="http://schemas.microsoft.com/office/drawing/2014/main" id="{E1D05AF7-1DE8-6B7C-1382-1673144157C9}"/>
              </a:ext>
            </a:extLst>
          </p:cNvPr>
          <p:cNvPicPr preferRelativeResize="0"/>
          <p:nvPr/>
        </p:nvPicPr>
        <p:blipFill>
          <a:blip r:embed="rId3">
            <a:alphaModFix/>
          </a:blip>
          <a:stretch>
            <a:fillRect/>
          </a:stretch>
        </p:blipFill>
        <p:spPr>
          <a:xfrm>
            <a:off x="5978520" y="1420814"/>
            <a:ext cx="2345610" cy="2169054"/>
          </a:xfrm>
          <a:prstGeom prst="rect">
            <a:avLst/>
          </a:prstGeom>
          <a:noFill/>
          <a:ln>
            <a:noFill/>
          </a:ln>
        </p:spPr>
      </p:pic>
    </p:spTree>
    <p:extLst>
      <p:ext uri="{BB962C8B-B14F-4D97-AF65-F5344CB8AC3E}">
        <p14:creationId xmlns:p14="http://schemas.microsoft.com/office/powerpoint/2010/main" val="3193225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7A133F9F-8BD4-BFCE-947E-74745460EF13}"/>
              </a:ext>
            </a:extLst>
          </p:cNvPr>
          <p:cNvSpPr>
            <a:spLocks noGrp="1" noChangeArrowheads="1"/>
          </p:cNvSpPr>
          <p:nvPr>
            <p:ph type="title"/>
          </p:nvPr>
        </p:nvSpPr>
        <p:spPr>
          <a:xfrm>
            <a:off x="623888" y="-56752"/>
            <a:ext cx="7886700" cy="2139950"/>
          </a:xfrm>
        </p:spPr>
        <p:txBody>
          <a:bodyPr/>
          <a:lstStyle/>
          <a:p>
            <a:r>
              <a:rPr lang="en-US" altLang="en-US" dirty="0"/>
              <a:t>Essential Question </a:t>
            </a:r>
          </a:p>
        </p:txBody>
      </p:sp>
      <p:sp>
        <p:nvSpPr>
          <p:cNvPr id="5" name="Text Placeholder 4">
            <a:extLst>
              <a:ext uri="{FF2B5EF4-FFF2-40B4-BE49-F238E27FC236}">
                <a16:creationId xmlns:a16="http://schemas.microsoft.com/office/drawing/2014/main" id="{4928C0DD-EBA7-945F-414B-0577DA3BB329}"/>
              </a:ext>
            </a:extLst>
          </p:cNvPr>
          <p:cNvSpPr>
            <a:spLocks noGrp="1"/>
          </p:cNvSpPr>
          <p:nvPr>
            <p:ph type="body" sz="quarter" idx="10"/>
          </p:nvPr>
        </p:nvSpPr>
        <p:spPr>
          <a:xfrm>
            <a:off x="623888" y="2191148"/>
            <a:ext cx="7885112" cy="1397000"/>
          </a:xfrm>
        </p:spPr>
        <p:txBody>
          <a:bodyPr rtlCol="0">
            <a:noAutofit/>
          </a:bodyPr>
          <a:lstStyle/>
          <a:p>
            <a:pPr marL="64008" indent="0" fontAlgn="auto">
              <a:spcAft>
                <a:spcPts val="0"/>
              </a:spcAft>
              <a:buNone/>
              <a:defRPr/>
            </a:pPr>
            <a:r>
              <a:rPr lang="en-US" altLang="en-US" dirty="0"/>
              <a:t>How does effective discourse improve schools and student learning?</a:t>
            </a:r>
          </a:p>
          <a:p>
            <a:pPr marL="64008" indent="0" fontAlgn="auto">
              <a:spcAft>
                <a:spcPts val="0"/>
              </a:spcAft>
              <a:buNone/>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B58F2-7C8E-5225-B0F2-88B57C3E209C}"/>
            </a:ext>
          </a:extLst>
        </p:cNvPr>
        <p:cNvGrpSpPr/>
        <p:nvPr/>
      </p:nvGrpSpPr>
      <p:grpSpPr>
        <a:xfrm>
          <a:off x="0" y="0"/>
          <a:ext cx="0" cy="0"/>
          <a:chOff x="0" y="0"/>
          <a:chExt cx="0" cy="0"/>
        </a:xfrm>
      </p:grpSpPr>
      <p:sp>
        <p:nvSpPr>
          <p:cNvPr id="24577" name="Title 3">
            <a:extLst>
              <a:ext uri="{FF2B5EF4-FFF2-40B4-BE49-F238E27FC236}">
                <a16:creationId xmlns:a16="http://schemas.microsoft.com/office/drawing/2014/main" id="{8E54E68C-3F0C-7B64-ECF1-764AD135FBFE}"/>
              </a:ext>
            </a:extLst>
          </p:cNvPr>
          <p:cNvSpPr>
            <a:spLocks noGrp="1" noChangeArrowheads="1"/>
          </p:cNvSpPr>
          <p:nvPr>
            <p:ph type="title"/>
          </p:nvPr>
        </p:nvSpPr>
        <p:spPr>
          <a:xfrm>
            <a:off x="623888" y="-56752"/>
            <a:ext cx="7886700" cy="2139950"/>
          </a:xfrm>
        </p:spPr>
        <p:txBody>
          <a:bodyPr/>
          <a:lstStyle/>
          <a:p>
            <a:r>
              <a:rPr lang="en-US" altLang="en-US" dirty="0"/>
              <a:t>Learning Objectives</a:t>
            </a:r>
          </a:p>
        </p:txBody>
      </p:sp>
      <p:sp>
        <p:nvSpPr>
          <p:cNvPr id="5" name="Text Placeholder 4">
            <a:extLst>
              <a:ext uri="{FF2B5EF4-FFF2-40B4-BE49-F238E27FC236}">
                <a16:creationId xmlns:a16="http://schemas.microsoft.com/office/drawing/2014/main" id="{96070789-38A7-48D2-36DB-FD37D3246150}"/>
              </a:ext>
            </a:extLst>
          </p:cNvPr>
          <p:cNvSpPr>
            <a:spLocks noGrp="1"/>
          </p:cNvSpPr>
          <p:nvPr>
            <p:ph type="body" sz="quarter" idx="10"/>
          </p:nvPr>
        </p:nvSpPr>
        <p:spPr>
          <a:xfrm>
            <a:off x="623888" y="2191148"/>
            <a:ext cx="7885112" cy="1397000"/>
          </a:xfrm>
        </p:spPr>
        <p:txBody>
          <a:bodyPr rtlCol="0">
            <a:noAutofit/>
          </a:bodyPr>
          <a:lstStyle/>
          <a:p>
            <a:pPr fontAlgn="auto">
              <a:spcAft>
                <a:spcPts val="0"/>
              </a:spcAft>
              <a:defRPr/>
            </a:pPr>
            <a:r>
              <a:rPr lang="en-US" dirty="0"/>
              <a:t>Identify the research-based elements of effective discourse.</a:t>
            </a:r>
          </a:p>
          <a:p>
            <a:pPr fontAlgn="auto">
              <a:spcAft>
                <a:spcPts val="0"/>
              </a:spcAft>
              <a:defRPr/>
            </a:pPr>
            <a:r>
              <a:rPr lang="en-US" dirty="0"/>
              <a:t>Apply concepts from research to a conversation.</a:t>
            </a:r>
          </a:p>
          <a:p>
            <a:pPr fontAlgn="auto">
              <a:spcAft>
                <a:spcPts val="0"/>
              </a:spcAft>
              <a:defRPr/>
            </a:pPr>
            <a:r>
              <a:rPr lang="en-US" dirty="0"/>
              <a:t>Generate personal goals to foster discourse in their professional community. </a:t>
            </a:r>
          </a:p>
        </p:txBody>
      </p:sp>
    </p:spTree>
    <p:extLst>
      <p:ext uri="{BB962C8B-B14F-4D97-AF65-F5344CB8AC3E}">
        <p14:creationId xmlns:p14="http://schemas.microsoft.com/office/powerpoint/2010/main" val="3084483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a:bodyPr>
          <a:lstStyle/>
          <a:p>
            <a:pPr fontAlgn="auto">
              <a:spcAft>
                <a:spcPts val="0"/>
              </a:spcAft>
              <a:defRPr/>
            </a:pPr>
            <a:r>
              <a:rPr lang="en-US" dirty="0"/>
              <a:t>Chalk Talk: A Silent Debate</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a:xfrm>
            <a:off x="628650" y="1370013"/>
            <a:ext cx="4744662" cy="3262312"/>
          </a:xfrm>
        </p:spPr>
        <p:txBody>
          <a:bodyPr/>
          <a:lstStyle/>
          <a:p>
            <a:r>
              <a:rPr lang="en-US" altLang="en-US" dirty="0"/>
              <a:t>Participants silently walk around, reflecting on each topic or quote.</a:t>
            </a:r>
          </a:p>
          <a:p>
            <a:r>
              <a:rPr lang="en-US" altLang="en-US" dirty="0"/>
              <a:t>Write arguments on the poster paper.</a:t>
            </a:r>
          </a:p>
          <a:p>
            <a:r>
              <a:rPr lang="en-US" altLang="en-US" dirty="0"/>
              <a:t>Walk, read, and silently respond on other posters.</a:t>
            </a:r>
          </a:p>
        </p:txBody>
      </p:sp>
      <p:pic>
        <p:nvPicPr>
          <p:cNvPr id="5" name="Picture 4">
            <a:extLst>
              <a:ext uri="{FF2B5EF4-FFF2-40B4-BE49-F238E27FC236}">
                <a16:creationId xmlns:a16="http://schemas.microsoft.com/office/drawing/2014/main" id="{077F76A9-E810-C20A-F77C-206E94D7A783}"/>
              </a:ext>
            </a:extLst>
          </p:cNvPr>
          <p:cNvPicPr>
            <a:picLocks noChangeAspect="1"/>
          </p:cNvPicPr>
          <p:nvPr/>
        </p:nvPicPr>
        <p:blipFill>
          <a:blip r:embed="rId3"/>
          <a:stretch>
            <a:fillRect/>
          </a:stretch>
        </p:blipFill>
        <p:spPr>
          <a:xfrm>
            <a:off x="5532543" y="1370013"/>
            <a:ext cx="2982807" cy="298280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2FC94-4D83-5A13-6B9C-2409B64A12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5A198-AB88-25B8-9A7F-A6E711C0236B}"/>
              </a:ext>
            </a:extLst>
          </p:cNvPr>
          <p:cNvSpPr>
            <a:spLocks noGrp="1"/>
          </p:cNvSpPr>
          <p:nvPr>
            <p:ph type="title"/>
          </p:nvPr>
        </p:nvSpPr>
        <p:spPr/>
        <p:txBody>
          <a:bodyPr rtlCol="0">
            <a:normAutofit/>
          </a:bodyPr>
          <a:lstStyle/>
          <a:p>
            <a:pPr fontAlgn="auto">
              <a:spcAft>
                <a:spcPts val="0"/>
              </a:spcAft>
              <a:defRPr/>
            </a:pPr>
            <a:r>
              <a:rPr lang="en-US" dirty="0"/>
              <a:t>Chalk Talk: A Silent Debate</a:t>
            </a:r>
          </a:p>
        </p:txBody>
      </p:sp>
      <p:sp>
        <p:nvSpPr>
          <p:cNvPr id="25602" name="Content Placeholder 2">
            <a:extLst>
              <a:ext uri="{FF2B5EF4-FFF2-40B4-BE49-F238E27FC236}">
                <a16:creationId xmlns:a16="http://schemas.microsoft.com/office/drawing/2014/main" id="{6122E4D4-E522-099B-C472-14D24D5B056C}"/>
              </a:ext>
            </a:extLst>
          </p:cNvPr>
          <p:cNvSpPr>
            <a:spLocks noGrp="1" noChangeArrowheads="1"/>
          </p:cNvSpPr>
          <p:nvPr>
            <p:ph idx="4294967295"/>
          </p:nvPr>
        </p:nvSpPr>
        <p:spPr>
          <a:xfrm>
            <a:off x="628649" y="1370013"/>
            <a:ext cx="4954684" cy="3262312"/>
          </a:xfrm>
        </p:spPr>
        <p:txBody>
          <a:bodyPr/>
          <a:lstStyle/>
          <a:p>
            <a:r>
              <a:rPr lang="en-US" altLang="en-US" sz="1800" dirty="0"/>
              <a:t>Social media has ruined modern discourse.</a:t>
            </a:r>
          </a:p>
          <a:p>
            <a:r>
              <a:rPr lang="en-US" altLang="en-US" sz="1800" dirty="0"/>
              <a:t>Cross-curricular discourse is always beneficial.</a:t>
            </a:r>
          </a:p>
          <a:p>
            <a:r>
              <a:rPr lang="en-US" altLang="en-US" sz="1800" dirty="0"/>
              <a:t>Email is preferable to face-to-face meeting.</a:t>
            </a:r>
          </a:p>
          <a:p>
            <a:r>
              <a:rPr lang="en-US" altLang="en-US" sz="1800" dirty="0"/>
              <a:t>Gifs, which can convey motion and animation, are more effective than emojis. </a:t>
            </a:r>
          </a:p>
          <a:p>
            <a:r>
              <a:rPr lang="en-US" altLang="en-US" sz="1800" dirty="0"/>
              <a:t>Telephoning has been replaced by texting because texting is more efficient. </a:t>
            </a:r>
          </a:p>
          <a:p>
            <a:r>
              <a:rPr lang="en-US" altLang="en-US" sz="1800" dirty="0"/>
              <a:t>With the expansion of electronic communication, grammar is losing its importance. </a:t>
            </a:r>
          </a:p>
        </p:txBody>
      </p:sp>
      <p:pic>
        <p:nvPicPr>
          <p:cNvPr id="5" name="Picture 4">
            <a:extLst>
              <a:ext uri="{FF2B5EF4-FFF2-40B4-BE49-F238E27FC236}">
                <a16:creationId xmlns:a16="http://schemas.microsoft.com/office/drawing/2014/main" id="{3511319F-27D3-48B9-3C43-7ACCA6A7EA75}"/>
              </a:ext>
            </a:extLst>
          </p:cNvPr>
          <p:cNvPicPr>
            <a:picLocks noChangeAspect="1"/>
          </p:cNvPicPr>
          <p:nvPr/>
        </p:nvPicPr>
        <p:blipFill>
          <a:blip r:embed="rId3"/>
          <a:stretch>
            <a:fillRect/>
          </a:stretch>
        </p:blipFill>
        <p:spPr>
          <a:xfrm>
            <a:off x="5532543" y="1370013"/>
            <a:ext cx="2982807" cy="2982807"/>
          </a:xfrm>
          <a:prstGeom prst="rect">
            <a:avLst/>
          </a:prstGeom>
        </p:spPr>
      </p:pic>
      <p:pic>
        <p:nvPicPr>
          <p:cNvPr id="3" name="Google Shape;130;p23">
            <a:hlinkClick r:id="rId4"/>
            <a:extLst>
              <a:ext uri="{FF2B5EF4-FFF2-40B4-BE49-F238E27FC236}">
                <a16:creationId xmlns:a16="http://schemas.microsoft.com/office/drawing/2014/main" id="{54673CA6-77C5-4A66-663E-260B1E5BAA0B}"/>
              </a:ext>
            </a:extLst>
          </p:cNvPr>
          <p:cNvPicPr preferRelativeResize="0"/>
          <p:nvPr/>
        </p:nvPicPr>
        <p:blipFill>
          <a:blip r:embed="rId5">
            <a:alphaModFix/>
          </a:blip>
          <a:stretch>
            <a:fillRect/>
          </a:stretch>
        </p:blipFill>
        <p:spPr>
          <a:xfrm>
            <a:off x="124759" y="4399448"/>
            <a:ext cx="620150" cy="620150"/>
          </a:xfrm>
          <a:prstGeom prst="rect">
            <a:avLst/>
          </a:prstGeom>
          <a:noFill/>
          <a:ln>
            <a:noFill/>
          </a:ln>
        </p:spPr>
      </p:pic>
    </p:spTree>
    <p:extLst>
      <p:ext uri="{BB962C8B-B14F-4D97-AF65-F5344CB8AC3E}">
        <p14:creationId xmlns:p14="http://schemas.microsoft.com/office/powerpoint/2010/main" val="256247321"/>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02DC2DEC-ED14-46D2-92D2-CE7973B77C9B}"/>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92F950AD-31EE-4ABC-AB96-5F978758D64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15</TotalTime>
  <Words>1440</Words>
  <Application>Microsoft Office PowerPoint</Application>
  <PresentationFormat>On-screen Show (16:9)</PresentationFormat>
  <Paragraphs>108</Paragraphs>
  <Slides>15</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Aptos Display</vt:lpstr>
      <vt:lpstr>Arial</vt:lpstr>
      <vt:lpstr>Calibri</vt:lpstr>
      <vt:lpstr>Courier New</vt:lpstr>
      <vt:lpstr>System Font Regular</vt:lpstr>
      <vt:lpstr>Wingdings</vt:lpstr>
      <vt:lpstr>Custom Design</vt:lpstr>
      <vt:lpstr>1_Custom Design</vt:lpstr>
      <vt:lpstr>PowerPoint Presentation</vt:lpstr>
      <vt:lpstr>Discourse: Teacher Talk</vt:lpstr>
      <vt:lpstr>PowerPoint Presentation</vt:lpstr>
      <vt:lpstr>Paper Telephone</vt:lpstr>
      <vt:lpstr>Characteristics of Healthy Discourse</vt:lpstr>
      <vt:lpstr>Essential Question </vt:lpstr>
      <vt:lpstr>Learning Objectives</vt:lpstr>
      <vt:lpstr>Chalk Talk: A Silent Debate</vt:lpstr>
      <vt:lpstr>Chalk Talk: A Silent Debate</vt:lpstr>
      <vt:lpstr>Characteristics of Healthy Discourse</vt:lpstr>
      <vt:lpstr>Research Brief</vt:lpstr>
      <vt:lpstr>Give, Get, Reflect</vt:lpstr>
      <vt:lpstr>Characteristics of Healthy Discourse</vt:lpstr>
      <vt:lpstr>Strike Out!</vt:lpstr>
      <vt:lpstr>LEARN Strategy Reflection</vt:lpstr>
    </vt:vector>
  </TitlesOfParts>
  <Manager/>
  <Company>University of Oklahoma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Lieu, Mary</dc:creator>
  <cp:keywords/>
  <dc:description/>
  <cp:lastModifiedBy>Lieu, Mary</cp:lastModifiedBy>
  <cp:revision>1</cp:revision>
  <dcterms:created xsi:type="dcterms:W3CDTF">2026-04-21T20:33:56Z</dcterms:created>
  <dcterms:modified xsi:type="dcterms:W3CDTF">2026-04-21T20:49:11Z</dcterms:modified>
  <cp:category/>
</cp:coreProperties>
</file>