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2"/>
  </p:notesMasterIdLst>
  <p:sldIdLst>
    <p:sldId id="256" r:id="rId3"/>
    <p:sldId id="257" r:id="rId4"/>
    <p:sldId id="258" r:id="rId5"/>
    <p:sldId id="260" r:id="rId6"/>
    <p:sldId id="259" r:id="rId7"/>
    <p:sldId id="268" r:id="rId8"/>
    <p:sldId id="269" r:id="rId9"/>
    <p:sldId id="282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6"/>
    <p:restoredTop sz="95238"/>
  </p:normalViewPr>
  <p:slideViewPr>
    <p:cSldViewPr snapToGrid="0">
      <p:cViewPr varScale="1">
        <p:scale>
          <a:sx n="156" d="100"/>
          <a:sy n="156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21E72ED7-6A77-0A44-BD1A-41159D98FDCA}"/>
    <pc:docChg chg="modSld">
      <pc:chgData name="Moharram, Jehanne" userId="85e21374-e6a7-4794-bfaa-d28b9d520c64" providerId="ADAL" clId="{21E72ED7-6A77-0A44-BD1A-41159D98FDCA}" dt="2024-03-11T17:11:06.668" v="0" actId="27107"/>
      <pc:docMkLst>
        <pc:docMk/>
      </pc:docMkLst>
      <pc:sldChg chg="modSp mod">
        <pc:chgData name="Moharram, Jehanne" userId="85e21374-e6a7-4794-bfaa-d28b9d520c64" providerId="ADAL" clId="{21E72ED7-6A77-0A44-BD1A-41159D98FDCA}" dt="2024-03-11T17:11:06.668" v="0" actId="27107"/>
        <pc:sldMkLst>
          <pc:docMk/>
          <pc:sldMk cId="3297276514" sldId="274"/>
        </pc:sldMkLst>
        <pc:spChg chg="mod">
          <ac:chgData name="Moharram, Jehanne" userId="85e21374-e6a7-4794-bfaa-d28b9d520c64" providerId="ADAL" clId="{21E72ED7-6A77-0A44-BD1A-41159D98FDCA}" dt="2024-03-11T17:11:06.668" v="0" actId="27107"/>
          <ac:spMkLst>
            <pc:docMk/>
            <pc:sldMk cId="3297276514" sldId="274"/>
            <ac:spMk id="2" creationId="{8B9A430B-40AB-1C59-6984-E263998F5A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Read directions to participants.  Allow them</a:t>
            </a:r>
            <a:r>
              <a:rPr lang="en-US" baseline="0" dirty="0"/>
              <a:t> time to find an elbow partner, then move to next slide and present the question.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Stats from:</a:t>
            </a:r>
          </a:p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Sports Reference LLC. (2000-2016). 2013 Oklahoma State Cowboys. http://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www.sports-reference.com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cfb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/schools/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oklahoma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-state/2013-schedule.html</a:t>
            </a:r>
          </a:p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Sports Reference LLC. (2000-2016). 2013 Oklahoma Sooners. http://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www.sports-reference.com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cfb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/schools/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oklahoma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/2013-schedule.html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19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1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from:</a:t>
            </a:r>
          </a:p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Sports Reference LLC. (2000-2016). 2013 Oklahoma State Cowboys. http://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www.sports-reference.com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cfb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/schools/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oklahoma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-state/2013-schedule.html</a:t>
            </a:r>
          </a:p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Sports Reference LLC. (2000-2016). 2013 Oklahoma Sooners. http://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www.sports-reference.com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cfb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/schools/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oklahoma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/2013-schedule.html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7 x 8 is read 7 times 8, and 66 - 10 is read 66 minus 10.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0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jpeg"/><Relationship Id="rId18" Type="http://schemas.microsoft.com/office/2007/relationships/hdphoto" Target="../media/hdphoto8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microsoft.com/office/2007/relationships/hdphoto" Target="../media/hdphoto5.wdp"/><Relationship Id="rId17" Type="http://schemas.openxmlformats.org/officeDocument/2006/relationships/image" Target="../media/image12.jpeg"/><Relationship Id="rId2" Type="http://schemas.openxmlformats.org/officeDocument/2006/relationships/image" Target="../media/image4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10" Type="http://schemas.microsoft.com/office/2007/relationships/hdphoto" Target="../media/hdphoto4.wdp"/><Relationship Id="rId19" Type="http://schemas.openxmlformats.org/officeDocument/2006/relationships/image" Target="../media/image13.jpg"/><Relationship Id="rId4" Type="http://schemas.microsoft.com/office/2007/relationships/hdphoto" Target="../media/hdphoto1.wdp"/><Relationship Id="rId9" Type="http://schemas.openxmlformats.org/officeDocument/2006/relationships/image" Target="../media/image8.jpe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E8E-F07B-B480-13F6-C249A336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9016"/>
            <a:ext cx="8229600" cy="611604"/>
          </a:xfrm>
        </p:spPr>
        <p:txBody>
          <a:bodyPr/>
          <a:lstStyle/>
          <a:p>
            <a:pPr lvl="0" algn="ctr"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E2E2E">
                    <a:lumMod val="75000"/>
                    <a:lumOff val="2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r>
              <a:rPr lang="en-US" b="1" kern="1200" dirty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OPPONENTS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957F3-4B62-8EBE-268F-4C3140309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19" y="454542"/>
            <a:ext cx="1410789" cy="1860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D396B9-EE90-C52F-5F85-38FCD7B58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16" y="874839"/>
            <a:ext cx="2611165" cy="143995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0513AD-4D19-A776-5E25-041BF0E35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17476"/>
              </p:ext>
            </p:extLst>
          </p:nvPr>
        </p:nvGraphicFramePr>
        <p:xfrm>
          <a:off x="925033" y="2594642"/>
          <a:ext cx="2498651" cy="2094316"/>
        </p:xfrm>
        <a:graphic>
          <a:graphicData uri="http://schemas.openxmlformats.org/drawingml/2006/table">
            <a:tbl>
              <a:tblPr firstRow="1" bandRow="1">
                <a:tableStyleId>{4FE1FFAE-C277-41DE-B313-73A80C984298}</a:tableStyleId>
              </a:tblPr>
              <a:tblGrid>
                <a:gridCol w="2498651">
                  <a:extLst>
                    <a:ext uri="{9D8B030D-6E8A-4147-A177-3AD203B41FA5}">
                      <a16:colId xmlns:a16="http://schemas.microsoft.com/office/drawing/2014/main" val="144499544"/>
                    </a:ext>
                  </a:extLst>
                </a:gridCol>
              </a:tblGrid>
              <a:tr h="52357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Baylor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7564"/>
                  </a:ext>
                </a:extLst>
              </a:tr>
              <a:tr h="52357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Iowa State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84225"/>
                  </a:ext>
                </a:extLst>
              </a:tr>
              <a:tr h="52357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Kansas State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110085"/>
                  </a:ext>
                </a:extLst>
              </a:tr>
              <a:tr h="52357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Bedlam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07743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7C8EE9-C809-B684-FF56-9690CFEF9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6253"/>
              </p:ext>
            </p:extLst>
          </p:nvPr>
        </p:nvGraphicFramePr>
        <p:xfrm>
          <a:off x="5475767" y="2552506"/>
          <a:ext cx="2512828" cy="2094316"/>
        </p:xfrm>
        <a:graphic>
          <a:graphicData uri="http://schemas.openxmlformats.org/drawingml/2006/table">
            <a:tbl>
              <a:tblPr firstRow="1" bandRow="1">
                <a:tableStyleId>{4FE1FFAE-C277-41DE-B313-73A80C984298}</a:tableStyleId>
              </a:tblPr>
              <a:tblGrid>
                <a:gridCol w="2512828">
                  <a:extLst>
                    <a:ext uri="{9D8B030D-6E8A-4147-A177-3AD203B41FA5}">
                      <a16:colId xmlns:a16="http://schemas.microsoft.com/office/drawing/2014/main" val="144499544"/>
                    </a:ext>
                  </a:extLst>
                </a:gridCol>
              </a:tblGrid>
              <a:tr h="523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Kansas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7564"/>
                  </a:ext>
                </a:extLst>
              </a:tr>
              <a:tr h="523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84225"/>
                  </a:ext>
                </a:extLst>
              </a:tr>
              <a:tr h="523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Baylor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110085"/>
                  </a:ext>
                </a:extLst>
              </a:tr>
              <a:tr h="523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Bedlam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077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27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2E7FD-0D87-7B70-2366-A49BC5144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Who did your team decide was the best team, based on the information that you looked at?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6A2DE1-63E3-7915-326C-0819C011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SHARE OUT</a:t>
            </a:r>
          </a:p>
        </p:txBody>
      </p:sp>
    </p:spTree>
    <p:extLst>
      <p:ext uri="{BB962C8B-B14F-4D97-AF65-F5344CB8AC3E}">
        <p14:creationId xmlns:p14="http://schemas.microsoft.com/office/powerpoint/2010/main" val="13336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9A430B-40AB-1C59-6984-E263998F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181" y="1298719"/>
            <a:ext cx="8229600" cy="3434098"/>
          </a:xfrm>
        </p:spPr>
        <p:txBody>
          <a:bodyPr/>
          <a:lstStyle/>
          <a:p>
            <a:r>
              <a:rPr lang="en-US" sz="2000" b="1" dirty="0"/>
              <a:t>Math––</a:t>
            </a:r>
            <a:r>
              <a:rPr lang="en-US" sz="2000" dirty="0"/>
              <a:t>Construct viable arguments and critique the reasoning of others.</a:t>
            </a:r>
          </a:p>
          <a:p>
            <a:r>
              <a:rPr lang="en-US" sz="2000" b="1" dirty="0"/>
              <a:t>Science––</a:t>
            </a:r>
            <a:r>
              <a:rPr lang="en-US" sz="2000" dirty="0"/>
              <a:t>Develop a logical relationship between evidence and explanation to form and communicate a valid conclusion, and suggest an alternative explanation.</a:t>
            </a:r>
          </a:p>
          <a:p>
            <a:r>
              <a:rPr lang="en-US" sz="2000" b="1" dirty="0"/>
              <a:t>Social Studies––</a:t>
            </a:r>
            <a:r>
              <a:rPr lang="en-US" sz="2000" dirty="0"/>
              <a:t>Support claims with logical reasoning and relevant, accurate data and evidence that demonstrate an understanding of the topic or text, using critical sources. </a:t>
            </a:r>
          </a:p>
          <a:p>
            <a:r>
              <a:rPr lang="en-US" sz="2000" b="1" dirty="0"/>
              <a:t>English––</a:t>
            </a:r>
            <a:r>
              <a:rPr lang="en-US" sz="2000" dirty="0"/>
              <a:t>Write arguments to support claims in an analysis of substantive topics or texts, using valid reasoning and relevant, sufficient evidence.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832258-1F37-E44C-145E-F2918B6E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CONTENT STANDARDS</a:t>
            </a:r>
          </a:p>
        </p:txBody>
      </p:sp>
    </p:spTree>
    <p:extLst>
      <p:ext uri="{BB962C8B-B14F-4D97-AF65-F5344CB8AC3E}">
        <p14:creationId xmlns:p14="http://schemas.microsoft.com/office/powerpoint/2010/main" val="32972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443EE5-C10C-8C0A-3CC3-9722BDA3F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could this practice of constructing a viable argument be used in other content areas? (e.g., English, science, and history)</a:t>
            </a:r>
          </a:p>
          <a:p>
            <a:r>
              <a:rPr lang="en-US" dirty="0"/>
              <a:t>Why would this math practice be important in all areas?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264FC9-44D9-89AE-3BBD-3C6238B7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6165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722C-E0E7-5B8A-A417-F0C51DEDF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652" y="757451"/>
            <a:ext cx="7851648" cy="1621747"/>
          </a:xfrm>
        </p:spPr>
        <p:txBody>
          <a:bodyPr/>
          <a:lstStyle/>
          <a:p>
            <a:r>
              <a:rPr lang="en-US" sz="5600" b="1" dirty="0">
                <a:latin typeface="Calibri" panose="020F0502020204030204" pitchFamily="34" charset="0"/>
                <a:cs typeface="Calibri" panose="020F0502020204030204" pitchFamily="34" charset="0"/>
              </a:rPr>
              <a:t>AUTHENTICITY CONNECTION: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542B9-A747-BEB8-4372-25098BE4C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does this lesson demonstrate the use of the </a:t>
            </a:r>
          </a:p>
          <a:p>
            <a:r>
              <a:rPr lang="en-US" dirty="0"/>
              <a:t>components of authenticity?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95419D-CB5D-EC8F-99C3-71433C7BE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00701"/>
            <a:ext cx="8229600" cy="3851414"/>
          </a:xfrm>
        </p:spPr>
        <p:txBody>
          <a:bodyPr/>
          <a:lstStyle/>
          <a:p>
            <a:pPr marL="274306" marR="0" lvl="0" indent="-27430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 compute their own percentages for grades in class</a:t>
            </a:r>
          </a:p>
          <a:p>
            <a:pPr marL="274306" marR="0" lvl="0" indent="-27430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Breaking down math vocabulary in word problems to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determine appropriate action steps</a:t>
            </a:r>
          </a:p>
          <a:p>
            <a:pPr marL="274306" marR="0" lvl="0" indent="-27430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Using data wall information to create graphs and track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progress. </a:t>
            </a:r>
          </a:p>
          <a:p>
            <a:pPr marL="274306" marR="0" lvl="0" indent="-27430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 use individual assessment data to track their own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progress. </a:t>
            </a:r>
          </a:p>
          <a:p>
            <a:pPr marL="274306" marR="0" lvl="0" indent="-27430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Turn to page “7 x 8” or “66 - 10”, etc., instead of saying the page number. </a:t>
            </a:r>
          </a:p>
          <a:p>
            <a:pPr marL="274306" marR="0" lvl="0" indent="-27430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Math teachers: Any other ideas?</a:t>
            </a: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F00DDA-329A-7C63-14AC-BDCD580F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1385"/>
            <a:ext cx="8229600" cy="909316"/>
          </a:xfrm>
        </p:spPr>
        <p:txBody>
          <a:bodyPr/>
          <a:lstStyle/>
          <a:p>
            <a:r>
              <a:rPr kumimoji="0" lang="en-US" sz="5000" b="1" u="none" strike="noStrike" kern="1200" cap="none" spc="0" normalizeH="0" baseline="0" noProof="0" dirty="0">
                <a:ln>
                  <a:noFill/>
                </a:ln>
                <a:solidFill>
                  <a:srgbClr val="910D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EVERYDAY IDEAS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74CC8-A145-AA26-E8BC-F6D866B4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05785"/>
            <a:ext cx="8229600" cy="37304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NUMBER SENSE</a:t>
            </a:r>
          </a:p>
          <a:p>
            <a:pPr marL="525753" marR="0" lvl="0" indent="-4571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Estimating</a:t>
            </a:r>
          </a:p>
          <a:p>
            <a:pPr marL="525753" marR="0" lvl="0" indent="-4571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Percentage and decimals</a:t>
            </a:r>
          </a:p>
          <a:p>
            <a:pPr marL="525753" marR="0" lvl="0" indent="-4571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Rounding</a:t>
            </a:r>
          </a:p>
          <a:p>
            <a:pPr marL="525753" marR="0" lvl="0" indent="-4571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Measurement (e.g., act of measuring, choice of units)</a:t>
            </a:r>
          </a:p>
          <a:p>
            <a:pPr marL="68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274306" marR="0" lvl="0" indent="-27430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SOCIAL STUDIES––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Lewis and Clark, industrial revolution</a:t>
            </a:r>
          </a:p>
          <a:p>
            <a:pPr marL="274306" marR="0" lvl="0" indent="-27430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SCIENCE––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weights and measurements, cells</a:t>
            </a:r>
          </a:p>
          <a:p>
            <a:pPr marL="274306" marR="0" lvl="0" indent="-27430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ELA––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haiku, iambic pentameter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indent="0" algn="ctr">
              <a:spcBef>
                <a:spcPct val="20000"/>
              </a:spcBef>
              <a:buClr>
                <a:srgbClr val="910D28"/>
              </a:buClr>
              <a:buSzPct val="95000"/>
              <a:buNone/>
              <a:defRPr/>
            </a:pPr>
            <a:r>
              <a:rPr lang="en-US" sz="2400" b="1" kern="1200" dirty="0">
                <a:solidFill>
                  <a:srgbClr val="910D28"/>
                </a:solidFill>
                <a:ea typeface="+mn-ea"/>
              </a:rPr>
              <a:t>How do you DIY?</a:t>
            </a:r>
            <a:endParaRPr lang="en-US" sz="2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10D2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DEB73-1E5C-6825-6E13-D32AA199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798539"/>
          </a:xfrm>
        </p:spPr>
        <p:txBody>
          <a:bodyPr/>
          <a:lstStyle/>
          <a:p>
            <a:r>
              <a:rPr kumimoji="0" lang="en-US" sz="5000" b="1" u="none" strike="noStrike" kern="1200" cap="none" spc="0" normalizeH="0" baseline="0" noProof="0" dirty="0">
                <a:ln>
                  <a:noFill/>
                </a:ln>
                <a:solidFill>
                  <a:srgbClr val="910D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A1BC-4D16-53A8-91D9-20F3D219C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652" y="691116"/>
            <a:ext cx="7851648" cy="1688082"/>
          </a:xfrm>
        </p:spPr>
        <p:txBody>
          <a:bodyPr/>
          <a:lstStyle/>
          <a:p>
            <a:r>
              <a:rPr kumimoji="0" lang="en-US" sz="5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 USED TO THINK, </a:t>
            </a:r>
            <a:br>
              <a:rPr kumimoji="0" lang="en-US" sz="5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5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BUT NOW I KNOW . . 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61E2F-1E37-F6F7-667C-BC951042A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45718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0D28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 have your ideas about supporting math in all content areas changed (or become more detailed)?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BA33-A2B3-D406-6E84-2E357FB4D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652" y="707924"/>
            <a:ext cx="7851648" cy="1071716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K20 LEARN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2F537-6C27-B5C6-A073-D36F3C6C1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652" y="1779640"/>
            <a:ext cx="7854696" cy="2123766"/>
          </a:xfrm>
        </p:spPr>
        <p:txBody>
          <a:bodyPr/>
          <a:lstStyle/>
          <a:p>
            <a:r>
              <a:rPr lang="en-US" dirty="0"/>
              <a:t>https://learn.k20center.ou.edu</a:t>
            </a:r>
          </a:p>
          <a:p>
            <a:endParaRPr lang="en-US" dirty="0"/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https://learn.k20center.ou.edu/search?type=strategies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8DDC3C-1FA2-C646-FECE-AE98F3293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Instructional Strategy Note Sheet</a:t>
            </a:r>
          </a:p>
          <a:p>
            <a:pPr marL="6350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" indent="0">
              <a:buNone/>
            </a:pPr>
            <a:r>
              <a:rPr lang="en-US" dirty="0"/>
              <a:t>These are the strategies we used today. Please take a moment to reflect on how they were used in this session, and how you could modify them to use in your own classroom.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27146-1086-973D-4909-8391D639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5705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Math in Action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Essential Question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0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" indent="0" algn="l">
              <a:buNone/>
            </a:pP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How can math concepts be supported in all content areas?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IT IS EASY TO SUPPORT MATH CONTENT IN ANY SUBJECT AREA.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AGREEMENT CIRCLES</a:t>
            </a:r>
            <a:endParaRPr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98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parallels between problem solving and logical reasoning in math and in other content areas.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Learn about math strategies that can reinforce math objectives in your subject area.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3337-160C-5C2D-6DCB-15C18AA2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7155"/>
            <a:ext cx="8229600" cy="857250"/>
          </a:xfrm>
        </p:spPr>
        <p:txBody>
          <a:bodyPr/>
          <a:lstStyle/>
          <a:p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AUTHENTICITY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6D2B-1514-7B1B-0A76-6B031161B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17938"/>
            <a:ext cx="4038600" cy="3683432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VALUE </a:t>
            </a:r>
          </a:p>
          <a:p>
            <a:pPr marL="76200" indent="0">
              <a:buNone/>
            </a:pPr>
            <a:r>
              <a:rPr lang="en-US" dirty="0"/>
              <a:t>BEYOND SCHOOL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>
                <a:solidFill>
                  <a:schemeClr val="accent4"/>
                </a:solidFill>
              </a:rPr>
              <a:t>Connection is made between the lesson topic and actual situations or experiences and is explored in a way that allows students to create personal meaning and significance. 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B9DC0-78B1-321C-0BEE-02E64D8FB3B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317938"/>
            <a:ext cx="4038600" cy="3522608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STUDENT-CENTERED LEARNING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>
                <a:solidFill>
                  <a:schemeClr val="accent4"/>
                </a:solidFill>
              </a:rPr>
              <a:t>Instruction provides student ownership of the learning environment focused on personal experience and prior knowledge with teacher and student sharing </a:t>
            </a:r>
            <a:br>
              <a:rPr lang="en-US" sz="2200" dirty="0">
                <a:solidFill>
                  <a:schemeClr val="accent4"/>
                </a:solidFill>
              </a:rPr>
            </a:br>
            <a:r>
              <a:rPr lang="en-US" sz="2200" dirty="0">
                <a:solidFill>
                  <a:schemeClr val="accent4"/>
                </a:solidFill>
              </a:rPr>
              <a:t>control of the learning. </a:t>
            </a:r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4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F70C-AC6F-D9F2-646E-73D29907B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652" y="419202"/>
            <a:ext cx="7851648" cy="13716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STATS are FUN!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59277-E8FA-7C21-BF49-0D20A71E3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285" y="1790802"/>
            <a:ext cx="7616753" cy="2479048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Arial" charset="0"/>
              <a:buChar char="•"/>
            </a:pPr>
            <a:r>
              <a:rPr lang="en-US" sz="2800" dirty="0"/>
              <a:t>Find an elbow partner. </a:t>
            </a:r>
          </a:p>
          <a:p>
            <a:pPr marL="342900" indent="-342900">
              <a:buClr>
                <a:schemeClr val="bg1"/>
              </a:buClr>
              <a:buFont typeface="Arial" charset="0"/>
              <a:buChar char="•"/>
            </a:pPr>
            <a:r>
              <a:rPr lang="en-US" sz="2800" dirty="0"/>
              <a:t>During this activity, you will construct a viable argument to address the essential question. </a:t>
            </a:r>
          </a:p>
          <a:p>
            <a:pPr marL="342900" indent="-342900">
              <a:buClr>
                <a:schemeClr val="bg1"/>
              </a:buClr>
              <a:buFont typeface="Arial" charset="0"/>
              <a:buChar char="•"/>
            </a:pPr>
            <a:r>
              <a:rPr lang="en-US" sz="2800" dirty="0"/>
              <a:t>You will utilize the statistics given to support your argument. </a:t>
            </a:r>
          </a:p>
          <a:p>
            <a:pPr marL="63500" indent="0">
              <a:buClr>
                <a:schemeClr val="bg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27" y="835819"/>
            <a:ext cx="3702878" cy="3467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68" y="1"/>
            <a:ext cx="1511165" cy="1861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401"/>
            <a:ext cx="3429000" cy="1943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2" y="0"/>
            <a:ext cx="177165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"/>
            <a:ext cx="1657350" cy="172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8" y="1719462"/>
            <a:ext cx="1717136" cy="1480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63"/>
          <a:stretch/>
        </p:blipFill>
        <p:spPr>
          <a:xfrm>
            <a:off x="1142999" y="1833646"/>
            <a:ext cx="1772619" cy="1403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99" y="0"/>
            <a:ext cx="1987417" cy="1719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91" y="3200401"/>
            <a:ext cx="2213009" cy="19575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7731" y="60842"/>
            <a:ext cx="6883267" cy="1164403"/>
          </a:xfrm>
          <a:prstGeom prst="rect">
            <a:avLst/>
          </a:prstGeom>
          <a:noFill/>
          <a:ln>
            <a:noFill/>
          </a:ln>
        </p:spPr>
        <p:txBody>
          <a:bodyPr wrap="square" lIns="68576" tIns="34289" rIns="68576" bIns="34289" rtlCol="0"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achen Std" charset="0"/>
                <a:ea typeface="Aachen Std" charset="0"/>
                <a:cs typeface="Aachen Std" charset="0"/>
              </a:rPr>
              <a:t>WHO IS THE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00401"/>
            <a:ext cx="1552493" cy="20043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155434" y="3999322"/>
            <a:ext cx="6857999" cy="99257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achen Std" charset="0"/>
                <a:ea typeface="Aachen Std" charset="0"/>
                <a:cs typeface="Aachen Std" charset="0"/>
              </a:rPr>
              <a:t>BETTER TEAM?</a:t>
            </a:r>
          </a:p>
        </p:txBody>
      </p:sp>
    </p:spTree>
    <p:extLst>
      <p:ext uri="{BB962C8B-B14F-4D97-AF65-F5344CB8AC3E}">
        <p14:creationId xmlns:p14="http://schemas.microsoft.com/office/powerpoint/2010/main" val="16996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B10E97-933F-E5CC-58A5-AE07E78D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b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AFE8F-98A0-2C6C-E744-73D1AACD6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89" y="148489"/>
            <a:ext cx="1410789" cy="1860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B9DFB-6986-5317-FD0A-0D625A6A8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9" y="358637"/>
            <a:ext cx="2611165" cy="143995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41D523-DA35-4EC9-D932-9C10D6786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87410"/>
              </p:ext>
            </p:extLst>
          </p:nvPr>
        </p:nvGraphicFramePr>
        <p:xfrm>
          <a:off x="1651590" y="2167503"/>
          <a:ext cx="6096000" cy="2435478"/>
        </p:xfrm>
        <a:graphic>
          <a:graphicData uri="http://schemas.openxmlformats.org/drawingml/2006/table">
            <a:tbl>
              <a:tblPr firstRow="1" bandRow="1">
                <a:tableStyleId>{4FE1FFAE-C277-41DE-B313-73A80C984298}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136036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1236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6526569"/>
                    </a:ext>
                  </a:extLst>
                </a:gridCol>
              </a:tblGrid>
              <a:tr h="5984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87, 405, 301, 165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E2E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Rushing yards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85, 183, 154, 200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36276"/>
                  </a:ext>
                </a:extLst>
              </a:tr>
              <a:tr h="5984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150, 118, 171, 193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E2E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Passing Yards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274, 197, 440, 200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60034"/>
                  </a:ext>
                </a:extLst>
              </a:tr>
              <a:tr h="5984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2(0), 0(2), 1(2), 1(2)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E2E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Turnovers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0(1), 1(3), 0(3), 2(1)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88873"/>
                  </a:ext>
                </a:extLst>
              </a:tr>
              <a:tr h="598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12, 48, 41, 33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E2E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Total Points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42, 38, 49, 24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369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5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Lesson Slides (Save As Template)" id="{B82688CD-F3F8-D743-BDCF-16F2D764311C}" vid="{25510A98-A159-F442-9F20-8C42A87FEC3C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Lesson Slides (Save As Template)" id="{B82688CD-F3F8-D743-BDCF-16F2D764311C}" vid="{EE08A19D-6F28-774F-AFE2-A57B6E693195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906</TotalTime>
  <Words>805</Words>
  <Application>Microsoft Macintosh PowerPoint</Application>
  <PresentationFormat>On-screen Show (16:9)</PresentationFormat>
  <Paragraphs>93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Aachen Std</vt:lpstr>
      <vt:lpstr>Arial</vt:lpstr>
      <vt:lpstr>Calibri</vt:lpstr>
      <vt:lpstr>Constantia</vt:lpstr>
      <vt:lpstr>Noto Sans Symbols</vt:lpstr>
      <vt:lpstr>Wingdings</vt:lpstr>
      <vt:lpstr>Wingdings 2</vt:lpstr>
      <vt:lpstr>LEARN theme</vt:lpstr>
      <vt:lpstr>LEARN theme</vt:lpstr>
      <vt:lpstr>PowerPoint Presentation</vt:lpstr>
      <vt:lpstr>Math in Action</vt:lpstr>
      <vt:lpstr>Essential Question</vt:lpstr>
      <vt:lpstr>AGREEMENT CIRCLES</vt:lpstr>
      <vt:lpstr>Learning Objectives</vt:lpstr>
      <vt:lpstr>AUTHENTICITY</vt:lpstr>
      <vt:lpstr>STATS are FUN!</vt:lpstr>
      <vt:lpstr>PowerPoint Presentation</vt:lpstr>
      <vt:lpstr>VS. STATISTICS</vt:lpstr>
      <vt:lpstr> OPPONENTS</vt:lpstr>
      <vt:lpstr>SHARE OUT</vt:lpstr>
      <vt:lpstr>CONTENT STANDARDS</vt:lpstr>
      <vt:lpstr>REFLECTION</vt:lpstr>
      <vt:lpstr>AUTHENTICITY CONNECTION:</vt:lpstr>
      <vt:lpstr>EVERYDAY IDEAS</vt:lpstr>
      <vt:lpstr>DIY</vt:lpstr>
      <vt:lpstr>I USED TO THINK,  BUT NOW I KNOW . . .</vt:lpstr>
      <vt:lpstr>K20 LEARN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Moharram, Jehanne</dc:creator>
  <cp:lastModifiedBy>Moharram, Jehanne</cp:lastModifiedBy>
  <cp:revision>40</cp:revision>
  <dcterms:created xsi:type="dcterms:W3CDTF">2023-12-07T15:33:06Z</dcterms:created>
  <dcterms:modified xsi:type="dcterms:W3CDTF">2024-03-11T17:11:16Z</dcterms:modified>
</cp:coreProperties>
</file>