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99" r:id="rId2"/>
  </p:sldMasterIdLst>
  <p:notesMasterIdLst>
    <p:notesMasterId r:id="rId34"/>
  </p:notesMasterIdLst>
  <p:sldIdLst>
    <p:sldId id="276" r:id="rId3"/>
    <p:sldId id="256" r:id="rId4"/>
    <p:sldId id="273" r:id="rId5"/>
    <p:sldId id="282" r:id="rId6"/>
    <p:sldId id="274" r:id="rId7"/>
    <p:sldId id="275" r:id="rId8"/>
    <p:sldId id="289" r:id="rId9"/>
    <p:sldId id="257" r:id="rId10"/>
    <p:sldId id="258" r:id="rId11"/>
    <p:sldId id="259" r:id="rId12"/>
    <p:sldId id="290" r:id="rId13"/>
    <p:sldId id="260" r:id="rId14"/>
    <p:sldId id="261" r:id="rId15"/>
    <p:sldId id="262" r:id="rId16"/>
    <p:sldId id="263" r:id="rId17"/>
    <p:sldId id="264" r:id="rId18"/>
    <p:sldId id="265" r:id="rId19"/>
    <p:sldId id="291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83" r:id="rId28"/>
    <p:sldId id="294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6D6807-A7FF-7649-965C-0380D59BD7F0}" v="1" dt="2024-10-18T18:19:56.1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0476" autoAdjust="0"/>
  </p:normalViewPr>
  <p:slideViewPr>
    <p:cSldViewPr snapToGrid="0" snapToObjects="1">
      <p:cViewPr varScale="1">
        <p:scale>
          <a:sx n="154" d="100"/>
          <a:sy n="154" d="100"/>
        </p:scale>
        <p:origin x="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rram, Jehanne" userId="85e21374-e6a7-4794-bfaa-d28b9d520c64" providerId="ADAL" clId="{A16D6807-A7FF-7649-965C-0380D59BD7F0}"/>
    <pc:docChg chg="custSel modSld">
      <pc:chgData name="Moharram, Jehanne" userId="85e21374-e6a7-4794-bfaa-d28b9d520c64" providerId="ADAL" clId="{A16D6807-A7FF-7649-965C-0380D59BD7F0}" dt="2024-10-18T18:20:11.870" v="137" actId="20577"/>
      <pc:docMkLst>
        <pc:docMk/>
      </pc:docMkLst>
      <pc:sldChg chg="modSp mod">
        <pc:chgData name="Moharram, Jehanne" userId="85e21374-e6a7-4794-bfaa-d28b9d520c64" providerId="ADAL" clId="{A16D6807-A7FF-7649-965C-0380D59BD7F0}" dt="2024-10-18T18:08:02.762" v="4" actId="1076"/>
        <pc:sldMkLst>
          <pc:docMk/>
          <pc:sldMk cId="0" sldId="259"/>
        </pc:sldMkLst>
        <pc:spChg chg="mod">
          <ac:chgData name="Moharram, Jehanne" userId="85e21374-e6a7-4794-bfaa-d28b9d520c64" providerId="ADAL" clId="{A16D6807-A7FF-7649-965C-0380D59BD7F0}" dt="2024-10-18T18:08:02.762" v="4" actId="1076"/>
          <ac:spMkLst>
            <pc:docMk/>
            <pc:sldMk cId="0" sldId="259"/>
            <ac:spMk id="142" creationId="{00000000-0000-0000-0000-000000000000}"/>
          </ac:spMkLst>
        </pc:spChg>
      </pc:sldChg>
      <pc:sldChg chg="modNotesTx">
        <pc:chgData name="Moharram, Jehanne" userId="85e21374-e6a7-4794-bfaa-d28b9d520c64" providerId="ADAL" clId="{A16D6807-A7FF-7649-965C-0380D59BD7F0}" dt="2024-10-18T18:08:31.922" v="16" actId="20577"/>
        <pc:sldMkLst>
          <pc:docMk/>
          <pc:sldMk cId="0" sldId="260"/>
        </pc:sldMkLst>
      </pc:sldChg>
      <pc:sldChg chg="modNotesTx">
        <pc:chgData name="Moharram, Jehanne" userId="85e21374-e6a7-4794-bfaa-d28b9d520c64" providerId="ADAL" clId="{A16D6807-A7FF-7649-965C-0380D59BD7F0}" dt="2024-10-18T18:08:48.908" v="22" actId="20577"/>
        <pc:sldMkLst>
          <pc:docMk/>
          <pc:sldMk cId="0" sldId="261"/>
        </pc:sldMkLst>
      </pc:sldChg>
      <pc:sldChg chg="modNotesTx">
        <pc:chgData name="Moharram, Jehanne" userId="85e21374-e6a7-4794-bfaa-d28b9d520c64" providerId="ADAL" clId="{A16D6807-A7FF-7649-965C-0380D59BD7F0}" dt="2024-10-18T18:09:06.838" v="28" actId="20577"/>
        <pc:sldMkLst>
          <pc:docMk/>
          <pc:sldMk cId="0" sldId="262"/>
        </pc:sldMkLst>
      </pc:sldChg>
      <pc:sldChg chg="modNotesTx">
        <pc:chgData name="Moharram, Jehanne" userId="85e21374-e6a7-4794-bfaa-d28b9d520c64" providerId="ADAL" clId="{A16D6807-A7FF-7649-965C-0380D59BD7F0}" dt="2024-10-18T18:09:18.543" v="34" actId="20577"/>
        <pc:sldMkLst>
          <pc:docMk/>
          <pc:sldMk cId="0" sldId="263"/>
        </pc:sldMkLst>
      </pc:sldChg>
      <pc:sldChg chg="modNotesTx">
        <pc:chgData name="Moharram, Jehanne" userId="85e21374-e6a7-4794-bfaa-d28b9d520c64" providerId="ADAL" clId="{A16D6807-A7FF-7649-965C-0380D59BD7F0}" dt="2024-10-18T18:09:34.174" v="35"/>
        <pc:sldMkLst>
          <pc:docMk/>
          <pc:sldMk cId="0" sldId="264"/>
        </pc:sldMkLst>
      </pc:sldChg>
      <pc:sldChg chg="modNotesTx">
        <pc:chgData name="Moharram, Jehanne" userId="85e21374-e6a7-4794-bfaa-d28b9d520c64" providerId="ADAL" clId="{A16D6807-A7FF-7649-965C-0380D59BD7F0}" dt="2024-10-18T18:09:44.758" v="41" actId="20577"/>
        <pc:sldMkLst>
          <pc:docMk/>
          <pc:sldMk cId="0" sldId="265"/>
        </pc:sldMkLst>
      </pc:sldChg>
      <pc:sldChg chg="modSp mod">
        <pc:chgData name="Moharram, Jehanne" userId="85e21374-e6a7-4794-bfaa-d28b9d520c64" providerId="ADAL" clId="{A16D6807-A7FF-7649-965C-0380D59BD7F0}" dt="2024-10-18T18:11:19.099" v="49" actId="20577"/>
        <pc:sldMkLst>
          <pc:docMk/>
          <pc:sldMk cId="0" sldId="267"/>
        </pc:sldMkLst>
        <pc:spChg chg="mod">
          <ac:chgData name="Moharram, Jehanne" userId="85e21374-e6a7-4794-bfaa-d28b9d520c64" providerId="ADAL" clId="{A16D6807-A7FF-7649-965C-0380D59BD7F0}" dt="2024-10-18T18:11:19.099" v="49" actId="20577"/>
          <ac:spMkLst>
            <pc:docMk/>
            <pc:sldMk cId="0" sldId="267"/>
            <ac:spMk id="198" creationId="{00000000-0000-0000-0000-000000000000}"/>
          </ac:spMkLst>
        </pc:spChg>
      </pc:sldChg>
      <pc:sldChg chg="modSp mod">
        <pc:chgData name="Moharram, Jehanne" userId="85e21374-e6a7-4794-bfaa-d28b9d520c64" providerId="ADAL" clId="{A16D6807-A7FF-7649-965C-0380D59BD7F0}" dt="2024-10-18T18:11:49.618" v="50" actId="1076"/>
        <pc:sldMkLst>
          <pc:docMk/>
          <pc:sldMk cId="0" sldId="270"/>
        </pc:sldMkLst>
        <pc:spChg chg="mod">
          <ac:chgData name="Moharram, Jehanne" userId="85e21374-e6a7-4794-bfaa-d28b9d520c64" providerId="ADAL" clId="{A16D6807-A7FF-7649-965C-0380D59BD7F0}" dt="2024-10-18T18:11:49.618" v="50" actId="1076"/>
          <ac:spMkLst>
            <pc:docMk/>
            <pc:sldMk cId="0" sldId="270"/>
            <ac:spMk id="224" creationId="{00000000-0000-0000-0000-000000000000}"/>
          </ac:spMkLst>
        </pc:spChg>
      </pc:sldChg>
      <pc:sldChg chg="modNotesTx">
        <pc:chgData name="Moharram, Jehanne" userId="85e21374-e6a7-4794-bfaa-d28b9d520c64" providerId="ADAL" clId="{A16D6807-A7FF-7649-965C-0380D59BD7F0}" dt="2024-10-18T18:03:42.677" v="1" actId="20577"/>
        <pc:sldMkLst>
          <pc:docMk/>
          <pc:sldMk cId="1443740932" sldId="273"/>
        </pc:sldMkLst>
      </pc:sldChg>
      <pc:sldChg chg="modNotesTx">
        <pc:chgData name="Moharram, Jehanne" userId="85e21374-e6a7-4794-bfaa-d28b9d520c64" providerId="ADAL" clId="{A16D6807-A7FF-7649-965C-0380D59BD7F0}" dt="2024-10-18T18:04:45.412" v="3" actId="20577"/>
        <pc:sldMkLst>
          <pc:docMk/>
          <pc:sldMk cId="3982945921" sldId="282"/>
        </pc:sldMkLst>
      </pc:sldChg>
      <pc:sldChg chg="modNotesTx">
        <pc:chgData name="Moharram, Jehanne" userId="85e21374-e6a7-4794-bfaa-d28b9d520c64" providerId="ADAL" clId="{A16D6807-A7FF-7649-965C-0380D59BD7F0}" dt="2024-10-18T18:13:05.086" v="56"/>
        <pc:sldMkLst>
          <pc:docMk/>
          <pc:sldMk cId="435054369" sldId="283"/>
        </pc:sldMkLst>
      </pc:sldChg>
      <pc:sldChg chg="modNotesTx">
        <pc:chgData name="Moharram, Jehanne" userId="85e21374-e6a7-4794-bfaa-d28b9d520c64" providerId="ADAL" clId="{A16D6807-A7FF-7649-965C-0380D59BD7F0}" dt="2024-10-18T18:18:57.165" v="86" actId="20577"/>
        <pc:sldMkLst>
          <pc:docMk/>
          <pc:sldMk cId="2245048081" sldId="286"/>
        </pc:sldMkLst>
      </pc:sldChg>
      <pc:sldChg chg="addSp modSp mod">
        <pc:chgData name="Moharram, Jehanne" userId="85e21374-e6a7-4794-bfaa-d28b9d520c64" providerId="ADAL" clId="{A16D6807-A7FF-7649-965C-0380D59BD7F0}" dt="2024-10-18T18:20:11.870" v="137" actId="20577"/>
        <pc:sldMkLst>
          <pc:docMk/>
          <pc:sldMk cId="542402797" sldId="287"/>
        </pc:sldMkLst>
        <pc:spChg chg="mod">
          <ac:chgData name="Moharram, Jehanne" userId="85e21374-e6a7-4794-bfaa-d28b9d520c64" providerId="ADAL" clId="{A16D6807-A7FF-7649-965C-0380D59BD7F0}" dt="2024-10-18T18:20:11.870" v="137" actId="20577"/>
          <ac:spMkLst>
            <pc:docMk/>
            <pc:sldMk cId="542402797" sldId="287"/>
            <ac:spMk id="20" creationId="{F6BC57B7-1DE2-4FF7-6996-6A3E390FEF09}"/>
          </ac:spMkLst>
        </pc:spChg>
        <pc:picChg chg="add mod">
          <ac:chgData name="Moharram, Jehanne" userId="85e21374-e6a7-4794-bfaa-d28b9d520c64" providerId="ADAL" clId="{A16D6807-A7FF-7649-965C-0380D59BD7F0}" dt="2024-10-18T18:20:01.373" v="133" actId="1076"/>
          <ac:picMkLst>
            <pc:docMk/>
            <pc:sldMk cId="542402797" sldId="287"/>
            <ac:picMk id="8" creationId="{D6A83DF4-7E67-A828-4F21-05BDFF245CDA}"/>
          </ac:picMkLst>
        </pc:picChg>
      </pc:sldChg>
      <pc:sldChg chg="modNotesTx">
        <pc:chgData name="Moharram, Jehanne" userId="85e21374-e6a7-4794-bfaa-d28b9d520c64" providerId="ADAL" clId="{A16D6807-A7FF-7649-965C-0380D59BD7F0}" dt="2024-10-18T18:08:19.206" v="10" actId="20577"/>
        <pc:sldMkLst>
          <pc:docMk/>
          <pc:sldMk cId="2040013370" sldId="290"/>
        </pc:sldMkLst>
      </pc:sldChg>
      <pc:sldChg chg="modSp mod modNotesTx">
        <pc:chgData name="Moharram, Jehanne" userId="85e21374-e6a7-4794-bfaa-d28b9d520c64" providerId="ADAL" clId="{A16D6807-A7FF-7649-965C-0380D59BD7F0}" dt="2024-10-18T18:14:25.910" v="66" actId="20577"/>
        <pc:sldMkLst>
          <pc:docMk/>
          <pc:sldMk cId="2289245815" sldId="294"/>
        </pc:sldMkLst>
        <pc:spChg chg="mod">
          <ac:chgData name="Moharram, Jehanne" userId="85e21374-e6a7-4794-bfaa-d28b9d520c64" providerId="ADAL" clId="{A16D6807-A7FF-7649-965C-0380D59BD7F0}" dt="2024-10-18T18:13:37.675" v="62" actId="20577"/>
          <ac:spMkLst>
            <pc:docMk/>
            <pc:sldMk cId="2289245815" sldId="294"/>
            <ac:spMk id="20" creationId="{738C64B5-E39D-198C-E9BA-9DCD905C41A1}"/>
          </ac:spMkLst>
        </pc:spChg>
      </pc:sldChg>
    </pc:docChg>
  </pc:docChgLst>
  <pc:docChgLst>
    <pc:chgData name="Moharram, Jehanne" userId="85e21374-e6a7-4794-bfaa-d28b9d520c64" providerId="ADAL" clId="{C47A3BAE-C600-684E-A7D1-A60CC0E9BF6A}"/>
    <pc:docChg chg="modSld">
      <pc:chgData name="Moharram, Jehanne" userId="85e21374-e6a7-4794-bfaa-d28b9d520c64" providerId="ADAL" clId="{C47A3BAE-C600-684E-A7D1-A60CC0E9BF6A}" dt="2024-10-18T18:26:16.655" v="1" actId="20577"/>
      <pc:docMkLst>
        <pc:docMk/>
      </pc:docMkLst>
      <pc:sldChg chg="modSp mod">
        <pc:chgData name="Moharram, Jehanne" userId="85e21374-e6a7-4794-bfaa-d28b9d520c64" providerId="ADAL" clId="{C47A3BAE-C600-684E-A7D1-A60CC0E9BF6A}" dt="2024-10-18T18:26:16.655" v="1" actId="20577"/>
        <pc:sldMkLst>
          <pc:docMk/>
          <pc:sldMk cId="3526377099" sldId="274"/>
        </pc:sldMkLst>
        <pc:spChg chg="mod">
          <ac:chgData name="Moharram, Jehanne" userId="85e21374-e6a7-4794-bfaa-d28b9d520c64" providerId="ADAL" clId="{C47A3BAE-C600-684E-A7D1-A60CC0E9BF6A}" dt="2024-10-18T18:26:16.655" v="1" actId="20577"/>
          <ac:spMkLst>
            <pc:docMk/>
            <pc:sldMk cId="3526377099" sldId="274"/>
            <ac:spMk id="5" creationId="{72349D1D-F9F5-4708-9845-24D99C47096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5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5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5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5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5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2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68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8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8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8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2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7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7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collection/3094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learn.k20center.ou.edu/collection/3213" TargetMode="External"/><Relationship Id="rId5" Type="http://schemas.openxmlformats.org/officeDocument/2006/relationships/hyperlink" Target="https://learn.k20center.ou.edu/collection/3214" TargetMode="External"/><Relationship Id="rId4" Type="http://schemas.openxmlformats.org/officeDocument/2006/relationships/hyperlink" Target="https://learn.k20center.ou.edu/collection/3212" TargetMode="Externa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2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95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5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5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60d356106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60d356106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K20 Center. (n.d.). Always, sometimes, or never true. Strategies. 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  <a:hlinkClick r:id="rId3"/>
              </a:rPr>
              <a:t>https://learn.k20center.ou.edu/strategy/145</a:t>
            </a:r>
            <a:endParaRPr lang="en-US" b="0" i="0" dirty="0">
              <a:solidFill>
                <a:srgbClr val="292929"/>
              </a:solidFill>
              <a:effectLst/>
              <a:latin typeface="Open Sans" panose="020B0606030504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0d356106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260d356106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K20 Center. (n.d.). Always, sometimes, or never true. Strategies. 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  <a:hlinkClick r:id="rId3"/>
              </a:rPr>
              <a:t>https://learn.k20center.ou.edu/strategy/145</a:t>
            </a:r>
            <a:endParaRPr lang="en-US" b="0" i="0" dirty="0">
              <a:solidFill>
                <a:srgbClr val="292929"/>
              </a:solidFill>
              <a:effectLst/>
              <a:latin typeface="Open Sans" panose="020B0606030504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60d356106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260d356106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K20 Center. (n.d.). Always, sometimes, or never true. Strategies. 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  <a:hlinkClick r:id="rId3"/>
              </a:rPr>
              <a:t>https://learn.k20center.ou.edu/strategy/145</a:t>
            </a:r>
            <a:endParaRPr lang="en-US" b="0" i="0" dirty="0">
              <a:solidFill>
                <a:srgbClr val="292929"/>
              </a:solidFill>
              <a:effectLst/>
              <a:latin typeface="Open Sans" panose="020B0606030504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60d356106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260d356106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K20 Center. (n.d.). Always, sometimes, or never true. Strategies. 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  <a:hlinkClick r:id="rId3"/>
              </a:rPr>
              <a:t>https://learn.k20center.ou.edu/strategy/145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60d356106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260d356106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K20 Center. (n.d.). Always, sometimes, or never true. Strategies. 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  <a:hlinkClick r:id="rId3"/>
              </a:rPr>
              <a:t>https://learn.k20center.ou.edu/strategy/145</a:t>
            </a:r>
            <a:endParaRPr lang="en-US" b="0" i="0" dirty="0">
              <a:solidFill>
                <a:srgbClr val="292929"/>
              </a:solidFill>
              <a:effectLst/>
              <a:latin typeface="Open Sans" panose="020B0606030504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K20 Center. (n.d.). Categorical highlighting. Strategies. 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  <a:hlinkClick r:id="rId3"/>
              </a:rPr>
              <a:t>https://learn.k20center.ou.edu/strategy/192</a:t>
            </a:r>
            <a:endParaRPr lang="en-US" b="0" i="0" dirty="0">
              <a:solidFill>
                <a:srgbClr val="292929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K20 Center. (n.d.). Fist to five. Strategies. 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  <a:hlinkClick r:id="rId4"/>
              </a:rPr>
              <a:t>https://learn.k20center.ou.edu/strategy/68</a:t>
            </a:r>
            <a:endParaRPr lang="en-US" b="0" i="0" dirty="0">
              <a:solidFill>
                <a:srgbClr val="292929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00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60d356106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260d356106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K20 Center. (n.d.). Fist to five. Strategies. 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  <a:hlinkClick r:id="rId3"/>
              </a:rPr>
              <a:t>https://learn.k20center.ou.edu/strategy/68</a:t>
            </a:r>
            <a:endParaRPr lang="en-US" b="0" i="0" dirty="0">
              <a:solidFill>
                <a:srgbClr val="292929"/>
              </a:solidFill>
              <a:effectLst/>
              <a:latin typeface="Open Sans" panose="020B0606030504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60d356106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260d3561062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K20 Center. (n.d.). Fist to five. Strategies. 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  <a:hlinkClick r:id="rId3"/>
              </a:rPr>
              <a:t>https://learn.k20center.ou.edu/strategy/68</a:t>
            </a:r>
            <a:endParaRPr lang="en-US" b="0" i="0" dirty="0">
              <a:solidFill>
                <a:srgbClr val="292929"/>
              </a:solidFill>
              <a:effectLst/>
              <a:latin typeface="Open Sans" panose="020B0606030504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60d356106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260d3561062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K20 Center. (n.d.). Fist to five. Strategies. 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  <a:hlinkClick r:id="rId3"/>
              </a:rPr>
              <a:t>https://learn.k20center.ou.edu/strategy/68</a:t>
            </a:r>
            <a:endParaRPr lang="en-US" b="0" i="0" dirty="0">
              <a:solidFill>
                <a:srgbClr val="292929"/>
              </a:solidFill>
              <a:effectLst/>
              <a:latin typeface="Open Sans" panose="020B0606030504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0d356106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260d3561062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K20 Center. (n.d.). Categorical highlighting. Strategies. 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  <a:hlinkClick r:id="rId3"/>
              </a:rPr>
              <a:t>https://learn.k20center.ou.edu/strategy/192</a:t>
            </a:r>
            <a:endParaRPr lang="en-US" b="0" i="0" dirty="0">
              <a:solidFill>
                <a:srgbClr val="292929"/>
              </a:solidFill>
              <a:effectLst/>
              <a:latin typeface="Open Sans" panose="020B0606030504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dk1"/>
                </a:solidFill>
              </a:rPr>
              <a:t>K20 Center. (n.d.). Fiction in the facts. Strategies. </a:t>
            </a:r>
            <a:r>
              <a:rPr lang="en-US" sz="11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https://learn.k20center.ou.edu/strategy/60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34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60d356106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260d3561062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60d3561062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260d3561062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ac62036043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2ac62036043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</a:rPr>
              <a:t>K20 Center. (n.d.). How am I feeling?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am I thinking?</a:t>
            </a:r>
            <a:r>
              <a:rPr lang="en-US" dirty="0">
                <a:solidFill>
                  <a:schemeClr val="dk1"/>
                </a:solidFill>
              </a:rPr>
              <a:t>. Strategies.</a:t>
            </a:r>
            <a:r>
              <a:rPr lang="en-US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https://learn.k20center.ou.edu/strategy/187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6469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AB72B-191C-9DEC-7891-CFEFE6941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EDD58D-DAAA-8FAD-1BAE-504FCB2A21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347741-C0AE-1426-3242-3A8B1F84B0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</a:rPr>
              <a:t>K20 Center. (n.d.). How am I feeling?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am I thinking?</a:t>
            </a:r>
            <a:r>
              <a:rPr lang="en-US" dirty="0">
                <a:solidFill>
                  <a:schemeClr val="dk1"/>
                </a:solidFill>
              </a:rPr>
              <a:t>. Strategies.</a:t>
            </a:r>
            <a:r>
              <a:rPr lang="en-US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https://learn.k20center.ou.edu/strategy/187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00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en-US" dirty="0"/>
              <a:t>English ACT Collection: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https://learn.k20center.ou.edu/collection/3094</a:t>
            </a:r>
            <a:r>
              <a:rPr lang="en-US" dirty="0"/>
              <a:t> OR k20.ou.edu/</a:t>
            </a:r>
            <a:r>
              <a:rPr lang="en-US" dirty="0" err="1"/>
              <a:t>ACTenglish</a:t>
            </a:r>
            <a:endParaRPr lang="en-US"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en-US" dirty="0"/>
              <a:t>Math ACT Collection: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https://learn.k20center.ou.edu/collection/3212</a:t>
            </a:r>
            <a:r>
              <a:rPr lang="en-US" dirty="0"/>
              <a:t> OR k20.ou.edu/</a:t>
            </a:r>
            <a:r>
              <a:rPr lang="en-US" dirty="0" err="1"/>
              <a:t>ACTmath</a:t>
            </a:r>
            <a:endParaRPr lang="en-US"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en-US" dirty="0"/>
              <a:t>Reading ACT </a:t>
            </a:r>
            <a:r>
              <a:rPr lang="en-US" dirty="0" err="1"/>
              <a:t>Collection:</a:t>
            </a:r>
            <a:r>
              <a:rPr lang="en-US" u="sng" dirty="0" err="1">
                <a:solidFill>
                  <a:schemeClr val="hlink"/>
                </a:solidFill>
                <a:hlinkClick r:id="rId5"/>
              </a:rPr>
              <a:t>https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://learn.k20center.ou.edu/collection/3214</a:t>
            </a:r>
            <a:r>
              <a:rPr lang="en-US" dirty="0"/>
              <a:t> OR k20.ou.edu/</a:t>
            </a:r>
            <a:r>
              <a:rPr lang="en-US" dirty="0" err="1"/>
              <a:t>ACTreading</a:t>
            </a:r>
            <a:endParaRPr lang="en-US"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en-US" dirty="0"/>
              <a:t>Science ACT Collection: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https://learn.k20center.ou.edu/collection/3213</a:t>
            </a:r>
            <a:r>
              <a:rPr lang="en-US" dirty="0"/>
              <a:t> OR k20.ou.edu/</a:t>
            </a:r>
            <a:r>
              <a:rPr lang="en-US" dirty="0" err="1"/>
              <a:t>ACTscience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630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>
                <a:solidFill>
                  <a:schemeClr val="dk1"/>
                </a:solidFill>
              </a:rPr>
              <a:t>K20 Center. (n.d.) What? So what? Now what? Strategies.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https://learn.k20center.ou.edu/strategy/95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3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dk1"/>
                </a:solidFill>
              </a:rPr>
              <a:t>K20 Center. (n.d.). Fiction in the facts. Strategies. </a:t>
            </a:r>
            <a:r>
              <a:rPr lang="en-US" sz="11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https://learn.k20center.ou.edu/strategy/60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25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c62036043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ac62036043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c6203604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ac6203604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K20 Center. (n.d.). Always, sometimes, or never true. Strategies. 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  <a:hlinkClick r:id="rId3"/>
              </a:rPr>
              <a:t>https://learn.k20center.ou.edu/strategy/145</a:t>
            </a:r>
            <a:endParaRPr lang="en-US" b="0" i="0" dirty="0">
              <a:solidFill>
                <a:srgbClr val="292929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73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3a01babaa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3a01babaaa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K20 Center. (n.d.). Always, sometimes, or never true. Strategies. 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  <a:hlinkClick r:id="rId3"/>
              </a:rPr>
              <a:t>https://learn.k20center.ou.edu/strategy/145</a:t>
            </a:r>
            <a:endParaRPr lang="en-US" b="0" i="0" dirty="0">
              <a:solidFill>
                <a:srgbClr val="292929"/>
              </a:solidFill>
              <a:effectLst/>
              <a:latin typeface="Open Sans" panose="020B0606030504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c62036043_0_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6388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Title/Objective - Week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c62036043_0_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c62036043_0_6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157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Title/Objective - Week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c62036043_0_6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c62036043_0_6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9104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Title/Objective - Week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c62036043_0_6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g2ac62036043_0_6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7273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Title/Objective - Week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ac62036043_0_7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g2ac62036043_0_7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8539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Title/Objective - Week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c62036043_0_7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g2ac62036043_0_7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3040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Title/Objective - Week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ac62036043_0_7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ac62036043_0_7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0721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Title/Objective - Week 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c62036043_0_8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2ac62036043_0_8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4072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Title/Objective - Week 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ac62036043_0_8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g2ac62036043_0_8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5745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Title/Objective - Week 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c62036043_0_8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2ac62036043_0_8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5888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Title/Objective - Week 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c62036043_0_9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g2ac62036043_0_9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5137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Title/Objective - Week G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c62036043_0_9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g2ac62036043_0_9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968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Title/Objective - Week G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c62036043_0_9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2ac62036043_0_9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3442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Title/Objective - Week G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c62036043_0_9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2ac62036043_0_9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3788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Title/Objective - Week G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c62036043_0_10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g2ac62036043_0_10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0841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Title/Objective - Week G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c62036043_0_10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2ac62036043_0_10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7748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Title/Objective - Week G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c62036043_0_10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ac62036043_0_10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20312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Title/Objective - Week G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c62036043_0_1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2ac62036043_0_1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31871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Title/Objective - Week G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c62036043_0_1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2ac62036043_0_1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9055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Title/Objective - Week G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c62036043_0_1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g2ac62036043_0_1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6698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Title/Objective - Week G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c62036043_0_1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g2ac62036043_0_1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02148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c62036043_0_12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3" name="Google Shape;73;g2ac62036043_0_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86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c62036043_0_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2ac62036043_0_1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2ac62036043_0_1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ac62036043_0_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7325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c62036043_0_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c62036043_0_1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c62036043_0_13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c62036043_0_1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ac62036043_0_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83529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c62036043_0_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c62036043_0_1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ac62036043_0_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19685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c62036043_0_14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c62036043_0_14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c62036043_0_1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ac62036043_0_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c62036043_0_14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c62036043_0_1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ac62036043_0_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9273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c62036043_0_15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ac62036043_0_15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c62036043_0_15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c62036043_0_15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c62036043_0_1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ac62036043_0_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87347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c62036043_0_1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ac62036043_0_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5510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c62036043_0_16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g2ac62036043_0_16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g2ac62036043_0_1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4484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Blue">
  <p:cSld name="Week 3 Title -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c62036043_0_16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g2ac62036043_0_16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36075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1">
  <p:cSld name="Title/Objectiv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c62036043_0_16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g2ac62036043_0_16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046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 1">
  <p:cSld name="Title/Objective - Week 3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c62036043_0_29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g2ac62036043_0_29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81586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 1" preserve="1">
  <p:cSld name="ACT Transi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c62036043_0_29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g2ac62036043_0_29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557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c62036043_0_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ac62036043_0_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ac62036043_0_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18922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Relationship Id="rId5" Type="http://schemas.microsoft.com/office/2007/relationships/hdphoto" Target="../media/hdphoto2.wdp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image" Target="../media/image43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8.png"/><Relationship Id="rId7" Type="http://schemas.openxmlformats.org/officeDocument/2006/relationships/image" Target="../media/image5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56"/>
              <a:buNone/>
            </a:pPr>
            <a:r>
              <a:rPr lang="en" sz="5000"/>
              <a:t>Learning Objectives</a:t>
            </a:r>
            <a:endParaRPr sz="5000"/>
          </a:p>
        </p:txBody>
      </p:sp>
      <p:sp>
        <p:nvSpPr>
          <p:cNvPr id="142" name="Google Shape;142;p3"/>
          <p:cNvSpPr txBox="1">
            <a:spLocks noGrp="1"/>
          </p:cNvSpPr>
          <p:nvPr>
            <p:ph type="body" idx="1"/>
          </p:nvPr>
        </p:nvSpPr>
        <p:spPr>
          <a:xfrm>
            <a:off x="366408" y="1465091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Identify the genre, type, and purpose of a reading passage. 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Identify the main idea, supporting details, and evidence of a text.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73D19C-6383-6A81-EAEB-DABAC025FA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Reading Test:</a:t>
            </a:r>
            <a:br>
              <a:rPr lang="en-US" dirty="0"/>
            </a:br>
            <a:r>
              <a:rPr lang="en-US" dirty="0"/>
              <a:t>Always, Sometimes, or Never True</a:t>
            </a:r>
          </a:p>
        </p:txBody>
      </p:sp>
      <p:pic>
        <p:nvPicPr>
          <p:cNvPr id="7" name="Picture 6" descr="A white oval with a blue and pink question mark and x in it&#10;&#10;Description automatically generated">
            <a:extLst>
              <a:ext uri="{FF2B5EF4-FFF2-40B4-BE49-F238E27FC236}">
                <a16:creationId xmlns:a16="http://schemas.microsoft.com/office/drawing/2014/main" id="{B14AEC4B-5B26-D543-B6F2-FEE9A5C4B8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17" b="20504"/>
          <a:stretch/>
        </p:blipFill>
        <p:spPr>
          <a:xfrm rot="325633">
            <a:off x="3031354" y="2950617"/>
            <a:ext cx="2855373" cy="1675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001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3a01babaaa_1_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Always, Sometimes, or Never True</a:t>
            </a:r>
            <a:endParaRPr/>
          </a:p>
        </p:txBody>
      </p:sp>
      <p:sp>
        <p:nvSpPr>
          <p:cNvPr id="148" name="Google Shape;148;g23a01babaaa_1_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45486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b="1" i="1"/>
              <a:t>The ACT reading test is divided into four passages. </a:t>
            </a:r>
            <a:endParaRPr b="1" i="1"/>
          </a:p>
        </p:txBody>
      </p:sp>
      <p:pic>
        <p:nvPicPr>
          <p:cNvPr id="149" name="Google Shape;149;g23a01babaaa_1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8800" y="1170125"/>
            <a:ext cx="1732800" cy="17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60d3561062_0_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Always True</a:t>
            </a:r>
            <a:endParaRPr/>
          </a:p>
        </p:txBody>
      </p:sp>
      <p:sp>
        <p:nvSpPr>
          <p:cNvPr id="155" name="Google Shape;155;g260d3561062_0_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026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There will </a:t>
            </a:r>
            <a:r>
              <a:rPr lang="en" b="1"/>
              <a:t>always</a:t>
            </a:r>
            <a:r>
              <a:rPr lang="en"/>
              <a:t> be four reading passages.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The test is 35 minutes.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There are 40 questions. 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56" name="Google Shape;156;g260d3561062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8800" y="1170125"/>
            <a:ext cx="1732800" cy="17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0d3561062_0_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Always, Sometimes, or Never True</a:t>
            </a:r>
            <a:endParaRPr/>
          </a:p>
        </p:txBody>
      </p:sp>
      <p:sp>
        <p:nvSpPr>
          <p:cNvPr id="162" name="Google Shape;162;g260d3561062_0_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79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b="1" i="1"/>
              <a:t>The reading portion of the ACT asks questions about the reading passage </a:t>
            </a:r>
            <a:br>
              <a:rPr lang="en" b="1" i="1"/>
            </a:br>
            <a:r>
              <a:rPr lang="en" b="1" i="1"/>
              <a:t>as a whole. </a:t>
            </a:r>
            <a:endParaRPr b="1" i="1"/>
          </a:p>
        </p:txBody>
      </p:sp>
      <p:pic>
        <p:nvPicPr>
          <p:cNvPr id="163" name="Google Shape;163;g260d3561062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8800" y="1170125"/>
            <a:ext cx="1732800" cy="17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60d3561062_0_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Sometimes True</a:t>
            </a:r>
            <a:endParaRPr/>
          </a:p>
        </p:txBody>
      </p:sp>
      <p:sp>
        <p:nvSpPr>
          <p:cNvPr id="169" name="Google Shape;169;g260d3561062_0_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83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Questions on the reading section will be about the passage as a whole as well as about specific portions of the passage. </a:t>
            </a:r>
            <a:endParaRPr/>
          </a:p>
        </p:txBody>
      </p:sp>
      <p:pic>
        <p:nvPicPr>
          <p:cNvPr id="170" name="Google Shape;170;g260d3561062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8800" y="1170125"/>
            <a:ext cx="1732800" cy="17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60d3561062_0_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Always, Sometimes, or Never True</a:t>
            </a:r>
            <a:endParaRPr/>
          </a:p>
        </p:txBody>
      </p:sp>
      <p:sp>
        <p:nvSpPr>
          <p:cNvPr id="176" name="Google Shape;176;g260d3561062_0_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79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b="1" i="1"/>
              <a:t>Before each passage, the ACT will give you the author’s name, the source of the passage, and important details about the passage. </a:t>
            </a:r>
            <a:endParaRPr b="1" i="1"/>
          </a:p>
        </p:txBody>
      </p:sp>
      <p:pic>
        <p:nvPicPr>
          <p:cNvPr id="177" name="Google Shape;177;g260d3561062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8800" y="1170125"/>
            <a:ext cx="1732800" cy="17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60d3561062_0_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Sometimes True</a:t>
            </a:r>
            <a:endParaRPr/>
          </a:p>
        </p:txBody>
      </p:sp>
      <p:sp>
        <p:nvSpPr>
          <p:cNvPr id="183" name="Google Shape;183;g260d3561062_0_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765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The ACT always gives the author’s name and the source but only sometimes gives important information about the passage.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Make sure to always read this information just in case there is helpful information for answering the questions. </a:t>
            </a:r>
            <a:endParaRPr/>
          </a:p>
        </p:txBody>
      </p:sp>
      <p:pic>
        <p:nvPicPr>
          <p:cNvPr id="184" name="Google Shape;184;g260d3561062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8800" y="1170125"/>
            <a:ext cx="1732800" cy="17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7FB0D-997C-8A96-D150-96134FD4D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714B0A-C72B-EBE4-F779-B52C5A3181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Reading Test:</a:t>
            </a:r>
            <a:br>
              <a:rPr lang="en-US" dirty="0"/>
            </a:br>
            <a:r>
              <a:rPr lang="en-US" dirty="0"/>
              <a:t>Strategies and Skills</a:t>
            </a:r>
          </a:p>
        </p:txBody>
      </p:sp>
      <p:pic>
        <p:nvPicPr>
          <p:cNvPr id="3" name="Google Shape;218;g260d3561062_0_67">
            <a:extLst>
              <a:ext uri="{FF2B5EF4-FFF2-40B4-BE49-F238E27FC236}">
                <a16:creationId xmlns:a16="http://schemas.microsoft.com/office/drawing/2014/main" id="{F954F427-712C-F77B-6822-5DDACE74D2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400" y="2725631"/>
            <a:ext cx="1885199" cy="17685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oogle Shape;337;g2bb466aca6d_0_7">
            <a:extLst>
              <a:ext uri="{FF2B5EF4-FFF2-40B4-BE49-F238E27FC236}">
                <a16:creationId xmlns:a16="http://schemas.microsoft.com/office/drawing/2014/main" id="{43391C09-845B-8D21-D343-5B8AE572302B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6739">
            <a:off x="6279053" y="2835548"/>
            <a:ext cx="2243690" cy="1679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620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60d3561062_0_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Great Depression Passage: Genres</a:t>
            </a:r>
            <a:endParaRPr/>
          </a:p>
        </p:txBody>
      </p:sp>
      <p:sp>
        <p:nvSpPr>
          <p:cNvPr id="190" name="Google Shape;190;g260d3561062_0_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Review the information provided at the top of the passage.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Is the passage: 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/>
              <a:t>Fiction 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/>
              <a:t>Nonfiction </a:t>
            </a:r>
            <a:endParaRPr/>
          </a:p>
        </p:txBody>
      </p:sp>
      <p:pic>
        <p:nvPicPr>
          <p:cNvPr id="191" name="Google Shape;191;g260d3561062_0_41" descr="A picture containing text, handwear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-1844" t="36807" r="81250" b="19595"/>
          <a:stretch/>
        </p:blipFill>
        <p:spPr>
          <a:xfrm>
            <a:off x="2547760" y="2620061"/>
            <a:ext cx="338966" cy="35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260d3561062_0_41" descr="A picture containing text, handwear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7488" t="23672" r="61917" b="20772"/>
          <a:stretch/>
        </p:blipFill>
        <p:spPr>
          <a:xfrm>
            <a:off x="2886725" y="2978836"/>
            <a:ext cx="33897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Power Up: ACT Prep</a:t>
            </a:r>
          </a:p>
        </p:txBody>
      </p:sp>
      <p:pic>
        <p:nvPicPr>
          <p:cNvPr id="2" name="Google Shape;236;g2ac62036043_0_185" descr="A pixelated video game characters&#10;&#10;Description automatically generated">
            <a:extLst>
              <a:ext uri="{FF2B5EF4-FFF2-40B4-BE49-F238E27FC236}">
                <a16:creationId xmlns:a16="http://schemas.microsoft.com/office/drawing/2014/main" id="{57F6DF2B-B6EE-0F06-50A0-E2D9001D8C8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6922" y="773808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0d3561062_0_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Great Depression Passage: Types of Passage</a:t>
            </a:r>
            <a:endParaRPr/>
          </a:p>
        </p:txBody>
      </p:sp>
      <p:sp>
        <p:nvSpPr>
          <p:cNvPr id="198" name="Google Shape;198;g260d3561062_0_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Is the passage about: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Literary Narrative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Social Science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Humanities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Natural Science</a:t>
            </a:r>
            <a:endParaRPr dirty="0"/>
          </a:p>
        </p:txBody>
      </p:sp>
      <p:pic>
        <p:nvPicPr>
          <p:cNvPr id="199" name="Google Shape;199;g260d3561062_0_49" descr="A picture containing text, handwear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-1844" t="36807" r="81250" b="19595"/>
          <a:stretch/>
        </p:blipFill>
        <p:spPr>
          <a:xfrm>
            <a:off x="3637941" y="1745919"/>
            <a:ext cx="338966" cy="35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260d3561062_0_49" descr="A picture containing text, handwear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7488" t="23672" r="61917" b="20772"/>
          <a:stretch/>
        </p:blipFill>
        <p:spPr>
          <a:xfrm>
            <a:off x="3632618" y="2113083"/>
            <a:ext cx="33897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260d3561062_0_49" descr="A picture containing text, handwear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8282" t="22209" r="41123" b="21214"/>
          <a:stretch/>
        </p:blipFill>
        <p:spPr>
          <a:xfrm>
            <a:off x="3632618" y="2570283"/>
            <a:ext cx="338966" cy="46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260d3561062_0_49" descr="A picture containing text, handwear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0021" t="21662" r="20802" b="21763"/>
          <a:stretch/>
        </p:blipFill>
        <p:spPr>
          <a:xfrm>
            <a:off x="3656000" y="3035873"/>
            <a:ext cx="315584" cy="465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60d3561062_0_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Great Depression Passage: Purpose</a:t>
            </a:r>
            <a:endParaRPr/>
          </a:p>
        </p:txBody>
      </p:sp>
      <p:sp>
        <p:nvSpPr>
          <p:cNvPr id="208" name="Google Shape;208;g260d3561062_0_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Is the purpose of the passage to: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Persuade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Inform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Entertain </a:t>
            </a:r>
            <a:endParaRPr/>
          </a:p>
        </p:txBody>
      </p:sp>
      <p:pic>
        <p:nvPicPr>
          <p:cNvPr id="209" name="Google Shape;209;g260d3561062_0_58" descr="A picture containing text, handwear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-1844" t="36807" r="81250" b="19595"/>
          <a:stretch/>
        </p:blipFill>
        <p:spPr>
          <a:xfrm>
            <a:off x="2697609" y="1754309"/>
            <a:ext cx="338966" cy="35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60d3561062_0_58" descr="A picture containing text, handwear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7488" t="23672" r="61917" b="20772"/>
          <a:stretch/>
        </p:blipFill>
        <p:spPr>
          <a:xfrm>
            <a:off x="2697609" y="2113083"/>
            <a:ext cx="33897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60d3561062_0_58" descr="A picture containing text, handwear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8282" t="22209" r="41123" b="21214"/>
          <a:stretch/>
        </p:blipFill>
        <p:spPr>
          <a:xfrm>
            <a:off x="2697609" y="2570283"/>
            <a:ext cx="338966" cy="465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60d3561062_0_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Great Depression Passage: Identifying</a:t>
            </a:r>
            <a:endParaRPr/>
          </a:p>
        </p:txBody>
      </p:sp>
      <p:sp>
        <p:nvSpPr>
          <p:cNvPr id="217" name="Google Shape;217;g260d3561062_0_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642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Read the passage and highlight in different colors: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/>
              <a:t>The </a:t>
            </a:r>
            <a:r>
              <a:rPr lang="en" b="1"/>
              <a:t>main idea</a:t>
            </a:r>
            <a:r>
              <a:rPr lang="en"/>
              <a:t> of the passage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b="1"/>
              <a:t>Supporting details</a:t>
            </a:r>
            <a:r>
              <a:rPr lang="en"/>
              <a:t> of the passage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b="1"/>
              <a:t>Evidence</a:t>
            </a:r>
            <a:r>
              <a:rPr lang="en"/>
              <a:t> that supports the details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218" name="Google Shape;218;g260d3561062_0_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6400" y="1170125"/>
            <a:ext cx="1885199" cy="17685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60d3561062_0_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Great Depression Passage Questions</a:t>
            </a:r>
            <a:endParaRPr/>
          </a:p>
        </p:txBody>
      </p:sp>
      <p:sp>
        <p:nvSpPr>
          <p:cNvPr id="224" name="Google Shape;224;g260d3561062_0_73"/>
          <p:cNvSpPr txBox="1">
            <a:spLocks noGrp="1"/>
          </p:cNvSpPr>
          <p:nvPr>
            <p:ph type="body" idx="1"/>
          </p:nvPr>
        </p:nvSpPr>
        <p:spPr>
          <a:xfrm>
            <a:off x="311700" y="1418198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Answer the ACT-style questions about the passage.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Refer back to the reading passage to answer the questions.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60d3561062_0_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Great Depression Passage Answers	</a:t>
            </a:r>
            <a:endParaRPr/>
          </a:p>
        </p:txBody>
      </p:sp>
      <p:sp>
        <p:nvSpPr>
          <p:cNvPr id="230" name="Google Shape;230;g260d3561062_0_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B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E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C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G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A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ac62036043_0_185"/>
          <p:cNvSpPr txBox="1"/>
          <p:nvPr/>
        </p:nvSpPr>
        <p:spPr>
          <a:xfrm>
            <a:off x="2863899" y="2195100"/>
            <a:ext cx="5366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tabLst/>
              <a:defRPr/>
            </a:pPr>
            <a:r>
              <a:rPr kumimoji="0" lang="en" sz="5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kumimoji="0" sz="5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g2ac62036043_0_185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10" y="484381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98645-8132-D200-8516-53CFE6942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8925884-0366-B53C-D077-F853B29F0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5276850" cy="3434098"/>
          </a:xfrm>
        </p:spPr>
        <p:txBody>
          <a:bodyPr/>
          <a:lstStyle/>
          <a:p>
            <a:r>
              <a:rPr lang="en-US" dirty="0"/>
              <a:t>How do you feel about using the Power Up curriculum based on what you saw in this model activity?</a:t>
            </a:r>
          </a:p>
          <a:p>
            <a:r>
              <a:rPr lang="en-US" dirty="0"/>
              <a:t>What do you think might be a practical way to work this curriculum into your class?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FA0C95C6-5D65-2B43-BA95-7A9AF083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Am I Feeling? What Am I Thinking?</a:t>
            </a:r>
          </a:p>
        </p:txBody>
      </p:sp>
      <p:pic>
        <p:nvPicPr>
          <p:cNvPr id="3" name="Picture 2" descr="A paper with a heart and a question mark&#10;&#10;Description automatically generated">
            <a:extLst>
              <a:ext uri="{FF2B5EF4-FFF2-40B4-BE49-F238E27FC236}">
                <a16:creationId xmlns:a16="http://schemas.microsoft.com/office/drawing/2014/main" id="{97105704-DD48-C545-5EBB-8187EBA9E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050" y="1521712"/>
            <a:ext cx="2755398" cy="210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5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BA4F0-BD3E-2793-6A4D-F99D34EAB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38C64B5-E39D-198C-E9BA-9DCD905C4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3434098"/>
          </a:xfrm>
        </p:spPr>
        <p:txBody>
          <a:bodyPr>
            <a:normAutofit lnSpcReduction="10000"/>
          </a:bodyPr>
          <a:lstStyle/>
          <a:p>
            <a:pPr lvl="0">
              <a:spcAft>
                <a:spcPts val="0"/>
              </a:spcAft>
            </a:pPr>
            <a:r>
              <a:rPr lang="en-US" dirty="0"/>
              <a:t>10 activities, designed for 1 per week per test section in core subjects</a:t>
            </a:r>
          </a:p>
          <a:p>
            <a:pPr lvl="1"/>
            <a:r>
              <a:rPr lang="en-US" sz="1700" dirty="0"/>
              <a:t>Social Studies = Reading, aligned to 11th grade Social Studies topics &amp; skills</a:t>
            </a:r>
          </a:p>
          <a:p>
            <a:pPr lvl="0">
              <a:spcAft>
                <a:spcPts val="0"/>
              </a:spcAft>
            </a:pPr>
            <a:r>
              <a:rPr lang="en-US" dirty="0"/>
              <a:t>35 minutes/activity</a:t>
            </a:r>
          </a:p>
          <a:p>
            <a:pPr lvl="0">
              <a:spcAft>
                <a:spcPts val="0"/>
              </a:spcAft>
            </a:pPr>
            <a:r>
              <a:rPr lang="en-US" dirty="0"/>
              <a:t>Builds up to 10 questions/section over several weeks</a:t>
            </a:r>
          </a:p>
          <a:p>
            <a:pPr lvl="0">
              <a:spcAft>
                <a:spcPts val="0"/>
              </a:spcAft>
            </a:pPr>
            <a:r>
              <a:rPr lang="en-US" dirty="0"/>
              <a:t>Each week focuses on different skills</a:t>
            </a:r>
          </a:p>
          <a:p>
            <a:pPr lvl="0">
              <a:spcAft>
                <a:spcPts val="0"/>
              </a:spcAft>
            </a:pPr>
            <a:r>
              <a:rPr lang="en-US" dirty="0"/>
              <a:t>Stamina-building weeks include timers</a:t>
            </a:r>
          </a:p>
          <a:p>
            <a:pPr lvl="0">
              <a:spcAft>
                <a:spcPts val="0"/>
              </a:spcAft>
            </a:pPr>
            <a:r>
              <a:rPr lang="en-US" dirty="0"/>
              <a:t>Gives time to explore TestNav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FE306F3-CD66-2114-3EAB-82C05864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Notes</a:t>
            </a:r>
          </a:p>
        </p:txBody>
      </p:sp>
    </p:spTree>
    <p:extLst>
      <p:ext uri="{BB962C8B-B14F-4D97-AF65-F5344CB8AC3E}">
        <p14:creationId xmlns:p14="http://schemas.microsoft.com/office/powerpoint/2010/main" val="228924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3B382-718A-45F6-10FB-13474B829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C657513-0FFC-A09C-8A00-85FFFC96A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10 activities, designed for 1 per week per test section in core subjects</a:t>
            </a:r>
          </a:p>
          <a:p>
            <a:pPr lvl="1"/>
            <a:r>
              <a:rPr lang="en-US" sz="2100" dirty="0">
                <a:solidFill>
                  <a:schemeClr val="accent4"/>
                </a:solidFill>
              </a:rPr>
              <a:t>Social Studies = Reading, aligned to 11th grade Social Studies topics &amp; skills</a:t>
            </a:r>
          </a:p>
          <a:p>
            <a:pPr lvl="0">
              <a:spcAft>
                <a:spcPts val="0"/>
              </a:spcAft>
            </a:pPr>
            <a:r>
              <a:rPr lang="en-US" dirty="0"/>
              <a:t>35 minutes/lesson</a:t>
            </a:r>
          </a:p>
          <a:p>
            <a:pPr lvl="0">
              <a:spcAft>
                <a:spcPts val="0"/>
              </a:spcAft>
            </a:pPr>
            <a:r>
              <a:rPr lang="en-US" dirty="0"/>
              <a:t>Builds up to 10 questions/section over several weeks</a:t>
            </a:r>
          </a:p>
          <a:p>
            <a:pPr lvl="0">
              <a:spcAft>
                <a:spcPts val="0"/>
              </a:spcAft>
            </a:pPr>
            <a:r>
              <a:rPr lang="en-US" dirty="0"/>
              <a:t>Each week focuses on different skills</a:t>
            </a:r>
          </a:p>
          <a:p>
            <a:pPr lvl="0">
              <a:spcAft>
                <a:spcPts val="0"/>
              </a:spcAft>
            </a:pPr>
            <a:r>
              <a:rPr lang="en-US" dirty="0"/>
              <a:t>Stamina-building weeks include timers</a:t>
            </a:r>
          </a:p>
          <a:p>
            <a:pPr lvl="0">
              <a:spcAft>
                <a:spcPts val="0"/>
              </a:spcAft>
            </a:pPr>
            <a:r>
              <a:rPr lang="en-US" dirty="0"/>
              <a:t>Gives time to explore TestNav</a:t>
            </a:r>
          </a:p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BA8DBCC6-6B6A-1C52-2D68-778FAEC5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on K20 LEARN</a:t>
            </a:r>
          </a:p>
        </p:txBody>
      </p:sp>
      <p:pic>
        <p:nvPicPr>
          <p:cNvPr id="2" name="Google Shape;411;p28">
            <a:extLst>
              <a:ext uri="{FF2B5EF4-FFF2-40B4-BE49-F238E27FC236}">
                <a16:creationId xmlns:a16="http://schemas.microsoft.com/office/drawing/2014/main" id="{DB068651-49F2-20C6-4EDD-7723FB2D6B2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213574"/>
            <a:ext cx="9143998" cy="39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46;p31">
            <a:extLst>
              <a:ext uri="{FF2B5EF4-FFF2-40B4-BE49-F238E27FC236}">
                <a16:creationId xmlns:a16="http://schemas.microsoft.com/office/drawing/2014/main" id="{CBC1C29E-6676-BD1F-0D9B-D53E8F0F0B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5885" y="228190"/>
            <a:ext cx="1284475" cy="12844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811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FE12F-E608-5A0A-C61D-B1AEF0268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19;p29">
            <a:extLst>
              <a:ext uri="{FF2B5EF4-FFF2-40B4-BE49-F238E27FC236}">
                <a16:creationId xmlns:a16="http://schemas.microsoft.com/office/drawing/2014/main" id="{735F4B6F-0B8F-4B8A-42D6-C57A9DD8387A}"/>
              </a:ext>
            </a:extLst>
          </p:cNvPr>
          <p:cNvSpPr/>
          <p:nvPr/>
        </p:nvSpPr>
        <p:spPr>
          <a:xfrm>
            <a:off x="4748500" y="3201095"/>
            <a:ext cx="3994500" cy="1909800"/>
          </a:xfrm>
          <a:prstGeom prst="rect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18;p29">
            <a:extLst>
              <a:ext uri="{FF2B5EF4-FFF2-40B4-BE49-F238E27FC236}">
                <a16:creationId xmlns:a16="http://schemas.microsoft.com/office/drawing/2014/main" id="{47F663B9-F41E-6A01-8348-2310EDEB3A08}"/>
              </a:ext>
            </a:extLst>
          </p:cNvPr>
          <p:cNvSpPr/>
          <p:nvPr/>
        </p:nvSpPr>
        <p:spPr>
          <a:xfrm>
            <a:off x="457200" y="3201095"/>
            <a:ext cx="3994500" cy="1909800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DD52521-1214-3ACD-AD2F-DBC80A82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Your ACT Activities (by Subject)</a:t>
            </a:r>
          </a:p>
        </p:txBody>
      </p:sp>
      <p:sp>
        <p:nvSpPr>
          <p:cNvPr id="4" name="Google Shape;418;p29">
            <a:extLst>
              <a:ext uri="{FF2B5EF4-FFF2-40B4-BE49-F238E27FC236}">
                <a16:creationId xmlns:a16="http://schemas.microsoft.com/office/drawing/2014/main" id="{4704F8C4-CE63-6BB0-7AB6-33D5CCA760AE}"/>
              </a:ext>
            </a:extLst>
          </p:cNvPr>
          <p:cNvSpPr/>
          <p:nvPr/>
        </p:nvSpPr>
        <p:spPr>
          <a:xfrm>
            <a:off x="457200" y="1164497"/>
            <a:ext cx="3994500" cy="19098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19;p29">
            <a:extLst>
              <a:ext uri="{FF2B5EF4-FFF2-40B4-BE49-F238E27FC236}">
                <a16:creationId xmlns:a16="http://schemas.microsoft.com/office/drawing/2014/main" id="{4D2E8A63-30A2-943A-2A39-0FD0BB3488CE}"/>
              </a:ext>
            </a:extLst>
          </p:cNvPr>
          <p:cNvSpPr/>
          <p:nvPr/>
        </p:nvSpPr>
        <p:spPr>
          <a:xfrm>
            <a:off x="4748500" y="1164497"/>
            <a:ext cx="3994500" cy="1909800"/>
          </a:xfrm>
          <a:prstGeom prst="rect">
            <a:avLst/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421;p29">
            <a:extLst>
              <a:ext uri="{FF2B5EF4-FFF2-40B4-BE49-F238E27FC236}">
                <a16:creationId xmlns:a16="http://schemas.microsoft.com/office/drawing/2014/main" id="{C0E76119-EF57-D8FB-B971-B88A5671A4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353" y="1405698"/>
            <a:ext cx="1368125" cy="136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22;p29">
            <a:extLst>
              <a:ext uri="{FF2B5EF4-FFF2-40B4-BE49-F238E27FC236}">
                <a16:creationId xmlns:a16="http://schemas.microsoft.com/office/drawing/2014/main" id="{370E6617-2E02-682D-6AFD-500A5E705B1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3095" y="1841769"/>
            <a:ext cx="2021341" cy="55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23;p29">
            <a:extLst>
              <a:ext uri="{FF2B5EF4-FFF2-40B4-BE49-F238E27FC236}">
                <a16:creationId xmlns:a16="http://schemas.microsoft.com/office/drawing/2014/main" id="{60FF5C36-29D1-655B-10EA-E3353736BBA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33170" y="1430624"/>
            <a:ext cx="1328150" cy="132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24;p29">
            <a:extLst>
              <a:ext uri="{FF2B5EF4-FFF2-40B4-BE49-F238E27FC236}">
                <a16:creationId xmlns:a16="http://schemas.microsoft.com/office/drawing/2014/main" id="{58ED31DE-BA83-CB7E-300A-5355C18D52B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 t="1765" b="1764"/>
          <a:stretch/>
        </p:blipFill>
        <p:spPr>
          <a:xfrm>
            <a:off x="6507955" y="1810868"/>
            <a:ext cx="2088410" cy="557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25;p29">
            <a:extLst>
              <a:ext uri="{FF2B5EF4-FFF2-40B4-BE49-F238E27FC236}">
                <a16:creationId xmlns:a16="http://schemas.microsoft.com/office/drawing/2014/main" id="{54759AA8-823D-90E2-BD3E-6594AFBCA2A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1378" y="3471932"/>
            <a:ext cx="1368100" cy="136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26;p29">
            <a:extLst>
              <a:ext uri="{FF2B5EF4-FFF2-40B4-BE49-F238E27FC236}">
                <a16:creationId xmlns:a16="http://schemas.microsoft.com/office/drawing/2014/main" id="{5FAB57CC-763D-0143-9A26-007A553AB9E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 t="1238" b="1227"/>
          <a:stretch/>
        </p:blipFill>
        <p:spPr>
          <a:xfrm>
            <a:off x="2243095" y="3877103"/>
            <a:ext cx="2065727" cy="557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27;p29">
            <a:extLst>
              <a:ext uri="{FF2B5EF4-FFF2-40B4-BE49-F238E27FC236}">
                <a16:creationId xmlns:a16="http://schemas.microsoft.com/office/drawing/2014/main" id="{A7B6FB93-5351-0E4E-037F-66F32055D95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33170" y="3471958"/>
            <a:ext cx="1368100" cy="136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428;p29">
            <a:extLst>
              <a:ext uri="{FF2B5EF4-FFF2-40B4-BE49-F238E27FC236}">
                <a16:creationId xmlns:a16="http://schemas.microsoft.com/office/drawing/2014/main" id="{9B39755F-8990-AD19-B3E8-7625F09549B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0">
            <a:alphaModFix/>
          </a:blip>
          <a:srcRect t="3086" b="3085"/>
          <a:stretch/>
        </p:blipFill>
        <p:spPr>
          <a:xfrm>
            <a:off x="6507955" y="3877103"/>
            <a:ext cx="2147279" cy="557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446;p31">
            <a:extLst>
              <a:ext uri="{FF2B5EF4-FFF2-40B4-BE49-F238E27FC236}">
                <a16:creationId xmlns:a16="http://schemas.microsoft.com/office/drawing/2014/main" id="{0D4A853C-B436-71A8-DE08-70110F623CCF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445885" y="228190"/>
            <a:ext cx="1284475" cy="12844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320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Colleges prefer the SAT over ACT</a:t>
            </a:r>
            <a:br>
              <a:rPr lang="en-US" dirty="0"/>
            </a:br>
            <a:r>
              <a:rPr lang="en-US" dirty="0"/>
              <a:t>(or vice versa).</a:t>
            </a:r>
          </a:p>
          <a:p>
            <a:pPr marL="514350" lvl="0" indent="-51435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The ACT covers 215 questions in 2 hours</a:t>
            </a:r>
            <a:br>
              <a:rPr lang="en-US" dirty="0"/>
            </a:br>
            <a:r>
              <a:rPr lang="en-US" dirty="0"/>
              <a:t>and 55 minutes.</a:t>
            </a:r>
          </a:p>
          <a:p>
            <a:pPr marL="514350" lvl="0" indent="-51435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Oklahoma’s composite average is almost 2 points lower than the national average.</a:t>
            </a:r>
          </a:p>
          <a:p>
            <a:pPr marL="514350" lvl="0" indent="-51435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ACT skills are only important and applicable for college-bound students.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Fiction in the Facts</a:t>
            </a:r>
          </a:p>
        </p:txBody>
      </p:sp>
      <p:pic>
        <p:nvPicPr>
          <p:cNvPr id="2" name="Picture 1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12406A5A-BF7F-3BAA-5B95-7B28D5EEE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944" y="307247"/>
            <a:ext cx="1270000" cy="2203334"/>
          </a:xfrm>
          <a:prstGeom prst="rect">
            <a:avLst/>
          </a:prstGeom>
        </p:spPr>
      </p:pic>
      <p:pic>
        <p:nvPicPr>
          <p:cNvPr id="3" name="Google Shape;239;p3">
            <a:extLst>
              <a:ext uri="{FF2B5EF4-FFF2-40B4-BE49-F238E27FC236}">
                <a16:creationId xmlns:a16="http://schemas.microsoft.com/office/drawing/2014/main" id="{1AD052D2-ADA2-60D8-B615-DDCF91C88ED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960" y="2072829"/>
            <a:ext cx="460739" cy="40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40;p3">
            <a:extLst>
              <a:ext uri="{FF2B5EF4-FFF2-40B4-BE49-F238E27FC236}">
                <a16:creationId xmlns:a16="http://schemas.microsoft.com/office/drawing/2014/main" id="{CD9E60EA-07FF-86F6-E71C-9A4A6D24160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960" y="2863798"/>
            <a:ext cx="460739" cy="40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41;p3">
            <a:extLst>
              <a:ext uri="{FF2B5EF4-FFF2-40B4-BE49-F238E27FC236}">
                <a16:creationId xmlns:a16="http://schemas.microsoft.com/office/drawing/2014/main" id="{0D73E566-3835-636F-3564-03E6CF75B3A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6960" y="1274539"/>
            <a:ext cx="460726" cy="46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42;p3">
            <a:extLst>
              <a:ext uri="{FF2B5EF4-FFF2-40B4-BE49-F238E27FC236}">
                <a16:creationId xmlns:a16="http://schemas.microsoft.com/office/drawing/2014/main" id="{A11FC30B-6B99-2DB0-B66D-76BA5877314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6960" y="3654767"/>
            <a:ext cx="460726" cy="460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A5B43-8BEA-8123-6991-E03A7D7BE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040E0B5-33B0-8B9A-7CB5-93A1D84D9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What?</a:t>
            </a:r>
          </a:p>
          <a:p>
            <a:r>
              <a:rPr lang="en-US" dirty="0"/>
              <a:t>What does authentic ACT prep look like?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So What?</a:t>
            </a:r>
            <a:endParaRPr lang="en-US" dirty="0"/>
          </a:p>
          <a:p>
            <a:r>
              <a:rPr lang="en-US" dirty="0"/>
              <a:t>Why is it important to prepare students to take the ACT?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Now what?</a:t>
            </a:r>
            <a:endParaRPr lang="en-US" dirty="0"/>
          </a:p>
          <a:p>
            <a:r>
              <a:rPr lang="en-US" dirty="0"/>
              <a:t>What will you do to support students in preparing</a:t>
            </a:r>
            <a:br>
              <a:rPr lang="en-US" dirty="0"/>
            </a:br>
            <a:r>
              <a:rPr lang="en-US" dirty="0"/>
              <a:t>for the ACT?</a:t>
            </a:r>
          </a:p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C31E9D17-80E4-2856-CC75-02DF6D94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What? So What? Now What?</a:t>
            </a:r>
          </a:p>
        </p:txBody>
      </p:sp>
      <p:pic>
        <p:nvPicPr>
          <p:cNvPr id="3" name="Picture 2" descr="A person with many question marks&#10;&#10;Description automatically generated">
            <a:extLst>
              <a:ext uri="{FF2B5EF4-FFF2-40B4-BE49-F238E27FC236}">
                <a16:creationId xmlns:a16="http://schemas.microsoft.com/office/drawing/2014/main" id="{87FB2B45-E2E1-9132-1D93-5A19626E6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493" y="400050"/>
            <a:ext cx="2222307" cy="2267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04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676833D-5FE0-11F6-23D1-D2B9E38E8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6BC57B7-1DE2-4FF7-6996-6A3E390FE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Fiction in the Facts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Always, Sometimes, Never True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Fist to Five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Categorical Highlighting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How Am I Feeling? </a:t>
            </a:r>
            <a:br>
              <a:rPr lang="en-US" dirty="0"/>
            </a:br>
            <a:r>
              <a:rPr lang="en-US" dirty="0"/>
              <a:t>What Am </a:t>
            </a:r>
            <a:r>
              <a:rPr lang="en-US"/>
              <a:t>I </a:t>
            </a:r>
            <a:r>
              <a:rPr lang="en-US" dirty="0"/>
              <a:t>T</a:t>
            </a:r>
            <a:r>
              <a:rPr lang="en-US"/>
              <a:t>hinking</a:t>
            </a:r>
            <a:r>
              <a:rPr lang="en-US" dirty="0"/>
              <a:t>?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Scavenger Hunt Notes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What? So What? Now What?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98FD9DE-C681-A5E0-E4B7-B28F51174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Strategy Reflection</a:t>
            </a:r>
          </a:p>
        </p:txBody>
      </p:sp>
      <p:pic>
        <p:nvPicPr>
          <p:cNvPr id="2" name="Google Shape;442;p31">
            <a:extLst>
              <a:ext uri="{FF2B5EF4-FFF2-40B4-BE49-F238E27FC236}">
                <a16:creationId xmlns:a16="http://schemas.microsoft.com/office/drawing/2014/main" id="{521326DA-7811-9187-9FF7-CBF4BC1613FB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7320574" y="1406222"/>
            <a:ext cx="1732800" cy="1732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oogle Shape;443;p31">
            <a:extLst>
              <a:ext uri="{FF2B5EF4-FFF2-40B4-BE49-F238E27FC236}">
                <a16:creationId xmlns:a16="http://schemas.microsoft.com/office/drawing/2014/main" id="{7E890229-0514-6546-52AB-95038B7E94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4687" y="400050"/>
            <a:ext cx="1230025" cy="11538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oogle Shape;444;p31">
            <a:extLst>
              <a:ext uri="{FF2B5EF4-FFF2-40B4-BE49-F238E27FC236}">
                <a16:creationId xmlns:a16="http://schemas.microsoft.com/office/drawing/2014/main" id="{F5F4DC3E-19C3-572A-45EC-4A5FA4C7CA9E}"/>
              </a:ext>
            </a:extLst>
          </p:cNvPr>
          <p:cNvPicPr preferRelativeResize="0"/>
          <p:nvPr/>
        </p:nvPicPr>
        <p:blipFill rotWithShape="1">
          <a:blip r:embed="rId4">
            <a:duotone>
              <a:srgbClr val="EEFF41">
                <a:shade val="45000"/>
                <a:satMod val="135000"/>
              </a:srgbClr>
              <a:prstClr val="white"/>
            </a:duotone>
            <a:alphaModFix/>
          </a:blip>
          <a:srcRect/>
          <a:stretch/>
        </p:blipFill>
        <p:spPr>
          <a:xfrm>
            <a:off x="5843638" y="819325"/>
            <a:ext cx="1412799" cy="1057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oogle Shape;445;p31">
            <a:extLst>
              <a:ext uri="{FF2B5EF4-FFF2-40B4-BE49-F238E27FC236}">
                <a16:creationId xmlns:a16="http://schemas.microsoft.com/office/drawing/2014/main" id="{F47058BD-60E0-FAC3-66D8-67044D548CE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93638" y="3668638"/>
            <a:ext cx="1284475" cy="12844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oogle Shape;446;p31">
            <a:extLst>
              <a:ext uri="{FF2B5EF4-FFF2-40B4-BE49-F238E27FC236}">
                <a16:creationId xmlns:a16="http://schemas.microsoft.com/office/drawing/2014/main" id="{9727E624-D4A8-FFB9-4466-BA0056CE98F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44687" y="3026401"/>
            <a:ext cx="1284475" cy="12844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oogle Shape;447;p31">
            <a:extLst>
              <a:ext uri="{FF2B5EF4-FFF2-40B4-BE49-F238E27FC236}">
                <a16:creationId xmlns:a16="http://schemas.microsoft.com/office/drawing/2014/main" id="{6777C87F-C0B1-540C-6751-A18DD5E74C5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07568" y="2172125"/>
            <a:ext cx="1358413" cy="1403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D6A83DF4-7E67-A828-4F21-05BDFF245C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2236" y="2247277"/>
            <a:ext cx="722456" cy="12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0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84425-438A-4A61-F739-AEA782959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2987E0A-C786-74E2-640D-04263E966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Fiction in the Facts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2C44757A-5AFD-9863-B1DD-251FFB7AE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Strategy Reflection</a:t>
            </a:r>
          </a:p>
        </p:txBody>
      </p:sp>
      <p:pic>
        <p:nvPicPr>
          <p:cNvPr id="2" name="Picture 1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D604317C-9E80-8EC2-5DFA-A1597E262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840" y="1164497"/>
            <a:ext cx="1980104" cy="34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4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756102"/>
          </a:xfrm>
        </p:spPr>
        <p:txBody>
          <a:bodyPr>
            <a:normAutofit/>
          </a:bodyPr>
          <a:lstStyle/>
          <a:p>
            <a:pPr marL="55563" indent="0">
              <a:buNone/>
            </a:pPr>
            <a:r>
              <a:rPr lang="en-US" dirty="0"/>
              <a:t>What strategies and resources can educators use to effectively prepare students for </a:t>
            </a:r>
            <a:r>
              <a:rPr lang="en-US"/>
              <a:t>success in </a:t>
            </a:r>
            <a:r>
              <a:rPr lang="en-US" dirty="0"/>
              <a:t>the ACT exam?</a:t>
            </a:r>
          </a:p>
          <a:p>
            <a:pPr marL="5556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2416502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500" dirty="0"/>
              <a:t>Assess prior knowledge of the ACT.</a:t>
            </a:r>
          </a:p>
          <a:p>
            <a:pPr lvl="0">
              <a:spcAft>
                <a:spcPts val="0"/>
              </a:spcAft>
            </a:pPr>
            <a:r>
              <a:rPr lang="en-US" sz="2500" dirty="0"/>
              <a:t>Explore a “Power Up: ACT Prep” activity.</a:t>
            </a:r>
          </a:p>
          <a:p>
            <a:pPr lvl="0">
              <a:spcAft>
                <a:spcPts val="0"/>
              </a:spcAft>
            </a:pPr>
            <a:r>
              <a:rPr lang="en-US" sz="2500" dirty="0"/>
              <a:t>Analyze how the “Power Up: ACT Prep” curriculum can be implemented within existing classes or school structures.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c62036043_0_17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Up: Reading ACT Prep, Week 2</a:t>
            </a:r>
            <a:endParaRPr/>
          </a:p>
        </p:txBody>
      </p:sp>
      <p:sp>
        <p:nvSpPr>
          <p:cNvPr id="130" name="Google Shape;130;g2ac62036043_0_17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Main Ideas and Supporting Details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ac62036043_0_17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36" name="Google Shape;136;g2ac62036043_0_17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418F4C7D-6FF6-4BC3-8FFB-630639050169}" vid="{6C158D59-EBB1-47A7-9CFF-6E4552F2CE41}"/>
    </a:ext>
  </a:extLst>
</a:theme>
</file>

<file path=ppt/theme/theme2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229</TotalTime>
  <Words>1378</Words>
  <Application>Microsoft Macintosh PowerPoint</Application>
  <PresentationFormat>On-screen Show (16:9)</PresentationFormat>
  <Paragraphs>126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Open Sans</vt:lpstr>
      <vt:lpstr>Wingdings 2</vt:lpstr>
      <vt:lpstr>LEARN theme</vt:lpstr>
      <vt:lpstr>ACT Math</vt:lpstr>
      <vt:lpstr>PowerPoint Presentation</vt:lpstr>
      <vt:lpstr>Power Up: ACT Prep</vt:lpstr>
      <vt:lpstr>Fiction in the Facts</vt:lpstr>
      <vt:lpstr>LEARN Strategy Reflection</vt:lpstr>
      <vt:lpstr>Essential Question</vt:lpstr>
      <vt:lpstr>Learning Goals</vt:lpstr>
      <vt:lpstr>PowerPoint Presentation</vt:lpstr>
      <vt:lpstr>Power Up: Reading ACT Prep, Week 2</vt:lpstr>
      <vt:lpstr>Essential Question</vt:lpstr>
      <vt:lpstr>Learning Objectives</vt:lpstr>
      <vt:lpstr>Reading Test: Always, Sometimes, or Never True</vt:lpstr>
      <vt:lpstr>Always, Sometimes, or Never True</vt:lpstr>
      <vt:lpstr>Always True</vt:lpstr>
      <vt:lpstr>Always, Sometimes, or Never True</vt:lpstr>
      <vt:lpstr>Sometimes True</vt:lpstr>
      <vt:lpstr>Always, Sometimes, or Never True</vt:lpstr>
      <vt:lpstr>Sometimes True</vt:lpstr>
      <vt:lpstr>Reading Test: Strategies and Skills</vt:lpstr>
      <vt:lpstr>Great Depression Passage: Genres</vt:lpstr>
      <vt:lpstr>Great Depression Passage: Types of Passage</vt:lpstr>
      <vt:lpstr>Great Depression Passage: Purpose</vt:lpstr>
      <vt:lpstr>Great Depression Passage: Identifying</vt:lpstr>
      <vt:lpstr>Great Depression Passage Questions</vt:lpstr>
      <vt:lpstr>Great Depression Passage Answers </vt:lpstr>
      <vt:lpstr>PowerPoint Presentation</vt:lpstr>
      <vt:lpstr>How Am I Feeling? What Am I Thinking?</vt:lpstr>
      <vt:lpstr>Quick Notes</vt:lpstr>
      <vt:lpstr>Curriculum on K20 LEARN</vt:lpstr>
      <vt:lpstr>Find Your ACT Activities (by Subject)</vt:lpstr>
      <vt:lpstr>What? So What? Now What?</vt:lpstr>
      <vt:lpstr>LEARN Strategy Reflection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Up: ACT Prep</dc:title>
  <dc:subject/>
  <dc:creator>K20 Center</dc:creator>
  <cp:keywords/>
  <dc:description/>
  <cp:lastModifiedBy>Moharram, Jehanne</cp:lastModifiedBy>
  <cp:revision>5</cp:revision>
  <dcterms:created xsi:type="dcterms:W3CDTF">2024-10-15T14:53:57Z</dcterms:created>
  <dcterms:modified xsi:type="dcterms:W3CDTF">2024-10-18T18:26:22Z</dcterms:modified>
  <cp:category/>
</cp:coreProperties>
</file>