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4" r:id="rId5"/>
    <p:sldMasterId id="2147483668" r:id="rId6"/>
    <p:sldMasterId id="214748368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</p:sldIdLst>
  <p:sldSz cy="5143500" cx="9144000"/>
  <p:notesSz cx="6858000" cy="9144000"/>
  <p:embeddedFontLst>
    <p:embeddedFont>
      <p:font typeface="Constantia"/>
      <p:regular r:id="rId41"/>
      <p:bold r:id="rId42"/>
      <p:italic r:id="rId43"/>
      <p:boldItalic r:id="rId44"/>
    </p:embeddedFont>
    <p:embeddedFont>
      <p:font typeface="Lato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9" roundtripDataSignature="AMtx7mhjHsIpg+JDswZx/grDGP9ihr54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font" Target="fonts/Constantia-bold.fntdata"/><Relationship Id="rId41" Type="http://schemas.openxmlformats.org/officeDocument/2006/relationships/font" Target="fonts/Constantia-regular.fntdata"/><Relationship Id="rId44" Type="http://schemas.openxmlformats.org/officeDocument/2006/relationships/font" Target="fonts/Constantia-boldItalic.fntdata"/><Relationship Id="rId43" Type="http://schemas.openxmlformats.org/officeDocument/2006/relationships/font" Target="fonts/Constantia-italic.fntdata"/><Relationship Id="rId46" Type="http://schemas.openxmlformats.org/officeDocument/2006/relationships/font" Target="fonts/Lato-bold.fntdata"/><Relationship Id="rId45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48" Type="http://schemas.openxmlformats.org/officeDocument/2006/relationships/font" Target="fonts/Lato-boldItalic.fntdata"/><Relationship Id="rId47" Type="http://schemas.openxmlformats.org/officeDocument/2006/relationships/font" Target="fonts/Lato-italic.fntdata"/><Relationship Id="rId49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68" TargetMode="External"/><Relationship Id="rId3" Type="http://schemas.openxmlformats.org/officeDocument/2006/relationships/hyperlink" Target="https://learn.k20center.ou.edu/strategy/68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92" TargetMode="External"/><Relationship Id="rId3" Type="http://schemas.openxmlformats.org/officeDocument/2006/relationships/hyperlink" Target="https://learn.k20center.ou.edu/strategy/192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87" TargetMode="External"/><Relationship Id="rId3" Type="http://schemas.openxmlformats.org/officeDocument/2006/relationships/hyperlink" Target="https://learn.k20center.ou.edu/strategy/187" TargetMode="Externa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collection/3094" TargetMode="External"/><Relationship Id="rId3" Type="http://schemas.openxmlformats.org/officeDocument/2006/relationships/hyperlink" Target="https://learn.k20center.ou.edu/collection/3212" TargetMode="External"/><Relationship Id="rId4" Type="http://schemas.openxmlformats.org/officeDocument/2006/relationships/hyperlink" Target="https://learn.k20center.ou.edu/collection/3214" TargetMode="External"/><Relationship Id="rId5" Type="http://schemas.openxmlformats.org/officeDocument/2006/relationships/hyperlink" Target="https://learn.k20center.ou.edu/collection/3213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60" TargetMode="External"/><Relationship Id="rId3" Type="http://schemas.openxmlformats.org/officeDocument/2006/relationships/hyperlink" Target="https://www.princetonreview.com/college-advice/4-act-myths" TargetMode="External"/><Relationship Id="rId4" Type="http://schemas.openxmlformats.org/officeDocument/2006/relationships/hyperlink" Target="https://www.kaptest.com/act/what-is-the-act" TargetMode="External"/><Relationship Id="rId5" Type="http://schemas.openxmlformats.org/officeDocument/2006/relationships/hyperlink" Target="https://www.act.org/content/dam/act/unsecured/documents/2022/2022-Average-ACT-Scores-by-State.pdf" TargetMode="External"/><Relationship Id="rId6" Type="http://schemas.openxmlformats.org/officeDocument/2006/relationships/hyperlink" Target="https://www.act.org/content/act/en/college-and-career-readiness/standards.html" TargetMode="Externa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92" TargetMode="External"/><Relationship Id="rId3" Type="http://schemas.openxmlformats.org/officeDocument/2006/relationships/hyperlink" Target="https://learn.k20center.ou.edu/strategy/95" TargetMode="Externa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60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educator-resource/3139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bb466aca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bb466aca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bb466aca6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bb466aca6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bb466aca6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bb466aca6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bb466aca6d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bb466aca6d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bb466aca6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bb466aca6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(n.d.). Fist to Five. Strategies.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https://learn.k20center.ou.edu/strategy/68</a:t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7" name="Google Shape;227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K20 Center. (n.d.) Categorical Highlighting. Strategies.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https://learn.k20center.ou.edu/strategy/192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K20 Center. (n.d.). How Am I Feeling?. Strategies.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https://learn.k20center.ou.edu/strategy/187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English ACT Collection: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https://learn.k20center.ou.edu/collection/3094</a:t>
            </a:r>
            <a:r>
              <a:rPr lang="en"/>
              <a:t> OR k20.ou.edu/ACTenglish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Math ACT Collection: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https://learn.k20center.ou.edu/collection/3212</a:t>
            </a:r>
            <a:r>
              <a:rPr lang="en"/>
              <a:t> OR k20.ou.edu/ACTmath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Reading ACT Collection: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https://learn.k20center.ou.edu/collection/3214</a:t>
            </a:r>
            <a:r>
              <a:rPr lang="en"/>
              <a:t> OR k20.ou.edu/ACTreading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Science ACT Collection: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https://learn.k20center.ou.edu/collection/3213</a:t>
            </a:r>
            <a:r>
              <a:rPr lang="en"/>
              <a:t> OR k20.ou.edu/ACTscience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200">
                <a:solidFill>
                  <a:schemeClr val="dk1"/>
                </a:solidFill>
              </a:rPr>
              <a:t>K20 Center. (n.d.). Fiction in the Facts. Strategies. </a:t>
            </a:r>
            <a:r>
              <a:rPr lang="en" sz="1200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https://learn.k20center.ou.edu/strategy/60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Fiction: The Princeton Review. (n.d.). </a:t>
            </a:r>
            <a:r>
              <a:rPr i="1" lang="en">
                <a:solidFill>
                  <a:schemeClr val="dk1"/>
                </a:solidFill>
              </a:rPr>
              <a:t>4 biggest act myths</a:t>
            </a:r>
            <a:r>
              <a:rPr lang="en">
                <a:solidFill>
                  <a:schemeClr val="dk1"/>
                </a:solidFill>
              </a:rPr>
              <a:t>. The Princeton Review. Retrieved from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https://www.princetonreview.com/college-advice/4-act-myths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Fact: Kaplan Test Prep. (n.d.). </a:t>
            </a:r>
            <a:r>
              <a:rPr i="1" lang="en">
                <a:solidFill>
                  <a:schemeClr val="dk1"/>
                </a:solidFill>
              </a:rPr>
              <a:t>What is the act®?</a:t>
            </a:r>
            <a:r>
              <a:rPr lang="en">
                <a:solidFill>
                  <a:schemeClr val="dk1"/>
                </a:solidFill>
              </a:rPr>
              <a:t>. Kaplan Test Prep. Retrieved from </a:t>
            </a:r>
            <a:r>
              <a:rPr lang="en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https://www.kaptest.com/act/what-is-the-act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Fact: ACT (2022) </a:t>
            </a:r>
            <a:r>
              <a:rPr i="1" lang="en">
                <a:solidFill>
                  <a:schemeClr val="dk1"/>
                </a:solidFill>
              </a:rPr>
              <a:t>Average act scores by state: class of 2022</a:t>
            </a:r>
            <a:r>
              <a:rPr lang="en">
                <a:solidFill>
                  <a:schemeClr val="dk1"/>
                </a:solidFill>
              </a:rPr>
              <a:t>. ACT. Retrieved from </a:t>
            </a:r>
            <a:r>
              <a:rPr lang="en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https://www.act.org/content/dam/act/unsecured/documents/2022/2022-Average-ACT-Scores-by-State.pdf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Fiction: ACT. (n.d.). </a:t>
            </a:r>
            <a:r>
              <a:rPr i="1" lang="en">
                <a:solidFill>
                  <a:schemeClr val="dk1"/>
                </a:solidFill>
              </a:rPr>
              <a:t>ACT college and career readiness standards</a:t>
            </a:r>
            <a:r>
              <a:rPr lang="en">
                <a:solidFill>
                  <a:schemeClr val="dk1"/>
                </a:solidFill>
              </a:rPr>
              <a:t>. ACT. Retrieved from </a:t>
            </a:r>
            <a:r>
              <a:rPr lang="en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https://www.act.org/content/act/en/college-and-career-readiness/standards.html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 What, So What, Now What. Strategies.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https://learn.k20center.ou.edu/strategy/95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/>
              <a:t> ***This slide </a:t>
            </a:r>
            <a:r>
              <a:rPr b="1" lang="en">
                <a:solidFill>
                  <a:srgbClr val="FF0000"/>
                </a:solidFill>
              </a:rPr>
              <a:t>MUST be edited </a:t>
            </a:r>
            <a:r>
              <a:rPr b="1" lang="en"/>
              <a:t>with the correct TREK web address.***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/>
              <a:t>Click on the link in the orange box to edit the numbers at the end and the QR code. </a:t>
            </a:r>
            <a:endParaRPr/>
          </a:p>
        </p:txBody>
      </p:sp>
      <p:sp>
        <p:nvSpPr>
          <p:cNvPr id="451" name="Google Shape;451;p3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chemeClr val="dk1"/>
                </a:solidFill>
              </a:rPr>
              <a:t>K20 Center. (n.d.). Fiction in the Facts. Strategies. </a:t>
            </a:r>
            <a:r>
              <a:rPr lang="en" sz="1200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https://learn.k20center.ou.edu/strategy/60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chemeClr val="dk1"/>
                </a:solidFill>
              </a:rPr>
              <a:t>K20 Center. (n.d.). Power up: reading ACT prep, Week 2. Educator Resource. </a:t>
            </a:r>
            <a:r>
              <a:rPr lang="en" sz="1200" u="sng">
                <a:solidFill>
                  <a:schemeClr val="hlink"/>
                </a:solidFill>
                <a:hlinkClick r:id="rId2"/>
              </a:rPr>
              <a:t>https://learn.k20center.ou.edu/educator-resource/3139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4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/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  <a:defRPr b="0" sz="4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53"/>
          <p:cNvSpPr txBox="1"/>
          <p:nvPr>
            <p:ph idx="1" type="body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48750" spcFirstLastPara="1" rIns="48750" wrap="square" tIns="4875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5pPr>
            <a:lvl6pPr indent="-2984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indent="-2984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pic>
        <p:nvPicPr>
          <p:cNvPr id="46" name="Google Shape;46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4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875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54"/>
          <p:cNvSpPr txBox="1"/>
          <p:nvPr>
            <p:ph idx="1" type="body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8750" spcFirstLastPara="1" rIns="4875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18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b="1" sz="1500"/>
            </a:lvl2pPr>
            <a:lvl3pPr indent="-2286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b="1" sz="14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b="1" sz="12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b="1" sz="1200"/>
            </a:lvl5pPr>
            <a:lvl6pPr indent="-2984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indent="-2984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0" name="Google Shape;50;p54"/>
          <p:cNvSpPr txBox="1"/>
          <p:nvPr>
            <p:ph idx="2" type="body"/>
          </p:nvPr>
        </p:nvSpPr>
        <p:spPr>
          <a:xfrm>
            <a:off x="4645027" y="1394819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8750" spcFirstLastPara="1" rIns="4875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18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b="1" sz="1500"/>
            </a:lvl2pPr>
            <a:lvl3pPr indent="-2286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b="1" sz="14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b="1" sz="12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b="1" sz="1200"/>
            </a:lvl5pPr>
            <a:lvl6pPr indent="-2984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indent="-2984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3" type="body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97525" spcFirstLastPara="1" rIns="97525" wrap="square" tIns="0">
            <a:norm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indent="-2730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indent="-2921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indent="-2794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indent="-2794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indent="-2984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indent="-2984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2" name="Google Shape;52;p54"/>
          <p:cNvSpPr txBox="1"/>
          <p:nvPr>
            <p:ph idx="4" type="body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97525" spcFirstLastPara="1" rIns="97525" wrap="square" tIns="0">
            <a:norm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indent="-2730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indent="-2921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indent="-2794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indent="-2794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indent="-2984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indent="-2984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pic>
        <p:nvPicPr>
          <p:cNvPr id="53" name="Google Shape;53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 - Dar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ategy v1">
  <p:cSld name="Strategy v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56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6"/>
          <p:cNvSpPr txBox="1"/>
          <p:nvPr>
            <p:ph idx="1" type="body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indent="-314325" lvl="8" marL="41148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/>
        </p:txBody>
      </p:sp>
      <p:sp>
        <p:nvSpPr>
          <p:cNvPr id="59" name="Google Shape;59;p56"/>
          <p:cNvSpPr/>
          <p:nvPr>
            <p:ph idx="2" type="pic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990000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7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875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2" name="Google Shape;62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725" y="4149777"/>
            <a:ext cx="9144000" cy="1438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58"/>
          <p:cNvPicPr preferRelativeResize="0"/>
          <p:nvPr/>
        </p:nvPicPr>
        <p:blipFill rotWithShape="1">
          <a:blip r:embed="rId2">
            <a:alphaModFix/>
          </a:blip>
          <a:srcRect b="0" l="0" r="50000" t="8717"/>
          <a:stretch/>
        </p:blipFill>
        <p:spPr>
          <a:xfrm>
            <a:off x="0" y="448425"/>
            <a:ext cx="4572000" cy="469507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58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875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6" name="Google Shape;66;p58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97525" spcFirstLastPara="1" rIns="97525" wrap="square" tIns="48750">
            <a:normAutofit/>
          </a:bodyPr>
          <a:lstStyle>
            <a:lvl1pPr lv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7" name="Google Shape;67;p5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97525" spcFirstLastPara="1" rIns="97525" wrap="square" tIns="48750">
            <a:normAutofit/>
          </a:bodyPr>
          <a:lstStyle>
            <a:lvl1pPr indent="-3492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indent="-2857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indent="-29845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indent="-29210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indent="-29210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5pPr>
            <a:lvl6pPr indent="-2984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indent="-29210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⚫"/>
              <a:defRPr/>
            </a:lvl7pPr>
            <a:lvl8pPr indent="-30480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8pPr>
            <a:lvl9pPr indent="-29845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8" name="Google Shape;68;p5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58"/>
          <p:cNvPicPr preferRelativeResize="0"/>
          <p:nvPr/>
        </p:nvPicPr>
        <p:blipFill rotWithShape="1">
          <a:blip r:embed="rId3">
            <a:alphaModFix/>
          </a:blip>
          <a:srcRect b="0" l="0" r="19665" t="0"/>
          <a:stretch/>
        </p:blipFill>
        <p:spPr>
          <a:xfrm>
            <a:off x="0" y="0"/>
            <a:ext cx="4572000" cy="8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6"/>
            </a:gs>
            <a:gs pos="85000">
              <a:schemeClr val="accent1"/>
            </a:gs>
            <a:gs pos="100000">
              <a:schemeClr val="accent1"/>
            </a:gs>
          </a:gsLst>
          <a:lin ang="16200038" scaled="0"/>
        </a:gra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6"/>
          <p:cNvSpPr txBox="1"/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950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b="0"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" type="subTitle"/>
          </p:nvPr>
        </p:nvSpPr>
        <p:spPr>
          <a:xfrm>
            <a:off x="533400" y="24214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0" spcFirstLastPara="1" rIns="19500" wrap="square" tIns="48750">
            <a:normAutofit/>
          </a:bodyPr>
          <a:lstStyle>
            <a:lvl1pPr lvl="0" marR="381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6" name="Google Shape;7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9"/>
          <p:cNvSpPr txBox="1"/>
          <p:nvPr>
            <p:ph type="title"/>
          </p:nvPr>
        </p:nvSpPr>
        <p:spPr>
          <a:xfrm>
            <a:off x="730000" y="10900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Google Shape;79;p59"/>
          <p:cNvSpPr txBox="1"/>
          <p:nvPr>
            <p:ph idx="1" type="body"/>
          </p:nvPr>
        </p:nvSpPr>
        <p:spPr>
          <a:xfrm>
            <a:off x="721225" y="25531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0" name="Google Shape;80;p5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5691250" cy="8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0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60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indent="-325755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indent="-302894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indent="-302895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85" name="Google Shape;85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2" name="Google Shape;92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3" name="Google Shape;93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7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875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" name="Google Shape;12;p37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97525" spcFirstLastPara="1" rIns="97525" wrap="square" tIns="48750">
            <a:norm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⚫"/>
              <a:defRPr/>
            </a:lvl1pPr>
            <a:lvl2pPr indent="-2730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/>
            </a:lvl2pPr>
            <a:lvl3pPr indent="-28575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3pPr>
            <a:lvl4pPr indent="-28575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4pPr>
            <a:lvl5pPr indent="-28575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5pPr>
            <a:lvl6pPr indent="-2984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indent="-2984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pic>
        <p:nvPicPr>
          <p:cNvPr id="13" name="Google Shape;1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4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3" name="Google Shape;103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42"/>
          <p:cNvPicPr preferRelativeResize="0"/>
          <p:nvPr/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6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6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63"/>
          <p:cNvPicPr preferRelativeResize="0"/>
          <p:nvPr/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4"/>
          <p:cNvSpPr txBox="1"/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64"/>
          <p:cNvSpPr txBox="1"/>
          <p:nvPr>
            <p:ph idx="1" type="body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64"/>
          <p:cNvPicPr preferRelativeResize="0"/>
          <p:nvPr/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5" name="Google Shape;125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6" name="Google Shape;126;p65"/>
          <p:cNvPicPr preferRelativeResize="0"/>
          <p:nvPr/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6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6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6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" name="Google Shape;133;p66"/>
          <p:cNvPicPr preferRelativeResize="0"/>
          <p:nvPr/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dered List">
  <p:cSld name="Ordered Lis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4"/>
          <p:cNvSpPr txBox="1"/>
          <p:nvPr>
            <p:ph idx="1" type="body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indent="-336550" lvl="2" marL="137160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indent="-32385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indent="-314325" lvl="4" marL="22860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6" name="Google Shape;1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4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6" name="Google Shape;136;p67"/>
          <p:cNvPicPr preferRelativeResize="0"/>
          <p:nvPr/>
        </p:nvPicPr>
        <p:blipFill rotWithShape="1">
          <a:blip r:embed="rId3">
            <a:alphaModFix/>
          </a:blip>
          <a:srcRect b="0" l="288" r="278" t="0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7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7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indent="-325755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43" name="Google Shape;143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9"/>
          <p:cNvSpPr txBox="1"/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8" name="Google Shape;148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ColTx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b="0" sz="360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1" name="Google Shape;151;p70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indent="-314325" lvl="8" marL="41148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/>
        </p:txBody>
      </p:sp>
      <p:sp>
        <p:nvSpPr>
          <p:cNvPr id="152" name="Google Shape;152;p70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indent="-314325" lvl="8" marL="41148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/>
        </p:txBody>
      </p:sp>
      <p:pic>
        <p:nvPicPr>
          <p:cNvPr id="153" name="Google Shape;153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1"/>
          <p:cNvSpPr txBox="1"/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71"/>
          <p:cNvSpPr txBox="1"/>
          <p:nvPr>
            <p:ph idx="1" type="subTitle"/>
          </p:nvPr>
        </p:nvSpPr>
        <p:spPr>
          <a:xfrm>
            <a:off x="533400" y="24214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34287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57" name="Google Shape;157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0" name="Google Shape;160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4" name="Google Shape;164;p7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5" name="Google Shape;165;p7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  <a:defRPr/>
            </a:lvl8pPr>
            <a:lvl9pPr indent="-295275" lvl="8" marL="411480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/>
        </p:txBody>
      </p:sp>
      <p:sp>
        <p:nvSpPr>
          <p:cNvPr id="166" name="Google Shape;166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7">
    <p:bg>
      <p:bgPr>
        <a:solidFill>
          <a:srgbClr val="FFFFFF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4"/>
          <p:cNvSpPr txBox="1"/>
          <p:nvPr>
            <p:ph type="title"/>
          </p:nvPr>
        </p:nvSpPr>
        <p:spPr>
          <a:xfrm>
            <a:off x="4049113" y="307825"/>
            <a:ext cx="4779300" cy="14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0" name="Google Shape;170;p74"/>
          <p:cNvSpPr txBox="1"/>
          <p:nvPr>
            <p:ph idx="1" type="body"/>
          </p:nvPr>
        </p:nvSpPr>
        <p:spPr>
          <a:xfrm>
            <a:off x="4054888" y="1808125"/>
            <a:ext cx="47793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⚫"/>
              <a:defRPr sz="1200"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⚫"/>
              <a:defRPr sz="1200"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⚫"/>
              <a:defRPr sz="1200"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⚫"/>
              <a:defRPr sz="1200">
                <a:solidFill>
                  <a:schemeClr val="dk2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⚫"/>
              <a:defRPr sz="1200">
                <a:solidFill>
                  <a:schemeClr val="dk2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⚫"/>
              <a:defRPr sz="1200">
                <a:solidFill>
                  <a:schemeClr val="dk2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1" name="Google Shape;171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  <a:defRPr/>
            </a:lvl8pPr>
            <a:lvl9pPr indent="-295275" lvl="8" marL="411480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/>
        </p:txBody>
      </p:sp>
      <p:sp>
        <p:nvSpPr>
          <p:cNvPr id="175" name="Google Shape;175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ColTx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7525" lIns="97525" spcFirstLastPara="1" rIns="97525" wrap="square" tIns="975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b="0" sz="360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" name="Google Shape;20;p45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7525" lIns="97525" spcFirstLastPara="1" rIns="97525" wrap="square" tIns="97525">
            <a:normAutofit/>
          </a:bodyPr>
          <a:lstStyle>
            <a:lvl1pPr indent="-3492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indent="-2857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indent="-29845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indent="-29210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indent="-28575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indent="-2984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indent="-2984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/>
        </p:txBody>
      </p:sp>
      <p:sp>
        <p:nvSpPr>
          <p:cNvPr id="21" name="Google Shape;21;p45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7525" lIns="97525" spcFirstLastPara="1" rIns="97525" wrap="square" tIns="97525">
            <a:normAutofit/>
          </a:bodyPr>
          <a:lstStyle>
            <a:lvl1pPr indent="-3492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indent="-2857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indent="-29845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indent="-29210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indent="-28575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indent="-2984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indent="-2984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/>
        </p:txBody>
      </p:sp>
      <p:pic>
        <p:nvPicPr>
          <p:cNvPr id="22" name="Google Shape;2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6"/>
          <p:cNvSpPr txBox="1"/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sz="5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6"/>
          <p:cNvSpPr txBox="1"/>
          <p:nvPr>
            <p:ph idx="1" type="body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79" name="Google Shape;179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ategy v1">
  <p:cSld name="Strategy v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77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77"/>
          <p:cNvSpPr txBox="1"/>
          <p:nvPr>
            <p:ph idx="1" type="body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indent="-314325" lvl="8" marL="41148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/>
        </p:txBody>
      </p:sp>
      <p:sp>
        <p:nvSpPr>
          <p:cNvPr id="184" name="Google Shape;184;p77"/>
          <p:cNvSpPr/>
          <p:nvPr>
            <p:ph idx="2" type="pic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9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79"/>
          <p:cNvSpPr txBox="1"/>
          <p:nvPr>
            <p:ph idx="1" type="body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79"/>
          <p:cNvSpPr txBox="1"/>
          <p:nvPr>
            <p:ph idx="2" type="body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79"/>
          <p:cNvSpPr txBox="1"/>
          <p:nvPr>
            <p:ph idx="3" type="body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79"/>
          <p:cNvSpPr txBox="1"/>
          <p:nvPr>
            <p:ph idx="4" type="body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93" name="Google Shape;193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0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80"/>
          <p:cNvSpPr txBox="1"/>
          <p:nvPr>
            <p:ph idx="1" type="body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25755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indent="-295275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indent="-284289" lvl="3" marL="18288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indent="-284289" lvl="4" marL="22860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80"/>
          <p:cNvSpPr txBox="1"/>
          <p:nvPr>
            <p:ph idx="2" type="body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25755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indent="-295275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indent="-284289" lvl="3" marL="18288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indent="-284289" lvl="4" marL="22860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98" name="Google Shape;198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2"/>
          <p:cNvSpPr txBox="1"/>
          <p:nvPr>
            <p:ph idx="1" type="body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indent="-333883" lvl="1" marL="91440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indent="-30861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0512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indent="-284289" lvl="4" marL="22860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82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82"/>
          <p:cNvSpPr txBox="1"/>
          <p:nvPr>
            <p:ph idx="2" type="body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205" name="Google Shape;20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">
  <p:cSld name="Logo slide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blue">
  <p:cSld name="Title and body blue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210" name="Google Shape;210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red">
  <p:cSld name="Title and body red"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214" name="Google Shape;214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x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7525" lIns="97525" spcFirstLastPara="1" rIns="97525" wrap="square" tIns="975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eorgia"/>
              <a:buNone/>
              <a:defRPr b="0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5" name="Google Shape;25;p4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7525" lIns="97525" spcFirstLastPara="1" rIns="97525" wrap="square" tIns="97525">
            <a:normAutofit/>
          </a:bodyPr>
          <a:lstStyle>
            <a:lvl1pPr indent="-3492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indent="-2857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indent="-29845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indent="-29210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indent="-28575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indent="-2984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indent="-2984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yellow">
  <p:cSld name="Title and body yellow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218" name="Google Shape;218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9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875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49"/>
          <p:cNvSpPr txBox="1"/>
          <p:nvPr>
            <p:ph idx="1" type="body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97525" spcFirstLastPara="1" rIns="97525" wrap="square" tIns="48750">
            <a:normAutofit/>
          </a:bodyPr>
          <a:lstStyle>
            <a:lvl1pPr indent="-3492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⚫"/>
              <a:defRPr sz="2000"/>
            </a:lvl1pPr>
            <a:lvl2pPr indent="-2857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➤"/>
              <a:defRPr sz="1800"/>
            </a:lvl2pPr>
            <a:lvl3pPr indent="-2921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-"/>
              <a:defRPr sz="1500"/>
            </a:lvl3pPr>
            <a:lvl4pPr indent="-28575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4pPr>
            <a:lvl5pPr indent="-28575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5pPr>
            <a:lvl6pPr indent="-2984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indent="-2984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29" name="Google Shape;29;p49"/>
          <p:cNvSpPr txBox="1"/>
          <p:nvPr>
            <p:ph idx="2" type="body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97525" spcFirstLastPara="1" rIns="97525" wrap="square" tIns="48750">
            <a:normAutofit/>
          </a:bodyPr>
          <a:lstStyle>
            <a:lvl1pPr indent="-3492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⚫"/>
              <a:defRPr sz="2000"/>
            </a:lvl1pPr>
            <a:lvl2pPr indent="-2857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➤"/>
              <a:defRPr sz="1800"/>
            </a:lvl2pPr>
            <a:lvl3pPr indent="-2921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-"/>
              <a:defRPr sz="1500"/>
            </a:lvl3pPr>
            <a:lvl4pPr indent="-28575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4pPr>
            <a:lvl5pPr indent="-28575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5pPr>
            <a:lvl6pPr indent="-2984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indent="-2984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pic>
        <p:nvPicPr>
          <p:cNvPr id="30" name="Google Shape;30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0"/>
          <p:cNvSpPr txBox="1"/>
          <p:nvPr>
            <p:ph idx="1" type="body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97525" spcFirstLastPara="1" rIns="97525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100"/>
            </a:lvl1pPr>
            <a:lvl2pPr indent="-2921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➤"/>
              <a:defRPr sz="2000"/>
            </a:lvl2pPr>
            <a:lvl3pPr indent="-3111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-"/>
              <a:defRPr sz="1800"/>
            </a:lvl3pPr>
            <a:lvl4pPr indent="-29210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500"/>
            </a:lvl4pPr>
            <a:lvl5pPr indent="-28575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indent="-2984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indent="-2984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50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875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50"/>
          <p:cNvSpPr txBox="1"/>
          <p:nvPr>
            <p:ph idx="2" type="body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97525" spcFirstLastPara="1" rIns="97525" wrap="square" tIns="0">
            <a:norm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indent="-2730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indent="-2921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indent="-2794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indent="-2794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indent="-29845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indent="-29845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pic>
        <p:nvPicPr>
          <p:cNvPr id="35" name="Google Shape;3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1"/>
          <p:cNvSpPr txBox="1"/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875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Calibri"/>
              <a:buNone/>
              <a:defRPr b="0" sz="3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8" name="Google Shape;38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6"/>
            </a:gs>
            <a:gs pos="85000">
              <a:schemeClr val="accent1"/>
            </a:gs>
            <a:gs pos="100000">
              <a:schemeClr val="accent1"/>
            </a:gs>
          </a:gsLst>
          <a:lin ang="16200038" scaled="0"/>
        </a:gra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2"/>
          <p:cNvSpPr txBox="1"/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950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b="0"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52"/>
          <p:cNvSpPr txBox="1"/>
          <p:nvPr>
            <p:ph idx="1" type="subTitle"/>
          </p:nvPr>
        </p:nvSpPr>
        <p:spPr>
          <a:xfrm>
            <a:off x="533400" y="24214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0" spcFirstLastPara="1" rIns="19500" wrap="square" tIns="48750">
            <a:normAutofit/>
          </a:bodyPr>
          <a:lstStyle>
            <a:lvl1pPr lvl="0" marR="381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9.xml"/><Relationship Id="rId6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875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 b="0" i="0" sz="3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3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97525" spcFirstLastPara="1" rIns="97525" wrap="square" tIns="48750">
            <a:norm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Merriweather Sans"/>
              <a:buChar char="➤"/>
              <a:defRPr b="0" i="0" sz="1800" u="none" cap="none" strike="noStrik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-"/>
              <a:defRPr b="0" i="0" sz="1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Char char="-"/>
              <a:defRPr b="0" i="0" sz="15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Char char="-"/>
              <a:defRPr b="0" i="0" sz="15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Noto Sans Symbols"/>
              <a:buChar char="⚫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oto Sans Symbols"/>
              <a:buChar char="⚫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nstantia"/>
              <a:buChar char="•"/>
              <a:defRPr b="0" i="0" sz="1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272727"/>
            </a:gs>
          </a:gsLst>
          <a:lin ang="5639967" scaled="0"/>
        </a:gra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5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875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 b="0" i="0" sz="3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35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97525" spcFirstLastPara="1" rIns="97525" wrap="square" tIns="48750">
            <a:norm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Merriweather Sans"/>
              <a:buChar char="➤"/>
              <a:defRPr b="0" i="0" sz="1800" u="none" cap="none" strike="noStrik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-"/>
              <a:defRPr b="0" i="0" sz="1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Char char="-"/>
              <a:defRPr b="0" i="0" sz="15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Char char="-"/>
              <a:defRPr b="0" i="0" sz="15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oto Sans Symbols"/>
              <a:buChar char="⚫"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onstantia"/>
              <a:buChar char="•"/>
              <a:defRPr b="0" i="0" sz="1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6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46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7.png"/><Relationship Id="rId4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2.png"/></Relationships>
</file>

<file path=ppt/slides/_rels/slide29.xml.rels><?xml version="1.0" encoding="UTF-8" standalone="yes"?><Relationships xmlns="http://schemas.openxmlformats.org/package/2006/relationships"><Relationship Id="rId10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38.png"/><Relationship Id="rId5" Type="http://schemas.openxmlformats.org/officeDocument/2006/relationships/image" Target="../media/image40.png"/><Relationship Id="rId6" Type="http://schemas.openxmlformats.org/officeDocument/2006/relationships/image" Target="../media/image43.png"/><Relationship Id="rId7" Type="http://schemas.openxmlformats.org/officeDocument/2006/relationships/image" Target="../media/image37.png"/><Relationship Id="rId8" Type="http://schemas.openxmlformats.org/officeDocument/2006/relationships/image" Target="../media/image4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6.png"/><Relationship Id="rId7" Type="http://schemas.openxmlformats.org/officeDocument/2006/relationships/image" Target="../media/image51.png"/><Relationship Id="rId8" Type="http://schemas.openxmlformats.org/officeDocument/2006/relationships/image" Target="../media/image4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"/>
          <p:cNvSpPr txBox="1"/>
          <p:nvPr>
            <p:ph type="title"/>
          </p:nvPr>
        </p:nvSpPr>
        <p:spPr>
          <a:xfrm>
            <a:off x="661418" y="454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Learning Objectives</a:t>
            </a:r>
            <a:endParaRPr b="1"/>
          </a:p>
        </p:txBody>
      </p:sp>
      <p:sp>
        <p:nvSpPr>
          <p:cNvPr id="283" name="Google Shape;283;p10"/>
          <p:cNvSpPr txBox="1"/>
          <p:nvPr>
            <p:ph idx="1" type="body"/>
          </p:nvPr>
        </p:nvSpPr>
        <p:spPr>
          <a:xfrm>
            <a:off x="722378" y="1165308"/>
            <a:ext cx="6381066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Identify the genre, type, and purpose of a reading passage. 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Identify the main idea, supporting details, and evidence of a text.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bb466aca6d_0_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600"/>
              <a:t>Reading Test</a:t>
            </a:r>
            <a:br>
              <a:rPr b="1" lang="en" sz="5000"/>
            </a:br>
            <a:r>
              <a:rPr b="1" lang="en" sz="4600"/>
              <a:t>Always, Sometimes, or Never True</a:t>
            </a:r>
            <a:endParaRPr sz="3840"/>
          </a:p>
        </p:txBody>
      </p:sp>
      <p:pic>
        <p:nvPicPr>
          <p:cNvPr id="289" name="Google Shape;289;g2bb466aca6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70253">
            <a:off x="6510325" y="128325"/>
            <a:ext cx="2351825" cy="235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bb466aca6d_0_15"/>
          <p:cNvSpPr txBox="1"/>
          <p:nvPr>
            <p:ph type="title"/>
          </p:nvPr>
        </p:nvSpPr>
        <p:spPr>
          <a:xfrm>
            <a:off x="792963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640"/>
              <a:t>Always, Sometimes, or Never True</a:t>
            </a:r>
            <a:endParaRPr sz="3640"/>
          </a:p>
        </p:txBody>
      </p:sp>
      <p:sp>
        <p:nvSpPr>
          <p:cNvPr id="295" name="Google Shape;295;g2bb466aca6d_0_15"/>
          <p:cNvSpPr txBox="1"/>
          <p:nvPr>
            <p:ph idx="1" type="body"/>
          </p:nvPr>
        </p:nvSpPr>
        <p:spPr>
          <a:xfrm>
            <a:off x="831465" y="1170125"/>
            <a:ext cx="6275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i="1" lang="en"/>
              <a:t>The ACT reading test is divided into four passages. </a:t>
            </a:r>
            <a:endParaRPr b="1" i="1"/>
          </a:p>
        </p:txBody>
      </p:sp>
      <p:pic>
        <p:nvPicPr>
          <p:cNvPr id="296" name="Google Shape;296;g2bb466aca6d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8800" y="1170125"/>
            <a:ext cx="1732800" cy="17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bb466aca6d_0_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640"/>
              <a:t>Always True</a:t>
            </a:r>
            <a:endParaRPr sz="3640"/>
          </a:p>
        </p:txBody>
      </p:sp>
      <p:sp>
        <p:nvSpPr>
          <p:cNvPr id="302" name="Google Shape;302;g2bb466aca6d_0_24"/>
          <p:cNvSpPr txBox="1"/>
          <p:nvPr>
            <p:ph idx="1" type="body"/>
          </p:nvPr>
        </p:nvSpPr>
        <p:spPr>
          <a:xfrm>
            <a:off x="311700" y="1152475"/>
            <a:ext cx="7026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There will </a:t>
            </a:r>
            <a:r>
              <a:rPr b="1" lang="en"/>
              <a:t>always</a:t>
            </a:r>
            <a:r>
              <a:rPr lang="en"/>
              <a:t> be four reading passages.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The test is 35 minutes.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There are 40 questions.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pic>
        <p:nvPicPr>
          <p:cNvPr id="303" name="Google Shape;303;g2bb466aca6d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8800" y="1170125"/>
            <a:ext cx="1732800" cy="17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bb466aca6d_0_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8901"/>
              <a:buNone/>
            </a:pPr>
            <a:r>
              <a:rPr lang="en"/>
              <a:t>A</a:t>
            </a:r>
            <a:r>
              <a:rPr lang="en" sz="4044"/>
              <a:t>lways, Sometimes, or Never True</a:t>
            </a:r>
            <a:endParaRPr sz="4044"/>
          </a:p>
        </p:txBody>
      </p:sp>
      <p:sp>
        <p:nvSpPr>
          <p:cNvPr id="309" name="Google Shape;309;g2bb466aca6d_0_128"/>
          <p:cNvSpPr txBox="1"/>
          <p:nvPr>
            <p:ph idx="1" type="body"/>
          </p:nvPr>
        </p:nvSpPr>
        <p:spPr>
          <a:xfrm>
            <a:off x="311700" y="1152475"/>
            <a:ext cx="6794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i="1" lang="en" sz="3000"/>
              <a:t>The reading portion of the ACT asks questions about the reading passage </a:t>
            </a:r>
            <a:br>
              <a:rPr b="1" i="1" lang="en" sz="3000"/>
            </a:br>
            <a:r>
              <a:rPr b="1" i="1" lang="en" sz="3000"/>
              <a:t>as a whole. </a:t>
            </a:r>
            <a:endParaRPr b="1" i="1" sz="3000"/>
          </a:p>
        </p:txBody>
      </p:sp>
      <p:pic>
        <p:nvPicPr>
          <p:cNvPr id="310" name="Google Shape;310;g2bb466aca6d_0_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8800" y="1170125"/>
            <a:ext cx="1732800" cy="17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640"/>
              <a:t>Sometimes True</a:t>
            </a:r>
            <a:endParaRPr sz="3640"/>
          </a:p>
        </p:txBody>
      </p:sp>
      <p:sp>
        <p:nvSpPr>
          <p:cNvPr id="316" name="Google Shape;316;p15"/>
          <p:cNvSpPr txBox="1"/>
          <p:nvPr>
            <p:ph idx="1" type="body"/>
          </p:nvPr>
        </p:nvSpPr>
        <p:spPr>
          <a:xfrm>
            <a:off x="311700" y="1152475"/>
            <a:ext cx="6689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Questions on the reading section will be about the passage as a whole and specific portions of the passage. </a:t>
            </a:r>
            <a:endParaRPr/>
          </a:p>
        </p:txBody>
      </p:sp>
      <p:pic>
        <p:nvPicPr>
          <p:cNvPr id="317" name="Google Shape;3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8800" y="1170125"/>
            <a:ext cx="1732800" cy="17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640"/>
              <a:t>Always, Sometimes, or Never True</a:t>
            </a:r>
            <a:endParaRPr sz="3640"/>
          </a:p>
        </p:txBody>
      </p:sp>
      <p:sp>
        <p:nvSpPr>
          <p:cNvPr id="323" name="Google Shape;323;p16"/>
          <p:cNvSpPr txBox="1"/>
          <p:nvPr>
            <p:ph idx="1" type="body"/>
          </p:nvPr>
        </p:nvSpPr>
        <p:spPr>
          <a:xfrm>
            <a:off x="311700" y="1152475"/>
            <a:ext cx="6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i="1" lang="en"/>
              <a:t>Before each passage, the ACT will give you the author’s name, the source of the passage, and important details about the passage. </a:t>
            </a:r>
            <a:endParaRPr b="1" i="1"/>
          </a:p>
        </p:txBody>
      </p:sp>
      <p:pic>
        <p:nvPicPr>
          <p:cNvPr id="324" name="Google Shape;32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8800" y="1170125"/>
            <a:ext cx="1732800" cy="17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640"/>
              <a:t>Sometimes True</a:t>
            </a:r>
            <a:endParaRPr sz="3640"/>
          </a:p>
        </p:txBody>
      </p:sp>
      <p:sp>
        <p:nvSpPr>
          <p:cNvPr id="330" name="Google Shape;330;p17"/>
          <p:cNvSpPr txBox="1"/>
          <p:nvPr>
            <p:ph idx="1" type="body"/>
          </p:nvPr>
        </p:nvSpPr>
        <p:spPr>
          <a:xfrm>
            <a:off x="311700" y="1152475"/>
            <a:ext cx="694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The ACT always gives the author’s name and the source, but only sometimes gives important information about the passage.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Make sure to always read this information, just in case there is helpful information for answering the questions. </a:t>
            </a:r>
            <a:endParaRPr/>
          </a:p>
        </p:txBody>
      </p:sp>
      <p:pic>
        <p:nvPicPr>
          <p:cNvPr id="331" name="Google Shape;33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8800" y="1170125"/>
            <a:ext cx="1732800" cy="17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bb466aca6d_0_7"/>
          <p:cNvSpPr txBox="1"/>
          <p:nvPr>
            <p:ph type="title"/>
          </p:nvPr>
        </p:nvSpPr>
        <p:spPr>
          <a:xfrm>
            <a:off x="647625" y="1553925"/>
            <a:ext cx="59361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6956"/>
              <a:buNone/>
            </a:pPr>
            <a:r>
              <a:rPr b="1" lang="en" sz="4600"/>
              <a:t>Reading Test: </a:t>
            </a:r>
            <a:endParaRPr b="1" sz="4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</a:pPr>
            <a:r>
              <a:rPr b="1" lang="en" sz="4600"/>
              <a:t>Strategies and Skills</a:t>
            </a:r>
            <a:endParaRPr b="1" sz="4600"/>
          </a:p>
        </p:txBody>
      </p:sp>
      <p:pic>
        <p:nvPicPr>
          <p:cNvPr id="337" name="Google Shape;337;g2bb466aca6d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98479">
            <a:off x="6189633" y="430683"/>
            <a:ext cx="2580785" cy="1932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2bb466aca6d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74937">
            <a:off x="331200" y="3057249"/>
            <a:ext cx="1885199" cy="1768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640"/>
              <a:t>Great Depression Reading: Genres</a:t>
            </a:r>
            <a:endParaRPr sz="3640"/>
          </a:p>
        </p:txBody>
      </p:sp>
      <p:sp>
        <p:nvSpPr>
          <p:cNvPr id="344" name="Google Shape;34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Review the information provided at the top of the passage.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Is the passage: 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/>
              <a:t>Fiction 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/>
              <a:t>Nonfiction </a:t>
            </a:r>
            <a:endParaRPr/>
          </a:p>
        </p:txBody>
      </p:sp>
      <p:pic>
        <p:nvPicPr>
          <p:cNvPr descr="A picture containing text, handwear, clipart&#10;&#10;Description automatically generated" id="345" name="Google Shape;345;p19"/>
          <p:cNvPicPr preferRelativeResize="0"/>
          <p:nvPr/>
        </p:nvPicPr>
        <p:blipFill rotWithShape="1">
          <a:blip r:embed="rId3">
            <a:alphaModFix/>
          </a:blip>
          <a:srcRect b="19591" l="-1844" r="81251" t="36809"/>
          <a:stretch/>
        </p:blipFill>
        <p:spPr>
          <a:xfrm>
            <a:off x="2547760" y="2620061"/>
            <a:ext cx="338966" cy="358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handwear, clipart&#10;&#10;Description automatically generated" id="346" name="Google Shape;346;p19"/>
          <p:cNvPicPr preferRelativeResize="0"/>
          <p:nvPr/>
        </p:nvPicPr>
        <p:blipFill rotWithShape="1">
          <a:blip r:embed="rId3">
            <a:alphaModFix/>
          </a:blip>
          <a:srcRect b="20772" l="17487" r="61917" t="23672"/>
          <a:stretch/>
        </p:blipFill>
        <p:spPr>
          <a:xfrm>
            <a:off x="2886725" y="2978836"/>
            <a:ext cx="33897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"/>
          <p:cNvSpPr txBox="1"/>
          <p:nvPr>
            <p:ph type="ctrTitle"/>
          </p:nvPr>
        </p:nvSpPr>
        <p:spPr>
          <a:xfrm>
            <a:off x="533400" y="1028700"/>
            <a:ext cx="7542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950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rPr lang="en" sz="5000"/>
              <a:t>Power Up ACT Prep</a:t>
            </a:r>
            <a:endParaRPr sz="5000"/>
          </a:p>
        </p:txBody>
      </p:sp>
      <p:sp>
        <p:nvSpPr>
          <p:cNvPr id="230" name="Google Shape;230;p2"/>
          <p:cNvSpPr txBox="1"/>
          <p:nvPr>
            <p:ph idx="1" type="subTitle"/>
          </p:nvPr>
        </p:nvSpPr>
        <p:spPr>
          <a:xfrm>
            <a:off x="533400" y="2421402"/>
            <a:ext cx="7854600" cy="18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0" spcFirstLastPara="1" rIns="19500" wrap="square" tIns="48750">
            <a:normAutofit/>
          </a:bodyPr>
          <a:lstStyle/>
          <a:p>
            <a:pPr indent="0" lvl="0" marL="0" marR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  <a:p>
            <a:pPr indent="0" lvl="0" marL="0" marR="381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2200"/>
          </a:p>
          <a:p>
            <a:pPr indent="0" lvl="0" marL="0" marR="381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  <p:pic>
        <p:nvPicPr>
          <p:cNvPr id="231" name="Google Shape;23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6090" y="1200052"/>
            <a:ext cx="886174" cy="12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540"/>
              <a:t>Great Depression Reading: Types of Passages</a:t>
            </a:r>
            <a:endParaRPr sz="3540"/>
          </a:p>
        </p:txBody>
      </p:sp>
      <p:sp>
        <p:nvSpPr>
          <p:cNvPr id="352" name="Google Shape;352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Literary Narrative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Social Science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Humanities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Natural Science</a:t>
            </a:r>
            <a:endParaRPr/>
          </a:p>
        </p:txBody>
      </p:sp>
      <p:pic>
        <p:nvPicPr>
          <p:cNvPr descr="A picture containing text, handwear, clipart&#10;&#10;Description automatically generated" id="353" name="Google Shape;353;p20"/>
          <p:cNvPicPr preferRelativeResize="0"/>
          <p:nvPr/>
        </p:nvPicPr>
        <p:blipFill rotWithShape="1">
          <a:blip r:embed="rId3">
            <a:alphaModFix/>
          </a:blip>
          <a:srcRect b="19591" l="-1844" r="81251" t="36809"/>
          <a:stretch/>
        </p:blipFill>
        <p:spPr>
          <a:xfrm>
            <a:off x="3656000" y="1208836"/>
            <a:ext cx="338966" cy="358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handwear, clipart&#10;&#10;Description automatically generated" id="354" name="Google Shape;354;p20"/>
          <p:cNvPicPr preferRelativeResize="0"/>
          <p:nvPr/>
        </p:nvPicPr>
        <p:blipFill rotWithShape="1">
          <a:blip r:embed="rId3">
            <a:alphaModFix/>
          </a:blip>
          <a:srcRect b="20772" l="17487" r="61917" t="23672"/>
          <a:stretch/>
        </p:blipFill>
        <p:spPr>
          <a:xfrm>
            <a:off x="3656000" y="1511261"/>
            <a:ext cx="33897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handwear, clipart&#10;&#10;Description automatically generated" id="355" name="Google Shape;355;p20"/>
          <p:cNvPicPr preferRelativeResize="0"/>
          <p:nvPr/>
        </p:nvPicPr>
        <p:blipFill rotWithShape="1">
          <a:blip r:embed="rId3">
            <a:alphaModFix/>
          </a:blip>
          <a:srcRect b="21214" l="38282" r="41123" t="22210"/>
          <a:stretch/>
        </p:blipFill>
        <p:spPr>
          <a:xfrm>
            <a:off x="3656000" y="2015936"/>
            <a:ext cx="338966" cy="4655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handwear, clipart&#10;&#10;Description automatically generated" id="356" name="Google Shape;356;p20"/>
          <p:cNvPicPr preferRelativeResize="0"/>
          <p:nvPr/>
        </p:nvPicPr>
        <p:blipFill rotWithShape="1">
          <a:blip r:embed="rId3">
            <a:alphaModFix/>
          </a:blip>
          <a:srcRect b="21763" l="60021" r="20802" t="21662"/>
          <a:stretch/>
        </p:blipFill>
        <p:spPr>
          <a:xfrm>
            <a:off x="3656000" y="2529001"/>
            <a:ext cx="315584" cy="46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640"/>
              <a:t>Great Depression Reading: Purpose</a:t>
            </a:r>
            <a:endParaRPr sz="3640"/>
          </a:p>
        </p:txBody>
      </p:sp>
      <p:sp>
        <p:nvSpPr>
          <p:cNvPr id="362" name="Google Shape;362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Persuade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Inform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Entertain </a:t>
            </a:r>
            <a:endParaRPr/>
          </a:p>
        </p:txBody>
      </p:sp>
      <p:pic>
        <p:nvPicPr>
          <p:cNvPr descr="A picture containing text, handwear, clipart&#10;&#10;Description automatically generated" id="363" name="Google Shape;363;p21"/>
          <p:cNvPicPr preferRelativeResize="0"/>
          <p:nvPr/>
        </p:nvPicPr>
        <p:blipFill rotWithShape="1">
          <a:blip r:embed="rId3">
            <a:alphaModFix/>
          </a:blip>
          <a:srcRect b="19591" l="-1844" r="81251" t="36809"/>
          <a:stretch/>
        </p:blipFill>
        <p:spPr>
          <a:xfrm>
            <a:off x="2697609" y="1208836"/>
            <a:ext cx="338966" cy="358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handwear, clipart&#10;&#10;Description automatically generated" id="364" name="Google Shape;364;p21"/>
          <p:cNvPicPr preferRelativeResize="0"/>
          <p:nvPr/>
        </p:nvPicPr>
        <p:blipFill rotWithShape="1">
          <a:blip r:embed="rId3">
            <a:alphaModFix/>
          </a:blip>
          <a:srcRect b="20772" l="17487" r="61917" t="23672"/>
          <a:stretch/>
        </p:blipFill>
        <p:spPr>
          <a:xfrm>
            <a:off x="2697605" y="1511261"/>
            <a:ext cx="33897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handwear, clipart&#10;&#10;Description automatically generated" id="365" name="Google Shape;365;p21"/>
          <p:cNvPicPr preferRelativeResize="0"/>
          <p:nvPr/>
        </p:nvPicPr>
        <p:blipFill rotWithShape="1">
          <a:blip r:embed="rId3">
            <a:alphaModFix/>
          </a:blip>
          <a:srcRect b="21214" l="38282" r="41123" t="22210"/>
          <a:stretch/>
        </p:blipFill>
        <p:spPr>
          <a:xfrm>
            <a:off x="2697609" y="2015936"/>
            <a:ext cx="338966" cy="46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640"/>
              <a:t>Great Depression Reading: Identifying</a:t>
            </a:r>
            <a:endParaRPr sz="3640"/>
          </a:p>
        </p:txBody>
      </p:sp>
      <p:sp>
        <p:nvSpPr>
          <p:cNvPr id="371" name="Google Shape;371;p22"/>
          <p:cNvSpPr txBox="1"/>
          <p:nvPr>
            <p:ph idx="1" type="body"/>
          </p:nvPr>
        </p:nvSpPr>
        <p:spPr>
          <a:xfrm>
            <a:off x="311700" y="1152475"/>
            <a:ext cx="67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Read the passage and highlight in different colors: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/>
              <a:t>The </a:t>
            </a:r>
            <a:r>
              <a:rPr b="1" lang="en"/>
              <a:t>main idea</a:t>
            </a:r>
            <a:r>
              <a:rPr lang="en"/>
              <a:t> of the passage 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b="1" lang="en"/>
              <a:t>Supporting details</a:t>
            </a:r>
            <a:r>
              <a:rPr lang="en"/>
              <a:t> of the passage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b="1" lang="en"/>
              <a:t>Evidence</a:t>
            </a:r>
            <a:r>
              <a:rPr lang="en"/>
              <a:t> that supports the details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pic>
        <p:nvPicPr>
          <p:cNvPr id="372" name="Google Shape;37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6400" y="1170125"/>
            <a:ext cx="1885199" cy="1768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640"/>
              <a:t>Great Depression Reading: Questions</a:t>
            </a:r>
            <a:endParaRPr sz="3640"/>
          </a:p>
        </p:txBody>
      </p:sp>
      <p:sp>
        <p:nvSpPr>
          <p:cNvPr id="378" name="Google Shape;378;p23"/>
          <p:cNvSpPr txBox="1"/>
          <p:nvPr>
            <p:ph idx="1" type="body"/>
          </p:nvPr>
        </p:nvSpPr>
        <p:spPr>
          <a:xfrm>
            <a:off x="311700" y="1152475"/>
            <a:ext cx="8294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Answer the ACT-style questions about the passage.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Refer back to the reading passage to answer the questions.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640"/>
              <a:t>Great Depression Reading: Answers	</a:t>
            </a:r>
            <a:endParaRPr sz="3640"/>
          </a:p>
        </p:txBody>
      </p:sp>
      <p:sp>
        <p:nvSpPr>
          <p:cNvPr id="384" name="Google Shape;384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B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E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C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G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A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lang="en"/>
              <a:t>You Powered Up!!</a:t>
            </a:r>
            <a:endParaRPr b="1"/>
          </a:p>
        </p:txBody>
      </p:sp>
      <p:sp>
        <p:nvSpPr>
          <p:cNvPr id="390" name="Google Shape;390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9999"/>
              <a:buNone/>
            </a:pPr>
            <a:r>
              <a:rPr lang="en"/>
              <a:t>Side Quest: Before next time, practice reading and looking for the main idea.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9999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9999"/>
              <a:buNone/>
            </a:pPr>
            <a:r>
              <a:rPr lang="en"/>
              <a:t>Sneak Peek: Next time we will be reviewing how to paraphrase a text. </a:t>
            </a:r>
            <a:endParaRPr/>
          </a:p>
        </p:txBody>
      </p:sp>
      <p:pic>
        <p:nvPicPr>
          <p:cNvPr id="391" name="Google Shape;39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8575" y="308575"/>
            <a:ext cx="1266850" cy="174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6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875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600"/>
              <a:t>How Am I Feeling/What Am I Thinking?</a:t>
            </a:r>
            <a:endParaRPr sz="3600"/>
          </a:p>
        </p:txBody>
      </p:sp>
      <p:sp>
        <p:nvSpPr>
          <p:cNvPr id="397" name="Google Shape;397;p26"/>
          <p:cNvSpPr txBox="1"/>
          <p:nvPr>
            <p:ph idx="1" type="body"/>
          </p:nvPr>
        </p:nvSpPr>
        <p:spPr>
          <a:xfrm>
            <a:off x="457200" y="1451600"/>
            <a:ext cx="46458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97525" spcFirstLastPara="1" rIns="97525" wrap="square" tIns="4875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How do you feel about using the Power UP curriculum based on what you saw in this model activity?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What do you think might be a practical way to work this curriculum into your class?</a:t>
            </a:r>
            <a:endParaRPr sz="2600"/>
          </a:p>
        </p:txBody>
      </p:sp>
      <p:pic>
        <p:nvPicPr>
          <p:cNvPr id="398" name="Google Shape;39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2300" y="1473891"/>
            <a:ext cx="2790825" cy="27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7"/>
          <p:cNvSpPr txBox="1"/>
          <p:nvPr>
            <p:ph type="title"/>
          </p:nvPr>
        </p:nvSpPr>
        <p:spPr>
          <a:xfrm>
            <a:off x="431300" y="1657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875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600"/>
              <a:t>Quick Notes</a:t>
            </a:r>
            <a:endParaRPr sz="3600"/>
          </a:p>
        </p:txBody>
      </p:sp>
      <p:sp>
        <p:nvSpPr>
          <p:cNvPr id="404" name="Google Shape;404;p27"/>
          <p:cNvSpPr txBox="1"/>
          <p:nvPr>
            <p:ph idx="1" type="body"/>
          </p:nvPr>
        </p:nvSpPr>
        <p:spPr>
          <a:xfrm>
            <a:off x="457200" y="10828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97525" spcFirstLastPara="1" rIns="97525" wrap="square" tIns="48750">
            <a:noAutofit/>
          </a:bodyPr>
          <a:lstStyle/>
          <a:p>
            <a:pPr indent="-393699" lvl="0" marL="45720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10 lessons, designed for 1 per week per test section in core subjects</a:t>
            </a:r>
            <a:endParaRPr sz="2600"/>
          </a:p>
          <a:p>
            <a:pPr indent="-393699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>
                <a:solidFill>
                  <a:schemeClr val="accent1"/>
                </a:solidFill>
              </a:rPr>
              <a:t>Social Studies = Reading, aligned to 11th grade Social Studies topics &amp; skills</a:t>
            </a:r>
            <a:endParaRPr sz="2600">
              <a:solidFill>
                <a:schemeClr val="accent1"/>
              </a:solidFill>
            </a:endParaRPr>
          </a:p>
          <a:p>
            <a:pPr indent="-39369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35 minutes/lesson</a:t>
            </a:r>
            <a:endParaRPr sz="2600"/>
          </a:p>
          <a:p>
            <a:pPr indent="-39369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Builds up to 10 questions/section over several weeks</a:t>
            </a:r>
            <a:endParaRPr sz="2600"/>
          </a:p>
          <a:p>
            <a:pPr indent="-39369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Each week focuses on different skills</a:t>
            </a:r>
            <a:endParaRPr sz="2600"/>
          </a:p>
          <a:p>
            <a:pPr indent="-39369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Stamina-building weeks include timers</a:t>
            </a:r>
            <a:endParaRPr sz="2600"/>
          </a:p>
          <a:p>
            <a:pPr indent="-39369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Gives time to explore TestNav</a:t>
            </a:r>
            <a:endParaRPr sz="2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8"/>
          <p:cNvSpPr txBox="1"/>
          <p:nvPr>
            <p:ph idx="1" type="body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410" name="Google Shape;410;p28"/>
          <p:cNvSpPr txBox="1"/>
          <p:nvPr>
            <p:ph type="title"/>
          </p:nvPr>
        </p:nvSpPr>
        <p:spPr>
          <a:xfrm>
            <a:off x="122975" y="17682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600"/>
              <a:t>Curriculum on K20 LEARN</a:t>
            </a:r>
            <a:endParaRPr sz="3600"/>
          </a:p>
        </p:txBody>
      </p:sp>
      <p:pic>
        <p:nvPicPr>
          <p:cNvPr id="411" name="Google Shape;41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13574"/>
            <a:ext cx="9143998" cy="39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9"/>
          <p:cNvSpPr/>
          <p:nvPr/>
        </p:nvSpPr>
        <p:spPr>
          <a:xfrm>
            <a:off x="4768475" y="3142425"/>
            <a:ext cx="3994500" cy="19098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7525" lIns="97525" spcFirstLastPara="1" rIns="97525" wrap="square" tIns="975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Find Your ACT Activities (by Subject)</a:t>
            </a:r>
            <a:endParaRPr/>
          </a:p>
        </p:txBody>
      </p:sp>
      <p:sp>
        <p:nvSpPr>
          <p:cNvPr id="418" name="Google Shape;418;p29"/>
          <p:cNvSpPr/>
          <p:nvPr/>
        </p:nvSpPr>
        <p:spPr>
          <a:xfrm>
            <a:off x="378100" y="1149250"/>
            <a:ext cx="3994500" cy="19098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9"/>
          <p:cNvSpPr/>
          <p:nvPr/>
        </p:nvSpPr>
        <p:spPr>
          <a:xfrm>
            <a:off x="4768475" y="1147988"/>
            <a:ext cx="3994500" cy="19098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9"/>
          <p:cNvSpPr/>
          <p:nvPr/>
        </p:nvSpPr>
        <p:spPr>
          <a:xfrm>
            <a:off x="358125" y="3144925"/>
            <a:ext cx="3994500" cy="19098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1" name="Google Shape;42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1288" y="1248325"/>
            <a:ext cx="1368125" cy="136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1300" y="2622950"/>
            <a:ext cx="1328148" cy="36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25025" y="1268312"/>
            <a:ext cx="1328150" cy="132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9"/>
          <p:cNvPicPr preferRelativeResize="0"/>
          <p:nvPr/>
        </p:nvPicPr>
        <p:blipFill rotWithShape="1">
          <a:blip r:embed="rId6">
            <a:alphaModFix/>
          </a:blip>
          <a:srcRect b="1764" l="0" r="0" t="1765"/>
          <a:stretch/>
        </p:blipFill>
        <p:spPr>
          <a:xfrm>
            <a:off x="6101650" y="2629445"/>
            <a:ext cx="1328148" cy="354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91300" y="3215624"/>
            <a:ext cx="1368100" cy="136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9"/>
          <p:cNvPicPr preferRelativeResize="0"/>
          <p:nvPr/>
        </p:nvPicPr>
        <p:blipFill rotWithShape="1">
          <a:blip r:embed="rId8">
            <a:alphaModFix/>
          </a:blip>
          <a:srcRect b="1227" l="0" r="0" t="1238"/>
          <a:stretch/>
        </p:blipFill>
        <p:spPr>
          <a:xfrm>
            <a:off x="1691300" y="4619913"/>
            <a:ext cx="1368100" cy="36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05050" y="3215638"/>
            <a:ext cx="1368100" cy="13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9"/>
          <p:cNvPicPr preferRelativeResize="0"/>
          <p:nvPr/>
        </p:nvPicPr>
        <p:blipFill rotWithShape="1">
          <a:blip r:embed="rId10">
            <a:alphaModFix/>
          </a:blip>
          <a:srcRect b="3085" l="0" r="0" t="3086"/>
          <a:stretch/>
        </p:blipFill>
        <p:spPr>
          <a:xfrm>
            <a:off x="6125025" y="4632121"/>
            <a:ext cx="1328148" cy="345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"/>
          <p:cNvSpPr txBox="1"/>
          <p:nvPr>
            <p:ph type="title"/>
          </p:nvPr>
        </p:nvSpPr>
        <p:spPr>
          <a:xfrm>
            <a:off x="457200" y="30840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875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800"/>
              <a:t>Fiction in the Facts</a:t>
            </a:r>
            <a:endParaRPr sz="3800"/>
          </a:p>
        </p:txBody>
      </p:sp>
      <p:sp>
        <p:nvSpPr>
          <p:cNvPr id="237" name="Google Shape;237;p3"/>
          <p:cNvSpPr txBox="1"/>
          <p:nvPr>
            <p:ph idx="1" type="body"/>
          </p:nvPr>
        </p:nvSpPr>
        <p:spPr>
          <a:xfrm>
            <a:off x="461435" y="1304012"/>
            <a:ext cx="67074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97525" spcFirstLastPara="1" rIns="97525" wrap="square" tIns="48750">
            <a:normAutofit lnSpcReduction="10000"/>
          </a:bodyPr>
          <a:lstStyle/>
          <a:p>
            <a:pPr indent="-361435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92"/>
              <a:buAutoNum type="arabicPeriod"/>
            </a:pPr>
            <a:r>
              <a:rPr lang="en" sz="2791"/>
              <a:t>Colleges prefer the SAT over ACT (or vice versa).</a:t>
            </a:r>
            <a:endParaRPr sz="2791"/>
          </a:p>
          <a:p>
            <a:pPr indent="-36143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2"/>
              <a:buAutoNum type="arabicPeriod"/>
            </a:pPr>
            <a:r>
              <a:rPr lang="en" sz="2791"/>
              <a:t>The ACT covers 215 questions in 2 hours and 55 minutes.</a:t>
            </a:r>
            <a:endParaRPr sz="2791"/>
          </a:p>
          <a:p>
            <a:pPr indent="-36143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2"/>
              <a:buAutoNum type="arabicPeriod"/>
            </a:pPr>
            <a:r>
              <a:rPr lang="en" sz="2791"/>
              <a:t>Oklahoma’s composite average is almost 2 points lower than the national average.</a:t>
            </a:r>
            <a:endParaRPr sz="2791"/>
          </a:p>
          <a:p>
            <a:pPr indent="-36143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2"/>
              <a:buAutoNum type="arabicPeriod"/>
            </a:pPr>
            <a:r>
              <a:rPr lang="en" sz="2791"/>
              <a:t>ACT skills are only important and applicable for college-bound students.</a:t>
            </a:r>
            <a:endParaRPr sz="2791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238" name="Google Shape;23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6175" y="1451600"/>
            <a:ext cx="1981000" cy="19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464" y="2171749"/>
            <a:ext cx="460739" cy="40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47" y="2848555"/>
            <a:ext cx="460739" cy="40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247" y="1396826"/>
            <a:ext cx="460726" cy="46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960" y="3557929"/>
            <a:ext cx="460726" cy="46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0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875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600"/>
              <a:t>What, So What, Now What</a:t>
            </a:r>
            <a:endParaRPr sz="3600"/>
          </a:p>
        </p:txBody>
      </p:sp>
      <p:sp>
        <p:nvSpPr>
          <p:cNvPr id="434" name="Google Shape;434;p30"/>
          <p:cNvSpPr txBox="1"/>
          <p:nvPr>
            <p:ph idx="1" type="body"/>
          </p:nvPr>
        </p:nvSpPr>
        <p:spPr>
          <a:xfrm>
            <a:off x="457200" y="1451600"/>
            <a:ext cx="56154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97525" spcFirstLastPara="1" rIns="97525" wrap="square" tIns="48750">
            <a:norm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600"/>
              <a:buChar char="●"/>
            </a:pPr>
            <a:r>
              <a:rPr b="1" lang="en" sz="2600"/>
              <a:t>What</a:t>
            </a:r>
            <a:r>
              <a:rPr lang="en" sz="2600"/>
              <a:t> does authentic ACT prep </a:t>
            </a:r>
            <a:br>
              <a:rPr lang="en" sz="2600"/>
            </a:br>
            <a:r>
              <a:rPr lang="en" sz="2600"/>
              <a:t>look like?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b="1" lang="en" sz="2600"/>
              <a:t>So What? </a:t>
            </a:r>
            <a:r>
              <a:rPr lang="en" sz="2600"/>
              <a:t>Why is it important to prepare students to take the ACT?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600"/>
              <a:buChar char="●"/>
            </a:pPr>
            <a:r>
              <a:rPr b="1" lang="en" sz="2600"/>
              <a:t>Now, what</a:t>
            </a:r>
            <a:r>
              <a:rPr lang="en" sz="2600"/>
              <a:t> will you do to support students in preparing for the ACT?</a:t>
            </a:r>
            <a:endParaRPr sz="2600"/>
          </a:p>
        </p:txBody>
      </p:sp>
      <p:pic>
        <p:nvPicPr>
          <p:cNvPr id="435" name="Google Shape;43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8350" y="369153"/>
            <a:ext cx="2785325" cy="287814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1"/>
          <p:cNvSpPr txBox="1"/>
          <p:nvPr>
            <p:ph type="title"/>
          </p:nvPr>
        </p:nvSpPr>
        <p:spPr>
          <a:xfrm>
            <a:off x="373100" y="1722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LEARN Strategy Reflection</a:t>
            </a:r>
            <a:endParaRPr/>
          </a:p>
        </p:txBody>
      </p:sp>
      <p:sp>
        <p:nvSpPr>
          <p:cNvPr id="441" name="Google Shape;441;p31"/>
          <p:cNvSpPr txBox="1"/>
          <p:nvPr>
            <p:ph idx="1" type="body"/>
          </p:nvPr>
        </p:nvSpPr>
        <p:spPr>
          <a:xfrm>
            <a:off x="373100" y="1141050"/>
            <a:ext cx="48870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Always, Sometimes, Never True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"/>
              <a:t>Fist to Five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"/>
              <a:t>Categorical Highlighting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How are you feeling? </a:t>
            </a:r>
            <a:br>
              <a:rPr lang="en"/>
            </a:br>
            <a:r>
              <a:rPr lang="en"/>
              <a:t>What are you thinking?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"/>
              <a:t>Scavenger Hunt Notes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What? So What? Now What?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pic>
        <p:nvPicPr>
          <p:cNvPr id="442" name="Google Shape;44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63" y="-84200"/>
            <a:ext cx="1732800" cy="17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1150" y="1478649"/>
            <a:ext cx="1230025" cy="115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43638" y="819325"/>
            <a:ext cx="1412799" cy="105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07800" y="2007008"/>
            <a:ext cx="1284475" cy="128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35350" y="2690500"/>
            <a:ext cx="1284475" cy="128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70837" y="3321475"/>
            <a:ext cx="1358413" cy="1403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generated with very high confidence" id="453" name="Google Shape;45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76"/>
            <a:ext cx="9143994" cy="5130743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32"/>
          <p:cNvSpPr txBox="1"/>
          <p:nvPr/>
        </p:nvSpPr>
        <p:spPr>
          <a:xfrm>
            <a:off x="5003515" y="1159558"/>
            <a:ext cx="3963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4EBC7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r>
              <a:rPr b="1" i="0" lang="en" sz="1800" u="none" cap="none" strike="noStrike">
                <a:solidFill>
                  <a:srgbClr val="9A8D8D"/>
                </a:solidFill>
                <a:latin typeface="Calibri"/>
                <a:ea typeface="Calibri"/>
                <a:cs typeface="Calibri"/>
                <a:sym typeface="Calibri"/>
              </a:rPr>
              <a:t>School email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E0EAF4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br>
              <a:rPr b="1" i="0" lang="en" sz="1800" u="none" cap="none" strike="noStrike">
                <a:solidFill>
                  <a:srgbClr val="E0EAF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" sz="1800" u="none" cap="none" strike="noStrike">
                <a:solidFill>
                  <a:srgbClr val="E0EAF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(No Participant ID is required.)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875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LEARN Strategy Reflection</a:t>
            </a:r>
            <a:endParaRPr/>
          </a:p>
        </p:txBody>
      </p:sp>
      <p:sp>
        <p:nvSpPr>
          <p:cNvPr id="248" name="Google Shape;248;p4"/>
          <p:cNvSpPr txBox="1"/>
          <p:nvPr>
            <p:ph idx="1" type="body"/>
          </p:nvPr>
        </p:nvSpPr>
        <p:spPr>
          <a:xfrm>
            <a:off x="457200" y="1451600"/>
            <a:ext cx="8582700" cy="241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97525" spcFirstLastPara="1" rIns="97525" wrap="square" tIns="48750">
            <a:normAutofit/>
          </a:bodyPr>
          <a:lstStyle/>
          <a:p>
            <a:pPr indent="-457200" lvl="0" marL="5207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sz="2600"/>
              <a:t>Fiction in the Facts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400"/>
          </a:p>
        </p:txBody>
      </p:sp>
      <p:pic>
        <p:nvPicPr>
          <p:cNvPr id="249" name="Google Shape;24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0100" y="1385475"/>
            <a:ext cx="2586700" cy="25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"/>
          <p:cNvSpPr txBox="1"/>
          <p:nvPr>
            <p:ph type="title"/>
          </p:nvPr>
        </p:nvSpPr>
        <p:spPr>
          <a:xfrm>
            <a:off x="462013" y="22968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875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255" name="Google Shape;255;p5"/>
          <p:cNvSpPr txBox="1"/>
          <p:nvPr>
            <p:ph idx="1" type="body"/>
          </p:nvPr>
        </p:nvSpPr>
        <p:spPr>
          <a:xfrm>
            <a:off x="462013" y="1182103"/>
            <a:ext cx="6729663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97525" spcFirstLastPara="1" rIns="97525" wrap="square" tIns="4875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" sz="3000"/>
              <a:t>What strategies and resources can educators use to effectively prepare students for success on the ACT exam?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"/>
          <p:cNvSpPr txBox="1"/>
          <p:nvPr>
            <p:ph type="title"/>
          </p:nvPr>
        </p:nvSpPr>
        <p:spPr>
          <a:xfrm>
            <a:off x="681790" y="32593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875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Session Goals</a:t>
            </a:r>
            <a:endParaRPr/>
          </a:p>
        </p:txBody>
      </p:sp>
      <p:sp>
        <p:nvSpPr>
          <p:cNvPr id="261" name="Google Shape;261;p6"/>
          <p:cNvSpPr txBox="1"/>
          <p:nvPr>
            <p:ph idx="1" type="body"/>
          </p:nvPr>
        </p:nvSpPr>
        <p:spPr>
          <a:xfrm>
            <a:off x="640080" y="1207761"/>
            <a:ext cx="683875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97525" spcFirstLastPara="1" rIns="97525" wrap="square" tIns="48750">
            <a:normAutofit/>
          </a:bodyPr>
          <a:lstStyle/>
          <a:p>
            <a:pPr indent="-457200" lvl="0" marL="4953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" sz="3000"/>
              <a:t>Assess prior knowledge of the ACT.</a:t>
            </a:r>
            <a:endParaRPr sz="3000"/>
          </a:p>
          <a:p>
            <a:pPr indent="-457200" lvl="0" marL="495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" sz="3000"/>
              <a:t>Explore a “Power Up ACT” Lesson.</a:t>
            </a:r>
            <a:endParaRPr sz="3000"/>
          </a:p>
          <a:p>
            <a:pPr indent="-457200" lvl="0" marL="495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" sz="3000"/>
              <a:t>Analyze how the “Power Up ACT” curriculum can be implemented within existing classes or school structures.</a:t>
            </a:r>
            <a:endParaRPr sz="3000"/>
          </a:p>
          <a:p>
            <a:pPr indent="-260350" lvl="0" marL="3429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Power Up: Reading ACT Prep, Week 2</a:t>
            </a:r>
            <a:endParaRPr/>
          </a:p>
        </p:txBody>
      </p:sp>
      <p:sp>
        <p:nvSpPr>
          <p:cNvPr id="271" name="Google Shape;271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Finding Main Ideas and Supporting Details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277" name="Google Shape;277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20 Learn ">
  <a:themeElements>
    <a:clrScheme name="Custom 14">
      <a:dk1>
        <a:srgbClr val="2E2E2E"/>
      </a:dk1>
      <a:lt1>
        <a:srgbClr val="FFFFFF"/>
      </a:lt1>
      <a:dk2>
        <a:srgbClr val="2E2E2E"/>
      </a:dk2>
      <a:lt2>
        <a:srgbClr val="848F8F"/>
      </a:lt2>
      <a:accent1>
        <a:srgbClr val="910D28"/>
      </a:accent1>
      <a:accent2>
        <a:srgbClr val="3E5C61"/>
      </a:accent2>
      <a:accent3>
        <a:srgbClr val="BED7D3"/>
      </a:accent3>
      <a:accent4>
        <a:srgbClr val="85592C"/>
      </a:accent4>
      <a:accent5>
        <a:srgbClr val="C1C1C1"/>
      </a:accent5>
      <a:accent6>
        <a:srgbClr val="5E050D"/>
      </a:accent6>
      <a:hlink>
        <a:srgbClr val="289CC7"/>
      </a:hlink>
      <a:folHlink>
        <a:srgbClr val="6D8F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K20 Learn ">
  <a:themeElements>
    <a:clrScheme name="Custom 14">
      <a:dk1>
        <a:srgbClr val="2E2E2E"/>
      </a:dk1>
      <a:lt1>
        <a:srgbClr val="FFFFFF"/>
      </a:lt1>
      <a:dk2>
        <a:srgbClr val="2E2E2E"/>
      </a:dk2>
      <a:lt2>
        <a:srgbClr val="848F8F"/>
      </a:lt2>
      <a:accent1>
        <a:srgbClr val="910D28"/>
      </a:accent1>
      <a:accent2>
        <a:srgbClr val="3E5C61"/>
      </a:accent2>
      <a:accent3>
        <a:srgbClr val="BED7D3"/>
      </a:accent3>
      <a:accent4>
        <a:srgbClr val="85592C"/>
      </a:accent4>
      <a:accent5>
        <a:srgbClr val="C1C1C1"/>
      </a:accent5>
      <a:accent6>
        <a:srgbClr val="5E050D"/>
      </a:accent6>
      <a:hlink>
        <a:srgbClr val="289CC7"/>
      </a:hlink>
      <a:folHlink>
        <a:srgbClr val="6D8F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Delma Porter</dc:creator>
</cp:coreProperties>
</file>