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8"/>
  </p:notesMasterIdLst>
  <p:handoutMasterIdLst>
    <p:handoutMasterId r:id="rId29"/>
  </p:handoutMasterIdLst>
  <p:sldIdLst>
    <p:sldId id="308" r:id="rId2"/>
    <p:sldId id="256" r:id="rId3"/>
    <p:sldId id="310" r:id="rId4"/>
    <p:sldId id="282" r:id="rId5"/>
    <p:sldId id="299" r:id="rId6"/>
    <p:sldId id="257" r:id="rId7"/>
    <p:sldId id="275" r:id="rId8"/>
    <p:sldId id="264" r:id="rId9"/>
    <p:sldId id="279" r:id="rId10"/>
    <p:sldId id="287" r:id="rId11"/>
    <p:sldId id="290" r:id="rId12"/>
    <p:sldId id="280" r:id="rId13"/>
    <p:sldId id="273" r:id="rId14"/>
    <p:sldId id="281" r:id="rId15"/>
    <p:sldId id="274" r:id="rId16"/>
    <p:sldId id="300" r:id="rId17"/>
    <p:sldId id="289" r:id="rId18"/>
    <p:sldId id="277" r:id="rId19"/>
    <p:sldId id="309" r:id="rId20"/>
    <p:sldId id="304" r:id="rId21"/>
    <p:sldId id="305" r:id="rId22"/>
    <p:sldId id="302" r:id="rId23"/>
    <p:sldId id="303" r:id="rId24"/>
    <p:sldId id="307" r:id="rId25"/>
    <p:sldId id="278" r:id="rId26"/>
    <p:sldId id="301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1FF045-1B81-54C1-81E7-71D4A6643C57}" name="Franklin, Sherry" initials="FS" userId="S::sherryfranklin@ou.edu::fee01f93-aed5-49b6-9297-18ec64381d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C30"/>
    <a:srgbClr val="285782"/>
    <a:srgbClr val="E9B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6"/>
    <p:restoredTop sz="69932"/>
  </p:normalViewPr>
  <p:slideViewPr>
    <p:cSldViewPr snapToGrid="0">
      <p:cViewPr varScale="1">
        <p:scale>
          <a:sx n="89" d="100"/>
          <a:sy n="89" d="100"/>
        </p:scale>
        <p:origin x="84" y="6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rston, Taylor L." userId="6cf13253-0ac0-42f9-a3f6-8deb29daa184" providerId="ADAL" clId="{F554C74D-C0BC-472B-804F-E6795DF85A19}"/>
    <pc:docChg chg="modSld">
      <pc:chgData name="Thurston, Taylor L." userId="6cf13253-0ac0-42f9-a3f6-8deb29daa184" providerId="ADAL" clId="{F554C74D-C0BC-472B-804F-E6795DF85A19}" dt="2023-12-06T22:21:11.754" v="3" actId="20577"/>
      <pc:docMkLst>
        <pc:docMk/>
      </pc:docMkLst>
      <pc:sldChg chg="modNotesTx">
        <pc:chgData name="Thurston, Taylor L." userId="6cf13253-0ac0-42f9-a3f6-8deb29daa184" providerId="ADAL" clId="{F554C74D-C0BC-472B-804F-E6795DF85A19}" dt="2023-12-06T22:21:11.754" v="3" actId="20577"/>
        <pc:sldMkLst>
          <pc:docMk/>
          <pc:sldMk cId="4277181157" sldId="2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0B8434-D8BC-0544-AF03-6539FC10F7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4AAF6-7A84-AF49-9F52-BE1CF2C0F8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BDE50-0275-214C-A26D-54539DDE20C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97F50A-E7B0-354C-8C4E-C0CFC55862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86B7B-C523-5D49-8FF8-19DB2EF40C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2C124-F5EA-7344-93B1-93E99D1C2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87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B761A-E844-0B46-83AD-6A5BFD3E59D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B2D74-E811-314D-A63C-33A706CFD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aDO99ncRrk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presenters’ names and titles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43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49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>
              <a:buAutoNum type="arabicPeriod"/>
            </a:pP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0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3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K20 Center. (n.d.). 3-2-1. Strategies. </a:t>
            </a:r>
            <a:r>
              <a:rPr lang="en-US" dirty="0">
                <a:hlinkClick r:id="rId3"/>
              </a:rPr>
              <a:t>https://learn.k20center.ou.edu/strategy/117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sz="1200" b="1" i="0" u="none" strike="noStrike" kern="1200" dirty="0">
                <a:effectLst/>
                <a:latin typeface="+mn-lt"/>
                <a:ea typeface="+mn-ea"/>
                <a:cs typeface="+mn-cs"/>
              </a:rPr>
              <a:t>5-minute timer: </a:t>
            </a:r>
            <a:r>
              <a:rPr lang="en-US" dirty="0"/>
              <a:t>timer.k20center.ou.edu/tm</a:t>
            </a:r>
          </a:p>
          <a:p>
            <a:endParaRPr lang="en-US" dirty="0"/>
          </a:p>
          <a:p>
            <a:r>
              <a:rPr lang="en-US" dirty="0"/>
              <a:t>K20 Center. (n.d.). Timer. https://timer.k20center.ou.edu/5m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31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GEAR UP overview. [Video]. </a:t>
            </a:r>
            <a:r>
              <a:rPr lang="en-US" dirty="0">
                <a:hlinkClick r:id="rId3"/>
              </a:rPr>
              <a:t>https://www.youtube.com/watch?v=MaDO99ncRrk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69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</a:p>
          <a:p>
            <a:pPr rtl="0"/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39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effectLst/>
                <a:latin typeface="+mn-lt"/>
                <a:ea typeface="+mn-ea"/>
                <a:cs typeface="+mn-cs"/>
              </a:rPr>
              <a:t>5-minute timer: </a:t>
            </a:r>
            <a:r>
              <a:rPr lang="en-US" dirty="0"/>
              <a:t>timer.k20center.ou.edu/tm</a:t>
            </a:r>
          </a:p>
          <a:p>
            <a:endParaRPr lang="en-US" dirty="0"/>
          </a:p>
          <a:p>
            <a:r>
              <a:rPr lang="en-US" dirty="0"/>
              <a:t>K20 Center. (n.d.). Timer. https://timer.k20center.ou.edu/5m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86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20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97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7e600c8a5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27e600c8a53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5" name="Google Shape;365;g27e600c8a53_0_10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b="0" i="0" dirty="0">
                <a:solidFill>
                  <a:srgbClr val="292929"/>
                </a:solidFill>
                <a:effectLst/>
                <a:latin typeface="Open Sans" panose="020F0502020204030204" pitchFamily="34" charset="0"/>
              </a:rPr>
              <a:t>K20 Center. (n.d.). Snap, clap, pop. Strategies. </a:t>
            </a:r>
            <a:r>
              <a:rPr lang="en-US" b="0" i="0" u="none" strike="noStrike" dirty="0">
                <a:effectLst/>
                <a:latin typeface="Open Sans" panose="020B0606030504020204" pitchFamily="34" charset="0"/>
                <a:hlinkClick r:id="rId3"/>
              </a:rPr>
              <a:t>https://learn.k20center.ou.edu/strategy/190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0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Rajdhani Medium" panose="02000000000000000000" pitchFamily="2" charset="0"/>
            </a:endParaRPr>
          </a:p>
          <a:p>
            <a:r>
              <a:rPr lang="en-US" sz="1800" b="0" i="0" u="none" strike="noStrike" baseline="0">
                <a:solidFill>
                  <a:srgbClr val="000000"/>
                </a:solidFill>
                <a:latin typeface="Rajdhani Medium" panose="02000000000000000000" pitchFamily="2" charset="0"/>
              </a:rPr>
              <a:t> ///</a:t>
            </a:r>
            <a:endParaRPr lang="en-US" sz="1800" b="0" i="0" u="none" strike="noStrike" baseline="0" dirty="0">
              <a:solidFill>
                <a:srgbClr val="000000"/>
              </a:solidFill>
              <a:latin typeface="Rajdhani Medium" panose="02000000000000000000" pitchFamily="2" charset="0"/>
            </a:endParaRPr>
          </a:p>
          <a:p>
            <a:r>
              <a:rPr lang="en-US" sz="1800" b="0" i="0" u="none" strike="noStrike" baseline="0" dirty="0">
                <a:solidFill>
                  <a:srgbClr val="FFFFFF"/>
                </a:solidFill>
                <a:latin typeface="Rajdhani Medium" panose="02000000000000000000" pitchFamily="2" charset="0"/>
              </a:rPr>
              <a:t>Choose and sign up for more information on the following K20 events: Counselor Academy, ADEPT, OETT, and Leadership.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4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I notice, I wonder. Strategies. </a:t>
            </a:r>
            <a:r>
              <a:rPr lang="en-US" dirty="0">
                <a:hlinkClick r:id="rId3"/>
              </a:rPr>
              <a:t>https://learn.k20center.ou.edu/strategy/180</a:t>
            </a:r>
            <a:endParaRPr lang="en-US" dirty="0"/>
          </a:p>
          <a:p>
            <a:br>
              <a:rPr lang="en-US" sz="1200" b="1" i="0" u="none" strike="noStrike" kern="1200" dirty="0"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>
                <a:effectLst/>
                <a:latin typeface="+mn-lt"/>
                <a:ea typeface="+mn-ea"/>
                <a:cs typeface="+mn-cs"/>
              </a:rPr>
              <a:t>3-minute timer: </a:t>
            </a:r>
            <a:r>
              <a:rPr lang="en-US" dirty="0"/>
              <a:t>timer.k20center.ou.edu/3m</a:t>
            </a:r>
          </a:p>
          <a:p>
            <a:endParaRPr lang="en-US" dirty="0"/>
          </a:p>
          <a:p>
            <a:r>
              <a:rPr lang="en-US" dirty="0"/>
              <a:t>K20 Center. (n.d.). Timer. https://timer.k20center.ou.edu/3m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5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I notice, I wonder. Strategies. </a:t>
            </a:r>
            <a:r>
              <a:rPr lang="en-US" dirty="0">
                <a:hlinkClick r:id="rId3"/>
              </a:rPr>
              <a:t>https://learn.k20center.ou.edu/strategy/180</a:t>
            </a:r>
            <a:endParaRPr lang="en-US" dirty="0"/>
          </a:p>
          <a:p>
            <a:pPr rtl="0"/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4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94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28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6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B2D74-E811-314D-A63C-33A706CFD6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1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ln>
            <a:noFill/>
          </a:ln>
        </p:spPr>
        <p:txBody>
          <a:bodyPr vert="horz" tIns="0" rIns="2600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25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</p:spPr>
        <p:txBody>
          <a:bodyPr lIns="0" rIns="26009"/>
          <a:lstStyle>
            <a:lvl1pPr marL="0" marR="45718" indent="0" algn="l">
              <a:buNone/>
              <a:defRPr>
                <a:solidFill>
                  <a:schemeClr val="tx1"/>
                </a:solidFill>
                <a:latin typeface="Calibri"/>
                <a:cs typeface="Calibri"/>
              </a:defRPr>
            </a:lvl1pPr>
            <a:lvl2pPr marL="457177" indent="0" algn="ctr">
              <a:buNone/>
            </a:lvl2pPr>
            <a:lvl3pPr marL="914353" indent="0" algn="ctr">
              <a:buNone/>
            </a:lvl3pPr>
            <a:lvl4pPr marL="1371530" indent="0" algn="ctr">
              <a:buNone/>
            </a:lvl4pPr>
            <a:lvl5pPr marL="1828706" indent="0" algn="ctr">
              <a:buNone/>
            </a:lvl5pPr>
            <a:lvl6pPr marL="2285883" indent="0" algn="ctr">
              <a:buNone/>
            </a:lvl6pPr>
            <a:lvl7pPr marL="2743060" indent="0" algn="ctr">
              <a:buNone/>
            </a:lvl7pPr>
            <a:lvl8pPr marL="3200236" indent="0" algn="ctr">
              <a:buNone/>
            </a:lvl8pPr>
            <a:lvl9pPr marL="3657413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447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01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5C8C3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 marL="850372" indent="-4572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2pPr>
            <a:lvl3pPr marL="1124678" indent="-4572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3pPr>
            <a:lvl4pPr marL="1435558" indent="-4572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4pPr>
            <a:lvl5pPr marL="1709864" indent="-4572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403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625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</p:spPr>
        <p:txBody>
          <a:bodyPr lIns="65023" rIns="65023" anchor="t"/>
          <a:lstStyle>
            <a:lvl1pPr marL="0" indent="0">
              <a:buNone/>
              <a:defRPr sz="2180">
                <a:solidFill>
                  <a:schemeClr val="tx1"/>
                </a:solidFill>
              </a:defRPr>
            </a:lvl1pPr>
            <a:lvl2pPr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230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5C8C3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</p:spPr>
        <p:txBody>
          <a:bodyPr/>
          <a:lstStyle>
            <a:lvl1pPr marL="274306" indent="-274306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 marL="640047" indent="-246875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2pPr>
            <a:lvl3pPr marL="988935" indent="-321457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3pPr>
            <a:lvl4pPr marL="1299815" indent="-321457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4pPr>
            <a:lvl5pPr marL="1574121" indent="-321457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</p:spPr>
        <p:txBody>
          <a:bodyPr/>
          <a:lstStyle>
            <a:lvl1pPr marL="274306" indent="-274306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 marL="640047" indent="-246875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2pPr>
            <a:lvl3pPr marL="988935" indent="-321457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3pPr>
            <a:lvl4pPr marL="1299815" indent="-321457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4pPr>
            <a:lvl5pPr marL="1574121" indent="-321457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835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tIns="65023" anchor="b"/>
          <a:lstStyle>
            <a:lvl1pPr>
              <a:defRPr sz="3600" b="1">
                <a:solidFill>
                  <a:srgbClr val="5C8C3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</p:spPr>
        <p:txBody>
          <a:bodyPr lIns="65023" tIns="0" rIns="65023" bIns="0" anchor="ctr">
            <a:noAutofit/>
          </a:bodyPr>
          <a:lstStyle>
            <a:lvl1pPr marL="0" indent="0">
              <a:buNone/>
              <a:defRPr sz="2391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59"/>
            <a:ext cx="5389033" cy="654843"/>
          </a:xfrm>
          <a:prstGeom prst="rect">
            <a:avLst/>
          </a:prstGeom>
        </p:spPr>
        <p:txBody>
          <a:bodyPr lIns="65023" tIns="0" rIns="65023" bIns="0" anchor="ctr"/>
          <a:lstStyle>
            <a:lvl1pPr marL="0" indent="0">
              <a:buNone/>
              <a:defRPr sz="2391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969" b="1"/>
            </a:lvl2pPr>
            <a:lvl3pPr>
              <a:buNone/>
              <a:defRPr sz="1828" b="1"/>
            </a:lvl3pPr>
            <a:lvl4pPr>
              <a:buNone/>
              <a:defRPr sz="1617" b="1"/>
            </a:lvl4pPr>
            <a:lvl5pPr>
              <a:buNone/>
              <a:defRPr sz="1617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</p:spPr>
        <p:txBody>
          <a:bodyPr tIns="0"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 sz="2180">
                <a:solidFill>
                  <a:schemeClr val="tx1"/>
                </a:solidFill>
              </a:defRPr>
            </a:lvl1pPr>
            <a:lvl2pPr marL="736072" indent="-342900">
              <a:buClr>
                <a:schemeClr val="tx1"/>
              </a:buClr>
              <a:buFont typeface="Arial" panose="020B0604020202020204" pitchFamily="34" charset="0"/>
              <a:buChar char="•"/>
              <a:defRPr sz="1969">
                <a:solidFill>
                  <a:schemeClr val="tx1"/>
                </a:solidFill>
              </a:defRPr>
            </a:lvl2pPr>
            <a:lvl3pPr marL="1010378" indent="-342900">
              <a:buClr>
                <a:schemeClr val="tx1"/>
              </a:buClr>
              <a:buFont typeface="Arial" panose="020B0604020202020204" pitchFamily="34" charset="0"/>
              <a:buChar char="•"/>
              <a:defRPr sz="1828">
                <a:solidFill>
                  <a:schemeClr val="tx1"/>
                </a:solidFill>
              </a:defRPr>
            </a:lvl3pPr>
            <a:lvl4pPr marL="1264108" indent="-285750">
              <a:buClr>
                <a:schemeClr val="tx1"/>
              </a:buClr>
              <a:buFont typeface="Arial" panose="020B0604020202020204" pitchFamily="34" charset="0"/>
              <a:buChar char="•"/>
              <a:defRPr sz="1617">
                <a:solidFill>
                  <a:schemeClr val="tx1"/>
                </a:solidFill>
              </a:defRPr>
            </a:lvl4pPr>
            <a:lvl5pPr marL="1538414" indent="-285750">
              <a:buClr>
                <a:schemeClr val="tx1"/>
              </a:buClr>
              <a:buFont typeface="Arial" panose="020B0604020202020204" pitchFamily="34" charset="0"/>
              <a:buChar char="•"/>
              <a:defRPr sz="1617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  <a:prstGeom prst="rect">
            <a:avLst/>
          </a:prstGeom>
        </p:spPr>
        <p:txBody>
          <a:bodyPr tIns="0"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 sz="2180">
                <a:solidFill>
                  <a:schemeClr val="tx1"/>
                </a:solidFill>
              </a:defRPr>
            </a:lvl1pPr>
            <a:lvl2pPr marL="736072" indent="-342900">
              <a:buClr>
                <a:schemeClr val="tx1"/>
              </a:buClr>
              <a:buFont typeface="Arial" panose="020B0604020202020204" pitchFamily="34" charset="0"/>
              <a:buChar char="•"/>
              <a:defRPr sz="1969">
                <a:solidFill>
                  <a:schemeClr val="tx1"/>
                </a:solidFill>
              </a:defRPr>
            </a:lvl2pPr>
            <a:lvl3pPr marL="1010378" indent="-342900">
              <a:buClr>
                <a:schemeClr val="tx1"/>
              </a:buClr>
              <a:buFont typeface="Arial" panose="020B0604020202020204" pitchFamily="34" charset="0"/>
              <a:buChar char="•"/>
              <a:defRPr sz="1828">
                <a:solidFill>
                  <a:schemeClr val="tx1"/>
                </a:solidFill>
              </a:defRPr>
            </a:lvl3pPr>
            <a:lvl4pPr marL="1264108" indent="-285750">
              <a:buClr>
                <a:schemeClr val="tx1"/>
              </a:buClr>
              <a:buFont typeface="Arial" panose="020B0604020202020204" pitchFamily="34" charset="0"/>
              <a:buChar char="•"/>
              <a:defRPr sz="1617">
                <a:solidFill>
                  <a:schemeClr val="tx1"/>
                </a:solidFill>
              </a:defRPr>
            </a:lvl4pPr>
            <a:lvl5pPr marL="1538414" indent="-285750">
              <a:buClr>
                <a:schemeClr val="tx1"/>
              </a:buClr>
              <a:buFont typeface="Arial" panose="020B0604020202020204" pitchFamily="34" charset="0"/>
              <a:buChar char="•"/>
              <a:defRPr sz="1617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1700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3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1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4766733" y="1905000"/>
            <a:ext cx="6815667" cy="4343400"/>
          </a:xfrm>
          <a:prstGeom prst="rect">
            <a:avLst/>
          </a:prstGeom>
        </p:spPr>
        <p:txBody>
          <a:bodyPr tIns="0"/>
          <a:lstStyle>
            <a:lvl1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 sz="2812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601"/>
            </a:lvl2pPr>
            <a:lvl3pPr>
              <a:defRPr sz="2391"/>
            </a:lvl3pPr>
            <a:lvl4pPr>
              <a:defRPr sz="1969"/>
            </a:lvl4pPr>
            <a:lvl5pPr>
              <a:defRPr sz="1828"/>
            </a:lvl5pPr>
          </a:lstStyle>
          <a:p>
            <a:pPr lvl="0" eaLnBrk="1" latinLnBrk="0" hangingPunct="1"/>
            <a:r>
              <a:rPr kumimoji="0" lang="en-US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tIns="65023" anchor="b"/>
          <a:lstStyle>
            <a:lvl1pPr>
              <a:defRPr b="1">
                <a:solidFill>
                  <a:srgbClr val="5C8C3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905000"/>
            <a:ext cx="4165600" cy="4343400"/>
          </a:xfrm>
          <a:prstGeom prst="rect">
            <a:avLst/>
          </a:prstGeom>
        </p:spPr>
        <p:txBody>
          <a:bodyPr tIns="0"/>
          <a:lstStyle>
            <a:lvl1pPr marL="274306" indent="-274306">
              <a:buClr>
                <a:schemeClr val="tx1"/>
              </a:buClr>
              <a:buFont typeface="Arial" panose="020B0604020202020204" pitchFamily="34" charset="0"/>
              <a:buChar char="•"/>
              <a:defRPr sz="218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40047" indent="-246875">
              <a:buClr>
                <a:schemeClr val="tx1"/>
              </a:buClr>
              <a:buFont typeface="Arial" panose="020B0604020202020204" pitchFamily="34" charset="0"/>
              <a:buChar char="•"/>
              <a:defRPr sz="1969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88935" indent="-321457">
              <a:buClr>
                <a:schemeClr val="tx1"/>
              </a:buClr>
              <a:buFont typeface="Arial" panose="020B0604020202020204" pitchFamily="34" charset="0"/>
              <a:buChar char="•"/>
              <a:defRPr sz="1828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99815" indent="-321457">
              <a:buClr>
                <a:schemeClr val="tx1"/>
              </a:buClr>
              <a:buFont typeface="Arial" panose="020B0604020202020204" pitchFamily="34" charset="0"/>
              <a:buChar char="•"/>
              <a:defRPr sz="1617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74121" indent="-321457">
              <a:buClr>
                <a:schemeClr val="tx1"/>
              </a:buClr>
              <a:buFont typeface="Arial" panose="020B0604020202020204" pitchFamily="34" charset="0"/>
              <a:buChar char="•"/>
              <a:defRPr sz="1617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244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1">
                <a:solidFill>
                  <a:srgbClr val="5C8C30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781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130025" tIns="130025" rIns="130025" bIns="130025" anchor="t" anchorCtr="0"/>
          <a:lstStyle>
            <a:lvl1pPr marL="274306" indent="-274306" rtl="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28"/>
            </a:lvl5pPr>
            <a:lvl6pPr rtl="0">
              <a:defRPr sz="1828"/>
            </a:lvl6pPr>
            <a:lvl7pPr rtl="0">
              <a:defRPr sz="1828"/>
            </a:lvl7pPr>
            <a:lvl8pPr rtl="0">
              <a:defRPr sz="1828"/>
            </a:lvl8pPr>
            <a:lvl9pPr rtl="0">
              <a:defRPr sz="182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31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56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6" r:id="rId10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992" b="0" kern="1200">
          <a:ln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74306" indent="-274306" algn="l" rtl="0" eaLnBrk="1" latinLnBrk="0" hangingPunct="1">
        <a:spcBef>
          <a:spcPct val="20000"/>
        </a:spcBef>
        <a:buClr>
          <a:schemeClr val="accent1"/>
        </a:buClr>
        <a:buSzPct val="95000"/>
        <a:buFont typeface="Wingdings 2"/>
        <a:buChar char=""/>
        <a:defRPr kumimoji="0" sz="2601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47" indent="-246875" algn="l" rtl="0" eaLnBrk="1" latinLnBrk="0" hangingPunct="1">
        <a:spcBef>
          <a:spcPct val="20000"/>
        </a:spcBef>
        <a:buClr>
          <a:schemeClr val="accent1"/>
        </a:buClr>
        <a:buSzPct val="50000"/>
        <a:buFont typeface="Lucida Grande"/>
        <a:buChar char="➤"/>
        <a:defRPr kumimoji="0" sz="2391" kern="1200">
          <a:solidFill>
            <a:srgbClr val="910D28"/>
          </a:solidFill>
          <a:latin typeface="Calibri"/>
          <a:ea typeface="+mn-ea"/>
          <a:cs typeface="Calibri"/>
        </a:defRPr>
      </a:lvl2pPr>
      <a:lvl3pPr marL="988935" indent="-321457" algn="l" rtl="0" eaLnBrk="1" latinLnBrk="0" hangingPunct="1">
        <a:spcBef>
          <a:spcPct val="20000"/>
        </a:spcBef>
        <a:buClr>
          <a:schemeClr val="accent2"/>
        </a:buClr>
        <a:buSzPct val="70000"/>
        <a:buFont typeface="Lucida Grande"/>
        <a:buChar char="-"/>
        <a:defRPr kumimoji="0" sz="2109" kern="1200">
          <a:solidFill>
            <a:schemeClr val="accent2"/>
          </a:solidFill>
          <a:latin typeface="Calibri"/>
          <a:ea typeface="+mn-ea"/>
          <a:cs typeface="Calibri"/>
        </a:defRPr>
      </a:lvl3pPr>
      <a:lvl4pPr marL="1299815" indent="-321457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1969" kern="1200">
          <a:solidFill>
            <a:schemeClr val="accent2"/>
          </a:solidFill>
          <a:latin typeface="Calibri"/>
          <a:ea typeface="+mn-ea"/>
          <a:cs typeface="Calibri"/>
        </a:defRPr>
      </a:lvl4pPr>
      <a:lvl5pPr marL="1574121" indent="-321457" algn="l" rtl="0" eaLnBrk="1" latinLnBrk="0" hangingPunct="1">
        <a:spcBef>
          <a:spcPct val="20000"/>
        </a:spcBef>
        <a:buClr>
          <a:schemeClr val="accent2"/>
        </a:buClr>
        <a:buSzPct val="65000"/>
        <a:buFont typeface="Lucida Grande"/>
        <a:buChar char="-"/>
        <a:defRPr kumimoji="0" sz="1969" kern="1200">
          <a:solidFill>
            <a:schemeClr val="accent2"/>
          </a:solidFill>
          <a:latin typeface="Calibri"/>
          <a:ea typeface="+mn-ea"/>
          <a:cs typeface="Calibri"/>
        </a:defRPr>
      </a:lvl5pPr>
      <a:lvl6pPr marL="1737271" indent="-21030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1920141" indent="-18287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1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448" indent="-182871" algn="l" rtl="0" eaLnBrk="1" latinLnBrk="0" hangingPunct="1">
        <a:spcBef>
          <a:spcPct val="20000"/>
        </a:spcBef>
        <a:buClr>
          <a:schemeClr val="tx2"/>
        </a:buClr>
        <a:buChar char="•"/>
        <a:defRPr kumimoji="0" sz="1617" kern="1200">
          <a:solidFill>
            <a:schemeClr val="tx1"/>
          </a:solidFill>
          <a:latin typeface="+mn-lt"/>
          <a:ea typeface="+mn-ea"/>
          <a:cs typeface="+mn-cs"/>
        </a:defRPr>
      </a:lvl8pPr>
      <a:lvl9pPr marL="2468754" indent="-18287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6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hyperlink" Target="https://www.youtube.com/watch?v=MaDO99ncRrk" TargetMode="External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20center.ou.edu/leadershipre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k20.ou.edu/lifeevent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38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2D25C9-F1E3-B241-B58F-6DF082D0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GEAR UP Model: </a:t>
            </a:r>
            <a:br>
              <a:rPr lang="en-US" sz="2800" dirty="0"/>
            </a:br>
            <a:r>
              <a:rPr lang="en-US" sz="2800" b="1" i="1" dirty="0"/>
              <a:t>G</a:t>
            </a:r>
            <a:r>
              <a:rPr lang="en-US" sz="2800" i="1" dirty="0">
                <a:solidFill>
                  <a:schemeClr val="tx1"/>
                </a:solidFill>
              </a:rPr>
              <a:t>aining</a:t>
            </a:r>
            <a:r>
              <a:rPr lang="en-US" sz="2800" i="1" dirty="0"/>
              <a:t> </a:t>
            </a:r>
            <a:r>
              <a:rPr lang="en-US" sz="2800" b="1" i="1" dirty="0"/>
              <a:t>E</a:t>
            </a:r>
            <a:r>
              <a:rPr lang="en-US" sz="2800" i="1" dirty="0">
                <a:solidFill>
                  <a:schemeClr val="tx1"/>
                </a:solidFill>
              </a:rPr>
              <a:t>arly</a:t>
            </a:r>
            <a:r>
              <a:rPr lang="en-US" sz="2800" i="1" dirty="0"/>
              <a:t> </a:t>
            </a:r>
            <a:r>
              <a:rPr lang="en-US" sz="2800" b="1" i="1" dirty="0"/>
              <a:t>A</a:t>
            </a:r>
            <a:r>
              <a:rPr lang="en-US" sz="2800" i="1" dirty="0">
                <a:solidFill>
                  <a:schemeClr val="tx1"/>
                </a:solidFill>
              </a:rPr>
              <a:t>wareness</a:t>
            </a:r>
            <a:r>
              <a:rPr lang="en-US" sz="2800" i="1" dirty="0"/>
              <a:t> </a:t>
            </a:r>
            <a:r>
              <a:rPr lang="en-US" sz="2800" i="1" dirty="0">
                <a:solidFill>
                  <a:schemeClr val="tx1"/>
                </a:solidFill>
              </a:rPr>
              <a:t>and</a:t>
            </a:r>
            <a:r>
              <a:rPr lang="en-US" sz="2800" i="1" dirty="0"/>
              <a:t> </a:t>
            </a:r>
            <a:r>
              <a:rPr lang="en-US" sz="2800" b="1" i="1" dirty="0"/>
              <a:t>R</a:t>
            </a:r>
            <a:r>
              <a:rPr lang="en-US" sz="2800" i="1" dirty="0">
                <a:solidFill>
                  <a:schemeClr val="tx1"/>
                </a:solidFill>
              </a:rPr>
              <a:t>eadiness for </a:t>
            </a:r>
            <a:r>
              <a:rPr lang="en-US" sz="2800" b="1" i="1" dirty="0"/>
              <a:t>U</a:t>
            </a:r>
            <a:r>
              <a:rPr lang="en-US" sz="2800" i="1" dirty="0">
                <a:solidFill>
                  <a:schemeClr val="tx1"/>
                </a:solidFill>
              </a:rPr>
              <a:t>ndergraduate</a:t>
            </a:r>
            <a:r>
              <a:rPr lang="en-US" sz="2800" i="1" dirty="0"/>
              <a:t> </a:t>
            </a:r>
            <a:r>
              <a:rPr lang="en-US" sz="2800" b="1" i="1" dirty="0"/>
              <a:t>P</a:t>
            </a:r>
            <a:r>
              <a:rPr lang="en-US" sz="2800" i="1" dirty="0">
                <a:solidFill>
                  <a:schemeClr val="tx1"/>
                </a:solidFill>
              </a:rPr>
              <a:t>rograms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CE99A6-CEC5-4643-AFAB-8A32705E177D}"/>
              </a:ext>
            </a:extLst>
          </p:cNvPr>
          <p:cNvSpPr txBox="1">
            <a:spLocks/>
          </p:cNvSpPr>
          <p:nvPr/>
        </p:nvSpPr>
        <p:spPr>
          <a:xfrm>
            <a:off x="817123" y="227137"/>
            <a:ext cx="11374876" cy="1143000"/>
          </a:xfrm>
          <a:prstGeom prst="rect">
            <a:avLst/>
          </a:prstGeom>
        </p:spPr>
        <p:txBody>
          <a:bodyPr vert="horz" lIns="0" tIns="65023" rIns="0" bIns="0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92" b="0" kern="120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pic>
        <p:nvPicPr>
          <p:cNvPr id="9" name="Picture 8" descr="A diagram of a school&#10;&#10;Description automatically generated">
            <a:extLst>
              <a:ext uri="{FF2B5EF4-FFF2-40B4-BE49-F238E27FC236}">
                <a16:creationId xmlns:a16="http://schemas.microsoft.com/office/drawing/2014/main" id="{9ED1B7BE-B55A-0FBF-8E5F-A1650C1436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868" y="1505519"/>
            <a:ext cx="13377735" cy="49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338D6D-208E-2241-BB00-83F6419CF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</p:spPr>
        <p:txBody>
          <a:bodyPr anchor="b">
            <a:normAutofit/>
          </a:bodyPr>
          <a:lstStyle/>
          <a:p>
            <a:r>
              <a:rPr lang="en-US" sz="5500" dirty="0"/>
              <a:t>What did you notice and wonder about…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1B658-3B2B-8D4B-A79A-2C343FF05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3228392"/>
            <a:ext cx="10472928" cy="1752600"/>
          </a:xfrm>
        </p:spPr>
        <p:txBody>
          <a:bodyPr>
            <a:normAutofit/>
          </a:bodyPr>
          <a:lstStyle/>
          <a:p>
            <a:r>
              <a:rPr lang="en-US" sz="3600" dirty="0"/>
              <a:t>College benefits to students?</a:t>
            </a:r>
          </a:p>
        </p:txBody>
      </p:sp>
    </p:spTree>
    <p:extLst>
      <p:ext uri="{BB962C8B-B14F-4D97-AF65-F5344CB8AC3E}">
        <p14:creationId xmlns:p14="http://schemas.microsoft.com/office/powerpoint/2010/main" val="1499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DBF6-0E4F-C54C-B169-44C69FB48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0" y="1933586"/>
            <a:ext cx="4977761" cy="1143000"/>
          </a:xfrm>
        </p:spPr>
        <p:txBody>
          <a:bodyPr>
            <a:noAutofit/>
          </a:bodyPr>
          <a:lstStyle/>
          <a:p>
            <a:r>
              <a:rPr lang="en-US" sz="4950" dirty="0"/>
              <a:t>College Benefits </a:t>
            </a:r>
            <a:br>
              <a:rPr lang="en-US" sz="4950" dirty="0"/>
            </a:br>
            <a:r>
              <a:rPr lang="en-US" sz="4950" dirty="0"/>
              <a:t>to Students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A9E685-BC67-8442-8C69-47019820218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7912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672601-C008-614B-B2C3-E9B7F807D186}"/>
              </a:ext>
            </a:extLst>
          </p:cNvPr>
          <p:cNvSpPr/>
          <p:nvPr/>
        </p:nvSpPr>
        <p:spPr>
          <a:xfrm>
            <a:off x="3349683" y="6365288"/>
            <a:ext cx="83336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Sutton, H. (2017). Learn to articulate the value of college beyond dollar signs. 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Recruiting &amp; Retaining Adult Learners, 19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(7), 6-7.</a:t>
            </a:r>
          </a:p>
        </p:txBody>
      </p:sp>
    </p:spTree>
    <p:extLst>
      <p:ext uri="{BB962C8B-B14F-4D97-AF65-F5344CB8AC3E}">
        <p14:creationId xmlns:p14="http://schemas.microsoft.com/office/powerpoint/2010/main" val="42274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338D6D-208E-2241-BB00-83F6419CF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</p:spPr>
        <p:txBody>
          <a:bodyPr anchor="b">
            <a:normAutofit/>
          </a:bodyPr>
          <a:lstStyle/>
          <a:p>
            <a:r>
              <a:rPr lang="en-US" sz="5500" dirty="0"/>
              <a:t>What did you notice and wonder about…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1B658-3B2B-8D4B-A79A-2C343FF05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3363686"/>
            <a:ext cx="10472928" cy="1752600"/>
          </a:xfrm>
        </p:spPr>
        <p:txBody>
          <a:bodyPr>
            <a:normAutofit/>
          </a:bodyPr>
          <a:lstStyle/>
          <a:p>
            <a:r>
              <a:rPr lang="en-US" sz="3600" dirty="0"/>
              <a:t>Research-based approaches?</a:t>
            </a:r>
          </a:p>
        </p:txBody>
      </p:sp>
    </p:spTree>
    <p:extLst>
      <p:ext uri="{BB962C8B-B14F-4D97-AF65-F5344CB8AC3E}">
        <p14:creationId xmlns:p14="http://schemas.microsoft.com/office/powerpoint/2010/main" val="16850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ECECEC"/>
            </a:gs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7B20F1-AC0B-BF46-A617-3C104E006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15" y="67962"/>
            <a:ext cx="10563262" cy="6722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527D8C-B91B-AC4C-84D8-E3215EA5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784" y="1535026"/>
            <a:ext cx="4394886" cy="1143000"/>
          </a:xfrm>
        </p:spPr>
        <p:txBody>
          <a:bodyPr>
            <a:noAutofit/>
          </a:bodyPr>
          <a:lstStyle/>
          <a:p>
            <a:r>
              <a:rPr lang="en-US" sz="4950" dirty="0"/>
              <a:t>Research-Based </a:t>
            </a:r>
            <a:br>
              <a:rPr lang="en-US" sz="4950" dirty="0"/>
            </a:br>
            <a:r>
              <a:rPr lang="en-US" sz="4950" dirty="0"/>
              <a:t>Approaches</a:t>
            </a:r>
          </a:p>
        </p:txBody>
      </p:sp>
    </p:spTree>
    <p:extLst>
      <p:ext uri="{BB962C8B-B14F-4D97-AF65-F5344CB8AC3E}">
        <p14:creationId xmlns:p14="http://schemas.microsoft.com/office/powerpoint/2010/main" val="37546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66792" y="386605"/>
            <a:ext cx="5827511" cy="1143000"/>
          </a:xfrm>
        </p:spPr>
        <p:txBody>
          <a:bodyPr/>
          <a:lstStyle/>
          <a:p>
            <a:r>
              <a:rPr lang="en-US" dirty="0"/>
              <a:t>3-2-1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5666792" y="1712168"/>
            <a:ext cx="6216502" cy="49677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/>
              <a:t>Record </a:t>
            </a:r>
            <a:r>
              <a:rPr lang="en-US" sz="3000" b="1" dirty="0">
                <a:solidFill>
                  <a:srgbClr val="5C8C30"/>
                </a:solidFill>
              </a:rPr>
              <a:t>3</a:t>
            </a:r>
            <a:r>
              <a:rPr lang="en-US" sz="3000" dirty="0">
                <a:solidFill>
                  <a:srgbClr val="5C8C30"/>
                </a:solidFill>
              </a:rPr>
              <a:t> </a:t>
            </a:r>
            <a:r>
              <a:rPr lang="en-US" sz="3000" dirty="0"/>
              <a:t>student benefits of postsecondary opportunities or college.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Identify </a:t>
            </a:r>
            <a:r>
              <a:rPr lang="en-US" sz="3000" b="1" dirty="0">
                <a:solidFill>
                  <a:srgbClr val="5C8C30"/>
                </a:solidFill>
              </a:rPr>
              <a:t>2</a:t>
            </a:r>
            <a:r>
              <a:rPr lang="en-US" sz="3000" dirty="0"/>
              <a:t> benefits LIFE will have </a:t>
            </a:r>
            <a:br>
              <a:rPr lang="en-US" sz="3000" dirty="0"/>
            </a:br>
            <a:r>
              <a:rPr lang="en-US" sz="3000" dirty="0"/>
              <a:t>for my school.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Think of </a:t>
            </a:r>
            <a:r>
              <a:rPr lang="en-US" sz="3000" b="1" dirty="0">
                <a:solidFill>
                  <a:srgbClr val="5C8C30"/>
                </a:solidFill>
              </a:rPr>
              <a:t>1</a:t>
            </a:r>
            <a:r>
              <a:rPr lang="en-US" sz="3000" dirty="0"/>
              <a:t> student or group of students you envision this grant affecting </a:t>
            </a:r>
            <a:br>
              <a:rPr lang="en-US" sz="3000" dirty="0"/>
            </a:br>
            <a:r>
              <a:rPr lang="en-US" sz="3000" dirty="0"/>
              <a:t>(write a pseudonym or description). </a:t>
            </a:r>
          </a:p>
        </p:txBody>
      </p:sp>
      <p:pic>
        <p:nvPicPr>
          <p:cNvPr id="7" name="Picture 6" descr="A white paper with text and words&#10;&#10;Description automatically generated">
            <a:extLst>
              <a:ext uri="{FF2B5EF4-FFF2-40B4-BE49-F238E27FC236}">
                <a16:creationId xmlns:a16="http://schemas.microsoft.com/office/drawing/2014/main" id="{56720682-1E22-DD3B-9158-567A6D97A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8" y="69707"/>
            <a:ext cx="5187820" cy="671364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4924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">
            <a:hlinkClick r:id="" action="ppaction://media"/>
            <a:extLst>
              <a:ext uri="{FF2B5EF4-FFF2-40B4-BE49-F238E27FC236}">
                <a16:creationId xmlns:a16="http://schemas.microsoft.com/office/drawing/2014/main" id="{6DF617B2-2523-4642-B204-8C9FC35FA03B}"/>
              </a:ext>
            </a:extLst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25688" y="169863"/>
            <a:ext cx="7956550" cy="596741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B62E-86C8-BAFB-0F01-D6FCDB6D76E3}"/>
              </a:ext>
            </a:extLst>
          </p:cNvPr>
          <p:cNvSpPr txBox="1"/>
          <p:nvPr/>
        </p:nvSpPr>
        <p:spPr>
          <a:xfrm>
            <a:off x="2484783" y="6318327"/>
            <a:ext cx="795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GEAR UP Overview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6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315A-43D6-AD4A-A0D3-74CDD1EC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b="1" dirty="0"/>
              <a:t>ONE</a:t>
            </a:r>
            <a:r>
              <a:rPr lang="en-US" dirty="0"/>
              <a:t>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988E-DF70-194C-B529-80F5CC972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30046" tIns="65023" rIns="130046" bIns="65023" anchor="t">
            <a:normAutofit/>
          </a:bodyPr>
          <a:lstStyle/>
          <a:p>
            <a:pPr marL="0" indent="0">
              <a:buNone/>
            </a:pPr>
            <a:r>
              <a:rPr lang="en-US" dirty="0"/>
              <a:t>Again, picture that ONE student (or group of students). </a:t>
            </a:r>
            <a:br>
              <a:rPr lang="en-US" dirty="0"/>
            </a:br>
            <a:endParaRPr lang="en-US" i="1" dirty="0"/>
          </a:p>
          <a:p>
            <a:pPr marL="0" indent="0">
              <a:buNone/>
            </a:pPr>
            <a:r>
              <a:rPr lang="en-US" dirty="0"/>
              <a:t>While you listen to this story think deeply about…</a:t>
            </a:r>
          </a:p>
          <a:p>
            <a:pPr marL="273685" indent="-273685"/>
            <a:r>
              <a:rPr lang="en-US" dirty="0"/>
              <a:t>How will this partnership make a difference for your student(s)?</a:t>
            </a:r>
          </a:p>
          <a:p>
            <a:pPr marL="273685" indent="-273685"/>
            <a:r>
              <a:rPr lang="en-US" dirty="0"/>
              <a:t>What does that difference look like in your mind’s eye?</a:t>
            </a:r>
          </a:p>
        </p:txBody>
      </p:sp>
    </p:spTree>
    <p:extLst>
      <p:ext uri="{BB962C8B-B14F-4D97-AF65-F5344CB8AC3E}">
        <p14:creationId xmlns:p14="http://schemas.microsoft.com/office/powerpoint/2010/main" val="110384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F2616D9-5CCA-A850-151A-57388CC0B83B}"/>
              </a:ext>
            </a:extLst>
          </p:cNvPr>
          <p:cNvSpPr txBox="1">
            <a:spLocks/>
          </p:cNvSpPr>
          <p:nvPr/>
        </p:nvSpPr>
        <p:spPr>
          <a:xfrm>
            <a:off x="439735" y="1437684"/>
            <a:ext cx="6570068" cy="136245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992" b="0" kern="120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bg1"/>
                </a:solidFill>
              </a:rPr>
              <a:t>Who do you envision?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7FD149-74A0-66BA-BF39-95B2B128C0B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t="1362" r="1770" b="1364"/>
          <a:stretch/>
        </p:blipFill>
        <p:spPr>
          <a:xfrm>
            <a:off x="7306847" y="1156978"/>
            <a:ext cx="3384013" cy="4362382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7DED1A-2CB1-CE33-3E23-7C92F6E8B4F0}"/>
              </a:ext>
            </a:extLst>
          </p:cNvPr>
          <p:cNvSpPr txBox="1">
            <a:spLocks/>
          </p:cNvSpPr>
          <p:nvPr/>
        </p:nvSpPr>
        <p:spPr>
          <a:xfrm>
            <a:off x="1327885" y="3338169"/>
            <a:ext cx="4872193" cy="2471615"/>
          </a:xfrm>
          <a:prstGeom prst="rect">
            <a:avLst/>
          </a:prstGeom>
        </p:spPr>
        <p:txBody>
          <a:bodyPr vert="horz" lIns="65023" tIns="65023" rIns="65023" bIns="65023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Wingdings 2"/>
              <a:buNone/>
              <a:defRPr kumimoji="0" sz="218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40047" indent="-2468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Lucida Grande"/>
              <a:buNone/>
              <a:defRPr kumimoji="0" sz="1828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88935" indent="-321457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Lucida Grande"/>
              <a:buNone/>
              <a:defRPr kumimoji="0" sz="1617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299815" indent="-321457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Lucida Grande"/>
              <a:buNone/>
              <a:defRPr kumimoji="0" sz="1406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574121" indent="-321457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Lucida Grande"/>
              <a:buNone/>
              <a:defRPr kumimoji="0" sz="1406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737271" indent="-210301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141" indent="-182871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1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448" indent="-182871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754" indent="-182871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6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What will the effects of this partnership look like for your student(s)?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5CA04-27F3-B057-56D0-CD443A741E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68" y="4499332"/>
            <a:ext cx="20205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3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</p:spPr>
        <p:txBody>
          <a:bodyPr>
            <a:normAutofit/>
          </a:bodyPr>
          <a:lstStyle/>
          <a:p>
            <a:r>
              <a:rPr lang="en-US" dirty="0"/>
              <a:t>GEAR UP for LIFE Staff Overview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ECEE7AB2-C7E1-40BF-6DB6-AA7D87AAD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77CA7-8B37-A40F-8B88-A3B896B34BF9}"/>
              </a:ext>
            </a:extLst>
          </p:cNvPr>
          <p:cNvSpPr txBox="1"/>
          <p:nvPr/>
        </p:nvSpPr>
        <p:spPr>
          <a:xfrm>
            <a:off x="3049229" y="3244334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FA7D-54FD-8A88-DAB1-6D592986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ADEPT Live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F4DA4-F309-8C83-25BD-A4F830A15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2300287"/>
            <a:ext cx="10406063" cy="4054637"/>
          </a:xfrm>
        </p:spPr>
        <p:txBody>
          <a:bodyPr/>
          <a:lstStyle/>
          <a:p>
            <a:r>
              <a:rPr lang="en-US" dirty="0"/>
              <a:t>Two teacher leaders from each school will be selected.</a:t>
            </a:r>
          </a:p>
          <a:p>
            <a:r>
              <a:rPr lang="en-US" dirty="0"/>
              <a:t>Work quarterly with an instructional coach.</a:t>
            </a:r>
          </a:p>
          <a:p>
            <a:r>
              <a:rPr lang="en-US" dirty="0"/>
              <a:t>Attend an in-person summer institute.</a:t>
            </a:r>
          </a:p>
          <a:p>
            <a:r>
              <a:rPr lang="en-US" dirty="0"/>
              <a:t>Receive an honorarium for their participation.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Mark your calendar for the week of July 8</a:t>
            </a:r>
            <a:r>
              <a:rPr lang="en-US" sz="4000" b="1" baseline="30000" dirty="0"/>
              <a:t>th</a:t>
            </a:r>
            <a:r>
              <a:rPr lang="en-US" sz="4000" b="1" dirty="0"/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44053-C544-86A8-FEBE-7942E425747C}"/>
              </a:ext>
            </a:extLst>
          </p:cNvPr>
          <p:cNvSpPr txBox="1"/>
          <p:nvPr/>
        </p:nvSpPr>
        <p:spPr>
          <a:xfrm>
            <a:off x="609600" y="1930955"/>
            <a:ext cx="1073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(</a:t>
            </a:r>
            <a:r>
              <a:rPr lang="en-US" sz="2400" b="1" dirty="0">
                <a:solidFill>
                  <a:srgbClr val="5C8C30"/>
                </a:solidFill>
                <a:latin typeface="+mj-lt"/>
              </a:rPr>
              <a:t>A</a:t>
            </a:r>
            <a:r>
              <a:rPr lang="en-US" sz="2400" b="1" dirty="0">
                <a:latin typeface="+mj-lt"/>
              </a:rPr>
              <a:t>uthenticity</a:t>
            </a:r>
            <a:r>
              <a:rPr lang="en-US" sz="2400" b="1" dirty="0">
                <a:solidFill>
                  <a:srgbClr val="5C8C30"/>
                </a:solidFill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and</a:t>
            </a:r>
            <a:r>
              <a:rPr lang="en-US" sz="2400" b="1" dirty="0">
                <a:solidFill>
                  <a:srgbClr val="5C8C30"/>
                </a:solidFill>
                <a:latin typeface="+mj-lt"/>
              </a:rPr>
              <a:t> D</a:t>
            </a:r>
            <a:r>
              <a:rPr lang="en-US" sz="2400" b="1" dirty="0">
                <a:latin typeface="+mj-lt"/>
              </a:rPr>
              <a:t>iscourse</a:t>
            </a:r>
            <a:r>
              <a:rPr lang="en-US" sz="2400" b="1" dirty="0">
                <a:solidFill>
                  <a:srgbClr val="5C8C30"/>
                </a:solidFill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for</a:t>
            </a:r>
            <a:r>
              <a:rPr lang="en-US" sz="2400" b="1" dirty="0">
                <a:solidFill>
                  <a:srgbClr val="5C8C30"/>
                </a:solidFill>
                <a:latin typeface="+mj-lt"/>
              </a:rPr>
              <a:t> E</a:t>
            </a:r>
            <a:r>
              <a:rPr lang="en-US" sz="2400" b="1" dirty="0">
                <a:latin typeface="+mj-lt"/>
              </a:rPr>
              <a:t>ngagement</a:t>
            </a:r>
            <a:r>
              <a:rPr lang="en-US" sz="2400" b="1" dirty="0">
                <a:solidFill>
                  <a:srgbClr val="5C8C30"/>
                </a:solidFill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using</a:t>
            </a:r>
            <a:r>
              <a:rPr lang="en-US" sz="2400" b="1" dirty="0">
                <a:solidFill>
                  <a:srgbClr val="5C8C30"/>
                </a:solidFill>
                <a:latin typeface="+mj-lt"/>
              </a:rPr>
              <a:t> P</a:t>
            </a:r>
            <a:r>
              <a:rPr lang="en-US" sz="2400" b="1" dirty="0">
                <a:latin typeface="+mj-lt"/>
              </a:rPr>
              <a:t>edagogy</a:t>
            </a:r>
            <a:r>
              <a:rPr lang="en-US" sz="2400" b="1" dirty="0">
                <a:solidFill>
                  <a:srgbClr val="5C8C30"/>
                </a:solidFill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and</a:t>
            </a:r>
            <a:r>
              <a:rPr lang="en-US" sz="2400" b="1" dirty="0">
                <a:solidFill>
                  <a:srgbClr val="5C8C30"/>
                </a:solidFill>
                <a:latin typeface="+mj-lt"/>
              </a:rPr>
              <a:t> T</a:t>
            </a:r>
            <a:r>
              <a:rPr lang="en-US" sz="2400" b="1" dirty="0">
                <a:latin typeface="+mj-lt"/>
              </a:rPr>
              <a:t>echnology)</a:t>
            </a:r>
          </a:p>
        </p:txBody>
      </p:sp>
    </p:spTree>
    <p:extLst>
      <p:ext uri="{BB962C8B-B14F-4D97-AF65-F5344CB8AC3E}">
        <p14:creationId xmlns:p14="http://schemas.microsoft.com/office/powerpoint/2010/main" val="11268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sky with clouds&#10;&#10;Description automatically generated">
            <a:extLst>
              <a:ext uri="{FF2B5EF4-FFF2-40B4-BE49-F238E27FC236}">
                <a16:creationId xmlns:a16="http://schemas.microsoft.com/office/drawing/2014/main" id="{B4363DC0-4326-D0A9-DBB0-9A25DFCB4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77" y="-147592"/>
            <a:ext cx="12686154" cy="7153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24FA7D-54FD-8A88-DAB1-6D592986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Counselor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F4DA4-F309-8C83-25BD-A4F830A15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920085"/>
            <a:ext cx="10563226" cy="44348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Counselor Academy aims to equip counselors with skills to build partnerships, provide valuable information, and facilitate college readiness for students and families.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Mark your calendars for the week of June 17</a:t>
            </a:r>
            <a:r>
              <a:rPr lang="en-US" sz="4000" b="1" baseline="30000" dirty="0"/>
              <a:t>th</a:t>
            </a:r>
            <a:r>
              <a:rPr lang="en-US" sz="4000" b="1" dirty="0"/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2284E6-87BC-6116-3C6D-8229B6C38E6A}"/>
              </a:ext>
            </a:extLst>
          </p:cNvPr>
          <p:cNvSpPr txBox="1"/>
          <p:nvPr/>
        </p:nvSpPr>
        <p:spPr>
          <a:xfrm>
            <a:off x="15146594" y="5574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6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AF52447-836D-E5EE-4F36-1C9F900BDB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373567"/>
            <a:ext cx="5180577" cy="5272853"/>
          </a:xfrm>
          <a:noFill/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277524A-F3D3-D4F9-4875-60F05416A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64" y="1077122"/>
            <a:ext cx="5384800" cy="443484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The mission of the </a:t>
            </a:r>
            <a:r>
              <a:rPr lang="en-US" b="1" u="sng" dirty="0"/>
              <a:t>O</a:t>
            </a:r>
            <a:r>
              <a:rPr lang="en-US" u="sng" dirty="0"/>
              <a:t>klahoma </a:t>
            </a:r>
            <a:r>
              <a:rPr lang="en-US" b="1" u="sng" dirty="0"/>
              <a:t>E</a:t>
            </a:r>
            <a:r>
              <a:rPr lang="en-US" u="sng" dirty="0"/>
              <a:t>ducational </a:t>
            </a:r>
            <a:r>
              <a:rPr lang="en-US" b="1" u="sng" dirty="0"/>
              <a:t>T</a:t>
            </a:r>
            <a:r>
              <a:rPr lang="en-US" u="sng" dirty="0"/>
              <a:t>echnology </a:t>
            </a:r>
            <a:r>
              <a:rPr lang="en-US" b="1" u="sng" dirty="0"/>
              <a:t>T</a:t>
            </a:r>
            <a:r>
              <a:rPr lang="en-US" u="sng" dirty="0"/>
              <a:t>rust </a:t>
            </a:r>
            <a:r>
              <a:rPr lang="en-US" dirty="0"/>
              <a:t>is to equip Oklahoma school and </a:t>
            </a:r>
            <a:r>
              <a:rPr lang="en-US" dirty="0" err="1"/>
              <a:t>CareerTech</a:t>
            </a:r>
            <a:r>
              <a:rPr lang="en-US" dirty="0"/>
              <a:t> students with the technology and skills necessary to compete in the global marketplace. </a:t>
            </a:r>
            <a:r>
              <a:rPr lang="en-US" b="1" dirty="0"/>
              <a:t>The Trust provides up to </a:t>
            </a:r>
            <a:r>
              <a:rPr lang="en-US" b="1" dirty="0">
                <a:solidFill>
                  <a:schemeClr val="accent1"/>
                </a:solidFill>
              </a:rPr>
              <a:t>$40,000 </a:t>
            </a:r>
            <a:r>
              <a:rPr lang="en-US" b="1" dirty="0"/>
              <a:t>for computer and telecommunications equipment, infrastructure, leadership, and professional development to implement and advance integration of technology into classroom instruction</a:t>
            </a:r>
            <a:r>
              <a:rPr lang="en-US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E6CD5-0AA3-E9B2-295E-645F7FED5378}"/>
              </a:ext>
            </a:extLst>
          </p:cNvPr>
          <p:cNvSpPr txBox="1"/>
          <p:nvPr/>
        </p:nvSpPr>
        <p:spPr>
          <a:xfrm>
            <a:off x="780486" y="5991990"/>
            <a:ext cx="104595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Calibri" panose="020F0502020204030204" pitchFamily="34" charset="0"/>
                <a:cs typeface="Calibri" panose="020F0502020204030204" pitchFamily="34" charset="0"/>
              </a:rPr>
              <a:t>Grant cycle begins early November and continues through early February.</a:t>
            </a:r>
          </a:p>
        </p:txBody>
      </p:sp>
    </p:spTree>
    <p:extLst>
      <p:ext uri="{BB962C8B-B14F-4D97-AF65-F5344CB8AC3E}">
        <p14:creationId xmlns:p14="http://schemas.microsoft.com/office/powerpoint/2010/main" val="122886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861E0-2545-AB77-02DC-A7B3E57A7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OETT/OK-ACTS Phase 1: Leadership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37EF2C-A8C6-7E1D-070D-77DB59B0FC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37" y="2153413"/>
            <a:ext cx="2857500" cy="28575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79633-9639-8ECB-2C9C-CAA2D6D48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1508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first step to an OETT Grant is for administrators to attend Phase 1: Leadership.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BC85B-34E6-E0A5-72BE-F2B15F2D4681}"/>
              </a:ext>
            </a:extLst>
          </p:cNvPr>
          <p:cNvSpPr txBox="1"/>
          <p:nvPr/>
        </p:nvSpPr>
        <p:spPr>
          <a:xfrm>
            <a:off x="820340" y="5117183"/>
            <a:ext cx="4763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k20center.ou.edu/leadershipreg/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3AF25E-9A7C-1B00-A3BD-AC3FC1F01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59883"/>
              </p:ext>
            </p:extLst>
          </p:nvPr>
        </p:nvGraphicFramePr>
        <p:xfrm>
          <a:off x="5756366" y="3444847"/>
          <a:ext cx="582603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4541">
                  <a:extLst>
                    <a:ext uri="{9D8B030D-6E8A-4147-A177-3AD203B41FA5}">
                      <a16:colId xmlns:a16="http://schemas.microsoft.com/office/drawing/2014/main" val="2654555141"/>
                    </a:ext>
                  </a:extLst>
                </a:gridCol>
                <a:gridCol w="2541493">
                  <a:extLst>
                    <a:ext uri="{9D8B030D-6E8A-4147-A177-3AD203B41FA5}">
                      <a16:colId xmlns:a16="http://schemas.microsoft.com/office/drawing/2014/main" val="1719765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Date(s)</a:t>
                      </a:r>
                    </a:p>
                  </a:txBody>
                  <a:tcPr>
                    <a:solidFill>
                      <a:srgbClr val="5C8C3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Date</a:t>
                      </a:r>
                    </a:p>
                  </a:txBody>
                  <a:tcPr>
                    <a:solidFill>
                      <a:srgbClr val="5C8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418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January 31–February 1, 2024</a:t>
                      </a:r>
                    </a:p>
                  </a:txBody>
                  <a:tcPr>
                    <a:solidFill>
                      <a:srgbClr val="5C8C30">
                        <a:alpha val="3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February 28, 2024</a:t>
                      </a:r>
                    </a:p>
                  </a:txBody>
                  <a:tcPr>
                    <a:solidFill>
                      <a:srgbClr val="5C8C30">
                        <a:alpha val="3176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March 6–7, 2024</a:t>
                      </a:r>
                    </a:p>
                  </a:txBody>
                  <a:tcPr>
                    <a:solidFill>
                      <a:srgbClr val="5C8C30">
                        <a:alpha val="3176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June 11, 2024</a:t>
                      </a:r>
                    </a:p>
                  </a:txBody>
                  <a:tcPr>
                    <a:solidFill>
                      <a:srgbClr val="5C8C30">
                        <a:alpha val="3176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00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84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9313C-9F94-6931-B6E9-718E91E7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EE36-25C9-9A64-83E6-29742D5C1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Sign up to receive more information: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5C8C3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k20.ou.edu/lifeevents</a:t>
            </a:r>
            <a:endParaRPr lang="en-US" sz="3600" b="1" dirty="0">
              <a:solidFill>
                <a:srgbClr val="5C8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23EE4-6EC3-EA44-B865-8912A1FBF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Strategies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DA82E-CE9C-4D1A-AE41-56DE2ACBD0D4}"/>
              </a:ext>
            </a:extLst>
          </p:cNvPr>
          <p:cNvSpPr txBox="1"/>
          <p:nvPr/>
        </p:nvSpPr>
        <p:spPr>
          <a:xfrm>
            <a:off x="1818288" y="4272676"/>
            <a:ext cx="3268718" cy="169277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cs typeface="Calibri"/>
              </a:rPr>
              <a:t>Snap, Clap, Pop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cs typeface="Calibri"/>
              </a:rPr>
              <a:t>I Notice, I Wonder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cs typeface="Calibri"/>
              </a:rPr>
              <a:t>3-2-1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cs typeface="Calibri"/>
              </a:rPr>
              <a:t>Cognitive Comics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7DB0B559-02FD-1242-A099-CF175142F5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1" t="24569" r="14041" b="25929"/>
          <a:stretch/>
        </p:blipFill>
        <p:spPr>
          <a:xfrm>
            <a:off x="833204" y="1069471"/>
            <a:ext cx="4393581" cy="1918011"/>
          </a:xfrm>
          <a:prstGeom prst="rect">
            <a:avLst/>
          </a:prstGeom>
        </p:spPr>
      </p:pic>
      <p:pic>
        <p:nvPicPr>
          <p:cNvPr id="6" name="Picture 5" descr="A group of cards with a picture of hands&#10;&#10;Description automatically generated">
            <a:extLst>
              <a:ext uri="{FF2B5EF4-FFF2-40B4-BE49-F238E27FC236}">
                <a16:creationId xmlns:a16="http://schemas.microsoft.com/office/drawing/2014/main" id="{6CC4BFD3-9680-618F-3341-02A7A7FF74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89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DC1C87-A6BC-A6FD-ECCE-40F52BDAEFBE}"/>
              </a:ext>
            </a:extLst>
          </p:cNvPr>
          <p:cNvSpPr txBox="1"/>
          <p:nvPr/>
        </p:nvSpPr>
        <p:spPr>
          <a:xfrm>
            <a:off x="441434" y="3245266"/>
            <a:ext cx="6022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Fill in the Instructional </a:t>
            </a:r>
            <a:r>
              <a:rPr lang="en-US" sz="26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Strategy Note Sheet 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back of your booklet.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72" descr="A screenshot of a cell phone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02"/>
            <a:ext cx="12191992" cy="684099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72"/>
          <p:cNvSpPr txBox="1"/>
          <p:nvPr/>
        </p:nvSpPr>
        <p:spPr>
          <a:xfrm>
            <a:off x="6671353" y="1546077"/>
            <a:ext cx="52852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 b="1">
                <a:solidFill>
                  <a:srgbClr val="F4EBC7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lang="en" sz="2400" b="1">
                <a:solidFill>
                  <a:srgbClr val="9A8D8D"/>
                </a:solidFill>
                <a:latin typeface="Calibri"/>
                <a:ea typeface="Calibri"/>
                <a:cs typeface="Calibri"/>
                <a:sym typeface="Calibri"/>
              </a:rPr>
              <a:t>School email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800"/>
            </a:pPr>
            <a:r>
              <a:rPr lang="en" sz="2400" b="1">
                <a:solidFill>
                  <a:srgbClr val="E0EAF4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br>
              <a:rPr lang="en" sz="2400" b="1">
                <a:solidFill>
                  <a:srgbClr val="E0EAF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>
                <a:solidFill>
                  <a:srgbClr val="E0EAF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(No Participant ID is required.)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80" y="167516"/>
            <a:ext cx="10972800" cy="901874"/>
          </a:xfrm>
        </p:spPr>
        <p:txBody>
          <a:bodyPr>
            <a:noAutofit/>
          </a:bodyPr>
          <a:lstStyle/>
          <a:p>
            <a:r>
              <a:rPr lang="en-US" sz="4800" dirty="0"/>
              <a:t>Snap, Clap, Pop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19966" y="1722784"/>
            <a:ext cx="7049065" cy="4967700"/>
          </a:xfrm>
        </p:spPr>
        <p:txBody>
          <a:bodyPr>
            <a:normAutofit/>
          </a:bodyPr>
          <a:lstStyle/>
          <a:p>
            <a:r>
              <a:rPr lang="en-US" sz="2200" dirty="0"/>
              <a:t>You’ve attended a K20 event or PD before…	</a:t>
            </a:r>
          </a:p>
          <a:p>
            <a:r>
              <a:rPr lang="en-US" sz="2200" dirty="0"/>
              <a:t>You think quality PD should model strategies…</a:t>
            </a:r>
          </a:p>
          <a:p>
            <a:r>
              <a:rPr lang="en-US" sz="2200" dirty="0"/>
              <a:t>You teach social studies or ELA… </a:t>
            </a:r>
          </a:p>
          <a:p>
            <a:r>
              <a:rPr lang="en-US" sz="2200" dirty="0"/>
              <a:t>You teach science or math… </a:t>
            </a:r>
          </a:p>
          <a:p>
            <a:r>
              <a:rPr lang="en-US" sz="2200" dirty="0"/>
              <a:t>You teach another subject… </a:t>
            </a:r>
          </a:p>
          <a:p>
            <a:r>
              <a:rPr lang="en-US" sz="2200" dirty="0"/>
              <a:t>You think learning should be engaging and relevant… </a:t>
            </a:r>
          </a:p>
          <a:p>
            <a:r>
              <a:rPr lang="en-US" sz="2200" dirty="0"/>
              <a:t>You were a first-generation college student… </a:t>
            </a:r>
          </a:p>
          <a:p>
            <a:r>
              <a:rPr lang="en-US" sz="2200" dirty="0"/>
              <a:t>You participated in GEAR UP as a student… </a:t>
            </a:r>
          </a:p>
          <a:p>
            <a:r>
              <a:rPr lang="en-US" sz="2200" dirty="0"/>
              <a:t>You’ve participated in GEAR UP in another capacity…</a:t>
            </a:r>
          </a:p>
          <a:p>
            <a:r>
              <a:rPr lang="en-US" sz="2200" dirty="0"/>
              <a:t>You KNOW Bigfoot is real…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7F5AC-97E9-4079-A4D7-AE37AE5029F7}"/>
              </a:ext>
            </a:extLst>
          </p:cNvPr>
          <p:cNvSpPr txBox="1"/>
          <p:nvPr/>
        </p:nvSpPr>
        <p:spPr>
          <a:xfrm>
            <a:off x="609599" y="1138009"/>
            <a:ext cx="1082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If…							Stand up and...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A90198-9FBF-40EE-B744-DE89682F3CD7}"/>
              </a:ext>
            </a:extLst>
          </p:cNvPr>
          <p:cNvSpPr txBox="1">
            <a:spLocks/>
          </p:cNvSpPr>
          <p:nvPr/>
        </p:nvSpPr>
        <p:spPr>
          <a:xfrm>
            <a:off x="7029450" y="1722784"/>
            <a:ext cx="4898109" cy="4967700"/>
          </a:xfrm>
          <a:prstGeom prst="rect">
            <a:avLst/>
          </a:prstGeom>
          <a:noFill/>
          <a:ln>
            <a:noFill/>
          </a:ln>
        </p:spPr>
        <p:txBody>
          <a:bodyPr vert="horz" lIns="130025" tIns="130025" rIns="130025" bIns="130025" anchor="t" anchorCtr="0">
            <a:noAutofit/>
          </a:bodyPr>
          <a:lstStyle>
            <a:lvl1pPr marL="274306" indent="-27430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Wingdings 2"/>
              <a:buChar char=""/>
              <a:defRPr kumimoji="0" sz="2601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40047" indent="-2468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Lucida Grande"/>
              <a:buChar char="➤"/>
              <a:defRPr kumimoji="0" sz="2391" kern="1200">
                <a:solidFill>
                  <a:srgbClr val="910D28"/>
                </a:solidFill>
                <a:latin typeface="Calibri"/>
                <a:ea typeface="+mn-ea"/>
                <a:cs typeface="Calibri"/>
              </a:defRPr>
            </a:lvl2pPr>
            <a:lvl3pPr marL="988935" indent="-321457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Lucida Grande"/>
              <a:buChar char="-"/>
              <a:defRPr kumimoji="0" sz="2109" kern="120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3pPr>
            <a:lvl4pPr marL="1299815" indent="-321457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Lucida Grande"/>
              <a:buChar char="-"/>
              <a:defRPr kumimoji="0" sz="1969" kern="120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4pPr>
            <a:lvl5pPr marL="1574121" indent="-321457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Lucida Grande"/>
              <a:buChar char="-"/>
              <a:defRPr kumimoji="0" sz="1828" kern="120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5pPr>
            <a:lvl6pPr marL="1737271" indent="-210301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141" indent="-182871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2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448" indent="-182871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8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754" indent="-182871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82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200" dirty="0"/>
              <a:t>Give a wave!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200" dirty="0"/>
              <a:t>Say, “Here, here!”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200" dirty="0"/>
              <a:t>Pose like you’re writing an essay or story.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200" dirty="0"/>
              <a:t>Pose like you’re pondering on a problem.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200" dirty="0"/>
              <a:t>Act out your subject.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200" dirty="0"/>
              <a:t>Say, “I do!”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200" dirty="0"/>
              <a:t>Say, “Cheers!”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200" dirty="0"/>
              <a:t>Clap your hands.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200" dirty="0"/>
              <a:t>Shout out your position.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200" dirty="0"/>
              <a:t>Do your best holler!</a:t>
            </a:r>
          </a:p>
        </p:txBody>
      </p:sp>
      <p:pic>
        <p:nvPicPr>
          <p:cNvPr id="5" name="Picture 4" descr="A pair of hands with pink and black background&#10;&#10;Description automatically generated">
            <a:extLst>
              <a:ext uri="{FF2B5EF4-FFF2-40B4-BE49-F238E27FC236}">
                <a16:creationId xmlns:a16="http://schemas.microsoft.com/office/drawing/2014/main" id="{F0F8F1E5-C29F-11B9-7C9E-DCE638FCB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35" y="74097"/>
            <a:ext cx="167662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7E9D-AE48-224B-9CF8-9990D476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1F306-B99C-C64C-94C1-3562D018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64792"/>
            <a:ext cx="10972800" cy="4389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Identify characteristics and generate questions about K20 and its research-based professional development approaches.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Identify characteristics and generate questions about goals, benefits, and expectations of participation in the GEAR UP for LIFE grant.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Apply your understanding of the benefits of going to college to create an image depicting the effects that going to college could have on an </a:t>
            </a:r>
            <a:br>
              <a:rPr lang="en-US" dirty="0"/>
            </a:br>
            <a:r>
              <a:rPr lang="en-US" dirty="0"/>
              <a:t>individual student that you know.</a:t>
            </a:r>
            <a:br>
              <a:rPr lang="en-US" dirty="0"/>
            </a:br>
            <a:endParaRPr lang="en-US" dirty="0"/>
          </a:p>
          <a:p>
            <a:r>
              <a:rPr lang="en-US" dirty="0"/>
              <a:t>Learn about upcoming grant events you can sign up for.</a:t>
            </a:r>
          </a:p>
        </p:txBody>
      </p:sp>
    </p:spTree>
    <p:extLst>
      <p:ext uri="{BB962C8B-B14F-4D97-AF65-F5344CB8AC3E}">
        <p14:creationId xmlns:p14="http://schemas.microsoft.com/office/powerpoint/2010/main" val="427718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E50B1F-BCEE-411A-195B-DF3701682D0A}"/>
              </a:ext>
            </a:extLst>
          </p:cNvPr>
          <p:cNvSpPr txBox="1"/>
          <p:nvPr/>
        </p:nvSpPr>
        <p:spPr>
          <a:xfrm>
            <a:off x="355699" y="116963"/>
            <a:ext cx="383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C8C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Notice, I Wonder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4BAEE8B9-BBA0-444E-820A-D7DAE2DF2C6E}"/>
              </a:ext>
            </a:extLst>
          </p:cNvPr>
          <p:cNvCxnSpPr>
            <a:cxnSpLocks/>
          </p:cNvCxnSpPr>
          <p:nvPr/>
        </p:nvCxnSpPr>
        <p:spPr>
          <a:xfrm rot="5400000">
            <a:off x="1816065" y="3253087"/>
            <a:ext cx="6858000" cy="35183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omputer screen">
            <a:extLst>
              <a:ext uri="{FF2B5EF4-FFF2-40B4-BE49-F238E27FC236}">
                <a16:creationId xmlns:a16="http://schemas.microsoft.com/office/drawing/2014/main" id="{E1980152-0BF4-47DE-34B6-801FDAB42E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9" y="451821"/>
            <a:ext cx="11388763" cy="64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Notice, I Wonder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03563" y="1692274"/>
            <a:ext cx="10778837" cy="476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As a group:</a:t>
            </a:r>
          </a:p>
          <a:p>
            <a:r>
              <a:rPr lang="en-US" sz="3000" dirty="0"/>
              <a:t>Choose ONE notice and ONE wonder statement.</a:t>
            </a:r>
          </a:p>
          <a:p>
            <a:r>
              <a:rPr lang="en-US" sz="3000" dirty="0"/>
              <a:t>Write each statement on a different colored sticky note.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790" dirty="0">
                <a:solidFill>
                  <a:schemeClr val="tx1"/>
                </a:solidFill>
              </a:rPr>
              <a:t>I Notice – Yellow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790" dirty="0">
                <a:solidFill>
                  <a:schemeClr val="tx1"/>
                </a:solidFill>
              </a:rPr>
              <a:t>I Wonder – Blue</a:t>
            </a:r>
          </a:p>
          <a:p>
            <a:r>
              <a:rPr lang="en-US" sz="3000" dirty="0"/>
              <a:t>Place each sticky note on the larger poster in your assigned area.</a:t>
            </a:r>
          </a:p>
        </p:txBody>
      </p:sp>
      <p:pic>
        <p:nvPicPr>
          <p:cNvPr id="5" name="Picture 4" descr="A couple of heads with speech bubbles&#10;&#10;Description automatically generated">
            <a:extLst>
              <a:ext uri="{FF2B5EF4-FFF2-40B4-BE49-F238E27FC236}">
                <a16:creationId xmlns:a16="http://schemas.microsoft.com/office/drawing/2014/main" id="{310B6673-486A-FD35-D187-91F700567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44" y="0"/>
            <a:ext cx="1880419" cy="1880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338D6D-208E-2241-BB00-83F6419CF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</p:spPr>
        <p:txBody>
          <a:bodyPr anchor="b">
            <a:normAutofit/>
          </a:bodyPr>
          <a:lstStyle/>
          <a:p>
            <a:r>
              <a:rPr lang="en-US" sz="5500" dirty="0"/>
              <a:t>What did you notice and wonder about…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1B658-3B2B-8D4B-A79A-2C343FF05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3200400"/>
            <a:ext cx="10472928" cy="1752600"/>
          </a:xfrm>
        </p:spPr>
        <p:txBody>
          <a:bodyPr>
            <a:normAutofit/>
          </a:bodyPr>
          <a:lstStyle/>
          <a:p>
            <a:r>
              <a:rPr lang="en-US" sz="3600" dirty="0"/>
              <a:t>The K20 Center?</a:t>
            </a:r>
          </a:p>
        </p:txBody>
      </p:sp>
    </p:spTree>
    <p:extLst>
      <p:ext uri="{BB962C8B-B14F-4D97-AF65-F5344CB8AC3E}">
        <p14:creationId xmlns:p14="http://schemas.microsoft.com/office/powerpoint/2010/main" val="17458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2C03D-6256-C54B-B59C-9C85B4DE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K20 Center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606CA-213E-B244-9CB9-707B73DA8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>
            <a:normAutofit/>
          </a:bodyPr>
          <a:lstStyle/>
          <a:p>
            <a:r>
              <a:rPr lang="en-US" dirty="0"/>
              <a:t>Statewide education research and development center</a:t>
            </a:r>
          </a:p>
          <a:p>
            <a:endParaRPr lang="en-US" dirty="0"/>
          </a:p>
          <a:p>
            <a:r>
              <a:rPr lang="en-US" dirty="0"/>
              <a:t>Provides professional development to educators across the state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 descr="A diagram of different colored gears&#10;&#10;Description automatically generated">
            <a:extLst>
              <a:ext uri="{FF2B5EF4-FFF2-40B4-BE49-F238E27FC236}">
                <a16:creationId xmlns:a16="http://schemas.microsoft.com/office/drawing/2014/main" id="{75A86544-0D8D-7D11-8B16-A81C01E48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2" y="360110"/>
            <a:ext cx="5687442" cy="4646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338D6D-208E-2241-BB00-83F6419CF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</p:spPr>
        <p:txBody>
          <a:bodyPr anchor="b">
            <a:normAutofit/>
          </a:bodyPr>
          <a:lstStyle/>
          <a:p>
            <a:r>
              <a:rPr lang="en-US" sz="5500" dirty="0"/>
              <a:t>What did you notice and wonder about…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1B658-3B2B-8D4B-A79A-2C343FF05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3401008"/>
            <a:ext cx="10472928" cy="1752600"/>
          </a:xfrm>
        </p:spPr>
        <p:txBody>
          <a:bodyPr>
            <a:normAutofit/>
          </a:bodyPr>
          <a:lstStyle/>
          <a:p>
            <a:r>
              <a:rPr lang="en-US" sz="3600" dirty="0"/>
              <a:t>GEAR UP for LIFE?</a:t>
            </a:r>
          </a:p>
        </p:txBody>
      </p:sp>
    </p:spTree>
    <p:extLst>
      <p:ext uri="{BB962C8B-B14F-4D97-AF65-F5344CB8AC3E}">
        <p14:creationId xmlns:p14="http://schemas.microsoft.com/office/powerpoint/2010/main" val="16119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20 PD">
  <a:themeElements>
    <a:clrScheme name="Custom 14">
      <a:dk1>
        <a:srgbClr val="2E2E2E"/>
      </a:dk1>
      <a:lt1>
        <a:sysClr val="window" lastClr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20 PD" id="{C1D5037F-F599-FF42-BB61-5526DE484013}" vid="{71454E28-2CA8-2343-BA2F-DC617D87EF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23698</TotalTime>
  <Words>1093</Words>
  <Application>Microsoft Office PowerPoint</Application>
  <PresentationFormat>Widescreen</PresentationFormat>
  <Paragraphs>145</Paragraphs>
  <Slides>26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Constantia</vt:lpstr>
      <vt:lpstr>Georgia</vt:lpstr>
      <vt:lpstr>Lucida Grande</vt:lpstr>
      <vt:lpstr>Open Sans</vt:lpstr>
      <vt:lpstr>Rajdhani Medium</vt:lpstr>
      <vt:lpstr>Wingdings 2</vt:lpstr>
      <vt:lpstr>K20 PD</vt:lpstr>
      <vt:lpstr>PowerPoint Presentation</vt:lpstr>
      <vt:lpstr>GEAR UP for LIFE Staff Overview</vt:lpstr>
      <vt:lpstr>Snap, Clap, Pop</vt:lpstr>
      <vt:lpstr>Objectives</vt:lpstr>
      <vt:lpstr>PowerPoint Presentation</vt:lpstr>
      <vt:lpstr>I Notice, I Wonder </vt:lpstr>
      <vt:lpstr>What did you notice and wonder about… </vt:lpstr>
      <vt:lpstr>K20 Center </vt:lpstr>
      <vt:lpstr>What did you notice and wonder about… </vt:lpstr>
      <vt:lpstr>GEAR UP Model:  Gaining Early Awareness and Readiness for Undergraduate Programs</vt:lpstr>
      <vt:lpstr>PowerPoint Presentation</vt:lpstr>
      <vt:lpstr>What did you notice and wonder about…</vt:lpstr>
      <vt:lpstr>College Benefits  to Students</vt:lpstr>
      <vt:lpstr>What did you notice and wonder about… </vt:lpstr>
      <vt:lpstr>Research-Based  Approaches</vt:lpstr>
      <vt:lpstr>3-2-1</vt:lpstr>
      <vt:lpstr>PowerPoint Presentation</vt:lpstr>
      <vt:lpstr>Your ONE Student</vt:lpstr>
      <vt:lpstr>PowerPoint Presentation</vt:lpstr>
      <vt:lpstr>ADEPT Live</vt:lpstr>
      <vt:lpstr>Counselor Academy</vt:lpstr>
      <vt:lpstr>PowerPoint Presentation</vt:lpstr>
      <vt:lpstr>OETT/OK-ACTS Phase 1: Leadership</vt:lpstr>
      <vt:lpstr>Interested?</vt:lpstr>
      <vt:lpstr>LEARN Strategies</vt:lpstr>
      <vt:lpstr>PowerPoint Presentation</vt:lpstr>
    </vt:vector>
  </TitlesOfParts>
  <Manager/>
  <Company>Norman Public Schools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GEAR UP Overview</dc:title>
  <dc:subject/>
  <dc:creator>K20 Center</dc:creator>
  <cp:keywords/>
  <dc:description/>
  <cp:lastModifiedBy>K20 Center</cp:lastModifiedBy>
  <cp:revision>48</cp:revision>
  <cp:lastPrinted>2018-10-19T19:08:00Z</cp:lastPrinted>
  <dcterms:created xsi:type="dcterms:W3CDTF">2011-02-10T18:04:52Z</dcterms:created>
  <dcterms:modified xsi:type="dcterms:W3CDTF">2023-12-08T20:13:43Z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F1578CB9-AA76-4ED8-AEFF-107E9FBBF283</vt:lpwstr>
  </property>
  <property fmtid="{D5CDD505-2E9C-101B-9397-08002B2CF9AE}" pid="3" name="ArticulatePath">
    <vt:lpwstr>PodHandler</vt:lpwstr>
  </property>
</Properties>
</file>