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m8rGVn+P/iCixMCRbmx/ckRk6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32" d="100"/>
          <a:sy n="132" d="100"/>
        </p:scale>
        <p:origin x="17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6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8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ctrTitle"/>
          </p:nvPr>
        </p:nvSpPr>
        <p:spPr>
          <a:xfrm>
            <a:off x="3609583" y="1188400"/>
            <a:ext cx="52509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ubTitle" idx="1"/>
          </p:nvPr>
        </p:nvSpPr>
        <p:spPr>
          <a:xfrm>
            <a:off x="3609578" y="3277950"/>
            <a:ext cx="5250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7059970" y="45368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3827950" y="987550"/>
            <a:ext cx="49737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3827950" y="2028497"/>
            <a:ext cx="49737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1228475" y="445025"/>
            <a:ext cx="760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1405"/>
              </a:buClr>
              <a:buSzPts val="3600"/>
              <a:buFont typeface="Calibri"/>
              <a:buNone/>
              <a:defRPr sz="3600">
                <a:solidFill>
                  <a:srgbClr val="E6140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1405"/>
              </a:buClr>
              <a:buSzPts val="3600"/>
              <a:buFont typeface="Calibri"/>
              <a:buNone/>
              <a:defRPr sz="3600">
                <a:solidFill>
                  <a:srgbClr val="E6140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1405"/>
              </a:buClr>
              <a:buSzPts val="3600"/>
              <a:buFont typeface="Calibri"/>
              <a:buNone/>
              <a:defRPr sz="3600">
                <a:solidFill>
                  <a:srgbClr val="E6140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1405"/>
              </a:buClr>
              <a:buSzPts val="3600"/>
              <a:buFont typeface="Calibri"/>
              <a:buNone/>
              <a:defRPr sz="3600">
                <a:solidFill>
                  <a:srgbClr val="E6140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1405"/>
              </a:buClr>
              <a:buSzPts val="3600"/>
              <a:buFont typeface="Calibri"/>
              <a:buNone/>
              <a:defRPr sz="3600">
                <a:solidFill>
                  <a:srgbClr val="E6140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1405"/>
              </a:buClr>
              <a:buSzPts val="3600"/>
              <a:buFont typeface="Calibri"/>
              <a:buNone/>
              <a:defRPr sz="3600">
                <a:solidFill>
                  <a:srgbClr val="E6140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1405"/>
              </a:buClr>
              <a:buSzPts val="3600"/>
              <a:buFont typeface="Calibri"/>
              <a:buNone/>
              <a:defRPr sz="3600">
                <a:solidFill>
                  <a:srgbClr val="E6140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1405"/>
              </a:buClr>
              <a:buSzPts val="3600"/>
              <a:buFont typeface="Calibri"/>
              <a:buNone/>
              <a:defRPr sz="3600">
                <a:solidFill>
                  <a:srgbClr val="E6140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1405"/>
              </a:buClr>
              <a:buSzPts val="3600"/>
              <a:buFont typeface="Calibri"/>
              <a:buNone/>
              <a:defRPr sz="3600">
                <a:solidFill>
                  <a:srgbClr val="E6140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1397550" y="1152475"/>
            <a:ext cx="7434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94" name="Google Shape;94;p2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3701150" y="2150850"/>
            <a:ext cx="5131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2" name="Google Shape;10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2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3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1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3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80" t="21570" r="32616" b="56089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5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6m00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>
            <a:spLocks noGrp="1"/>
          </p:cNvSpPr>
          <p:nvPr>
            <p:ph type="title"/>
          </p:nvPr>
        </p:nvSpPr>
        <p:spPr>
          <a:xfrm>
            <a:off x="1278150" y="2946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Jigsaw</a:t>
            </a:r>
            <a:endParaRPr/>
          </a:p>
        </p:txBody>
      </p:sp>
      <p:sp>
        <p:nvSpPr>
          <p:cNvPr id="167" name="Google Shape;167;p10"/>
          <p:cNvSpPr txBox="1">
            <a:spLocks noGrp="1"/>
          </p:cNvSpPr>
          <p:nvPr>
            <p:ph type="body" idx="1"/>
          </p:nvPr>
        </p:nvSpPr>
        <p:spPr>
          <a:xfrm>
            <a:off x="1278150" y="1292434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In groups of four, have each participant take a handout.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Read through your handout and think of how you might use this with a student.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Also consider any questions you have about the handout.</a:t>
            </a:r>
            <a:endParaRPr/>
          </a:p>
        </p:txBody>
      </p:sp>
      <p:pic>
        <p:nvPicPr>
          <p:cNvPr id="168" name="Google Shape;16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6823" y="242600"/>
            <a:ext cx="2449876" cy="244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1271825" y="31987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 Notice, I Wonder</a:t>
            </a:r>
            <a:endParaRPr/>
          </a:p>
        </p:txBody>
      </p:sp>
      <p:sp>
        <p:nvSpPr>
          <p:cNvPr id="174" name="Google Shape;174;p11"/>
          <p:cNvSpPr txBox="1">
            <a:spLocks noGrp="1"/>
          </p:cNvSpPr>
          <p:nvPr>
            <p:ph type="body" idx="1"/>
          </p:nvPr>
        </p:nvSpPr>
        <p:spPr>
          <a:xfrm>
            <a:off x="1271825" y="1317684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On a sticky note, write one thing that you found interesting about the handout.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On a different sticky note, write one question you had about the handout.</a:t>
            </a:r>
            <a:endParaRPr/>
          </a:p>
        </p:txBody>
      </p:sp>
      <p:pic>
        <p:nvPicPr>
          <p:cNvPr id="175" name="Google Shape;17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9950" y="546625"/>
            <a:ext cx="1848649" cy="19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>
            <a:spLocks noGrp="1"/>
          </p:cNvSpPr>
          <p:nvPr>
            <p:ph type="title"/>
          </p:nvPr>
        </p:nvSpPr>
        <p:spPr>
          <a:xfrm>
            <a:off x="1139225" y="86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Facilitator Implementation Guide</a:t>
            </a:r>
            <a:endParaRPr/>
          </a:p>
        </p:txBody>
      </p:sp>
      <p:sp>
        <p:nvSpPr>
          <p:cNvPr id="181" name="Google Shape;181;p12"/>
          <p:cNvSpPr txBox="1">
            <a:spLocks noGrp="1"/>
          </p:cNvSpPr>
          <p:nvPr>
            <p:ph type="body" idx="1"/>
          </p:nvPr>
        </p:nvSpPr>
        <p:spPr>
          <a:xfrm>
            <a:off x="1139225" y="1084057"/>
            <a:ext cx="8114100" cy="9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The Facilitator Implementation Guide breaks down the sequence of activities. </a:t>
            </a:r>
            <a:endParaRPr/>
          </a:p>
        </p:txBody>
      </p:sp>
      <p:pic>
        <p:nvPicPr>
          <p:cNvPr id="182" name="Google Shape;18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2700" y="2485350"/>
            <a:ext cx="2011350" cy="201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2"/>
          <p:cNvSpPr txBox="1"/>
          <p:nvPr/>
        </p:nvSpPr>
        <p:spPr>
          <a:xfrm>
            <a:off x="1614925" y="2051550"/>
            <a:ext cx="25128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DO Web Resources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2175" y="1997401"/>
            <a:ext cx="4251925" cy="55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title"/>
          </p:nvPr>
        </p:nvSpPr>
        <p:spPr>
          <a:xfrm>
            <a:off x="1228475" y="445025"/>
            <a:ext cx="760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>
                <a:solidFill>
                  <a:srgbClr val="E61405"/>
                </a:solidFill>
              </a:rPr>
              <a:t>What can CAN DO do for you?</a:t>
            </a:r>
            <a:endParaRPr>
              <a:solidFill>
                <a:srgbClr val="E6140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>
              <a:solidFill>
                <a:srgbClr val="E61405"/>
              </a:solidFill>
            </a:endParaRPr>
          </a:p>
        </p:txBody>
      </p:sp>
      <p:sp>
        <p:nvSpPr>
          <p:cNvPr id="190" name="Google Shape;190;p13"/>
          <p:cNvSpPr txBox="1">
            <a:spLocks noGrp="1"/>
          </p:cNvSpPr>
          <p:nvPr>
            <p:ph type="body" idx="1"/>
          </p:nvPr>
        </p:nvSpPr>
        <p:spPr>
          <a:xfrm>
            <a:off x="1397550" y="1152475"/>
            <a:ext cx="7434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What questions do you have at this time?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What changes do you foresee making to best fit the needs of your students and school?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1228475" y="445025"/>
            <a:ext cx="760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Mirror, Microscope, Binoculars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1"/>
          </p:nvPr>
        </p:nvSpPr>
        <p:spPr>
          <a:xfrm>
            <a:off x="1397550" y="1152475"/>
            <a:ext cx="5576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This reflection strategy is a way for students to look at their learning through three different lenses: self-reflection, learning reflection, and social/global reflection. This strategy is best used at the end of a unit or activity.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endParaRPr/>
          </a:p>
        </p:txBody>
      </p:sp>
      <p:pic>
        <p:nvPicPr>
          <p:cNvPr id="197" name="Google Shape;1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075" y="722875"/>
            <a:ext cx="2220500" cy="22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1228475" y="445025"/>
            <a:ext cx="760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FF0000"/>
                </a:solidFill>
              </a:rPr>
              <a:t>Mirror, Microscope, Binoculars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203" name="Google Shape;203;p15"/>
          <p:cNvSpPr txBox="1">
            <a:spLocks noGrp="1"/>
          </p:cNvSpPr>
          <p:nvPr>
            <p:ph type="body" idx="1"/>
          </p:nvPr>
        </p:nvSpPr>
        <p:spPr>
          <a:xfrm>
            <a:off x="1397550" y="1152475"/>
            <a:ext cx="5576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/>
              <a:t>How has this experience changed my thinking?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/>
              <a:t>How can these resources be utilized?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/>
              <a:t>What can be done to improve our school’s postsecondary education culture?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endParaRPr/>
          </a:p>
        </p:txBody>
      </p:sp>
      <p:pic>
        <p:nvPicPr>
          <p:cNvPr id="204" name="Google Shape;2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075" y="722875"/>
            <a:ext cx="2220500" cy="22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Strategy Option 1</a:t>
            </a:r>
            <a:endParaRPr/>
          </a:p>
        </p:txBody>
      </p:sp>
      <p:sp>
        <p:nvSpPr>
          <p:cNvPr id="210" name="Google Shape;210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211" name="Google Shape;211;p16" descr="Strategy ic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069" r="3069"/>
          <a:stretch/>
        </p:blipFill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 txBox="1">
            <a:spLocks noGrp="1"/>
          </p:cNvSpPr>
          <p:nvPr>
            <p:ph type="title"/>
          </p:nvPr>
        </p:nvSpPr>
        <p:spPr>
          <a:xfrm>
            <a:off x="3827950" y="987550"/>
            <a:ext cx="49737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Layout Examples</a:t>
            </a:r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body" idx="1"/>
          </p:nvPr>
        </p:nvSpPr>
        <p:spPr>
          <a:xfrm>
            <a:off x="3827950" y="2028497"/>
            <a:ext cx="49737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77500" lnSpcReduction="20000"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The slides that follow are meant to illustrate the use of various slide layouts available in the LEARN template.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3809000" y="1625350"/>
            <a:ext cx="49737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3809000" y="2666297"/>
            <a:ext cx="49737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can I support students applying to college?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3757760" y="604299"/>
            <a:ext cx="4973700" cy="86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3757760" y="1527568"/>
            <a:ext cx="4973700" cy="25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Understand the variety of resources available in the CAN DO kit.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Brainstorm an </a:t>
            </a:r>
            <a:r>
              <a:rPr lang="en-US"/>
              <a:t>implementation plan of college application support in your school.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1228475" y="445025"/>
            <a:ext cx="760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Forbidden Phrases</a:t>
            </a:r>
            <a:endParaRPr sz="3640"/>
          </a:p>
        </p:txBody>
      </p:sp>
      <p:sp>
        <p:nvSpPr>
          <p:cNvPr id="129" name="Google Shape;129;p5"/>
          <p:cNvSpPr txBox="1">
            <a:spLocks noGrp="1"/>
          </p:cNvSpPr>
          <p:nvPr>
            <p:ph type="body" idx="1"/>
          </p:nvPr>
        </p:nvSpPr>
        <p:spPr>
          <a:xfrm>
            <a:off x="1397550" y="1152475"/>
            <a:ext cx="389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In this activity, participants partner up to guess the words. One person is the guesser and one person is the clue giver.</a:t>
            </a:r>
            <a:endParaRPr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The clue giver cannot say the clue or the words listed on the card.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8108"/>
              <a:buNone/>
            </a:pPr>
            <a:endParaRPr/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4400" y="1048772"/>
            <a:ext cx="3361501" cy="2847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1228475" y="445025"/>
            <a:ext cx="760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Forbidden Phrases</a:t>
            </a:r>
            <a:endParaRPr sz="3640"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1397550" y="1152475"/>
            <a:ext cx="389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Activity timer:</a:t>
            </a:r>
            <a:br>
              <a:rPr lang="en-US"/>
            </a:br>
            <a:r>
              <a:rPr lang="en-US" u="sng">
                <a:solidFill>
                  <a:schemeClr val="hlink"/>
                </a:solidFill>
                <a:hlinkClick r:id="rId3"/>
              </a:rPr>
              <a:t>timer.k20center.ou.edu/6m00s</a:t>
            </a:r>
            <a:r>
              <a:rPr lang="en-US"/>
              <a:t>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endParaRPr/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4400" y="1048772"/>
            <a:ext cx="3361501" cy="2847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1228475" y="445025"/>
            <a:ext cx="760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Double Sticky Bars</a:t>
            </a:r>
            <a:endParaRPr sz="3640"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1397550" y="1152475"/>
            <a:ext cx="389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Use the number line to answer both questions. </a:t>
            </a:r>
            <a:endParaRPr/>
          </a:p>
          <a:p>
            <a:pPr marL="45720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1 = strongly disagree</a:t>
            </a:r>
            <a:endParaRPr/>
          </a:p>
          <a:p>
            <a:pPr marL="882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      8 = strongly agree   </a:t>
            </a:r>
            <a:endParaRPr/>
          </a:p>
          <a:p>
            <a:pPr marL="45720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Answer the first question by placing your sticky note above the number line. </a:t>
            </a:r>
            <a:endParaRPr/>
          </a:p>
          <a:p>
            <a:pPr marL="45720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Answer the second question by placing your sticky note below the number line.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17647"/>
              <a:buNone/>
            </a:pPr>
            <a:endParaRPr/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9678" y="-473288"/>
            <a:ext cx="2196022" cy="241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6399675" y="2058075"/>
            <a:ext cx="2196023" cy="241848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6386350" y="1480950"/>
            <a:ext cx="22926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1-2-3-4-5-6-7-8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1228475" y="445025"/>
            <a:ext cx="760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Double Sticky Bars</a:t>
            </a:r>
            <a:endParaRPr sz="3640"/>
          </a:p>
        </p:txBody>
      </p:sp>
      <p:sp>
        <p:nvSpPr>
          <p:cNvPr id="152" name="Google Shape;152;p8"/>
          <p:cNvSpPr txBox="1">
            <a:spLocks noGrp="1"/>
          </p:cNvSpPr>
          <p:nvPr>
            <p:ph type="body" idx="1"/>
          </p:nvPr>
        </p:nvSpPr>
        <p:spPr>
          <a:xfrm>
            <a:off x="1397550" y="1152475"/>
            <a:ext cx="389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i="1"/>
              <a:t>Answer above the line:</a:t>
            </a:r>
            <a:br>
              <a:rPr lang="en-US"/>
            </a:br>
            <a:r>
              <a:rPr lang="en-US"/>
              <a:t>I am prepared to help students apply to college.</a:t>
            </a:r>
            <a:br>
              <a:rPr lang="en-US"/>
            </a:br>
            <a:endParaRPr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i="1"/>
              <a:t>Answer below the line</a:t>
            </a:r>
            <a:r>
              <a:rPr lang="en-US"/>
              <a:t>: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Students have dedicated time at school to apply to college.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8108"/>
              <a:buNone/>
            </a:pPr>
            <a:endParaRPr/>
          </a:p>
        </p:txBody>
      </p:sp>
      <p:pic>
        <p:nvPicPr>
          <p:cNvPr id="153" name="Google Shape;15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9678" y="-473288"/>
            <a:ext cx="2196022" cy="241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6399675" y="2058075"/>
            <a:ext cx="2196023" cy="241848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>
            <a:off x="6386350" y="1480950"/>
            <a:ext cx="22926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1-2-3-4-5-6-7-8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1228475" y="445025"/>
            <a:ext cx="760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College Application Reflection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40"/>
          </a:p>
        </p:txBody>
      </p:sp>
      <p:sp>
        <p:nvSpPr>
          <p:cNvPr id="161" name="Google Shape;161;p9"/>
          <p:cNvSpPr txBox="1">
            <a:spLocks noGrp="1"/>
          </p:cNvSpPr>
          <p:nvPr>
            <p:ph type="body" idx="1"/>
          </p:nvPr>
        </p:nvSpPr>
        <p:spPr>
          <a:xfrm>
            <a:off x="1397550" y="1152475"/>
            <a:ext cx="7111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Reflect on your college application experience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How much help did you have?</a:t>
            </a:r>
            <a:br>
              <a:rPr lang="en-US" sz="2600"/>
            </a:b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What aspects of applying to college were difficult for you?</a:t>
            </a:r>
            <a:endParaRPr sz="26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1371600" lvl="0" indent="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Macintosh PowerPoint</Application>
  <PresentationFormat>On-screen Show (16:9)</PresentationFormat>
  <Paragraphs>51</Paragraphs>
  <Slides>17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Noto Sans Symbols</vt:lpstr>
      <vt:lpstr>LEARN theme</vt:lpstr>
      <vt:lpstr>Simple Light</vt:lpstr>
      <vt:lpstr>PowerPoint Presentation</vt:lpstr>
      <vt:lpstr>PowerPoint Presentation</vt:lpstr>
      <vt:lpstr>Essential Question</vt:lpstr>
      <vt:lpstr>Lesson Objectives</vt:lpstr>
      <vt:lpstr>Forbidden Phrases</vt:lpstr>
      <vt:lpstr>Forbidden Phrases</vt:lpstr>
      <vt:lpstr>Double Sticky Bars</vt:lpstr>
      <vt:lpstr>Double Sticky Bars</vt:lpstr>
      <vt:lpstr>College Application Reflection </vt:lpstr>
      <vt:lpstr>Jigsaw</vt:lpstr>
      <vt:lpstr>I Notice, I Wonder</vt:lpstr>
      <vt:lpstr>Facilitator Implementation Guide</vt:lpstr>
      <vt:lpstr>What can CAN DO do for you? </vt:lpstr>
      <vt:lpstr>Mirror, Microscope, Binoculars </vt:lpstr>
      <vt:lpstr>Mirror, Microscope, Binoculars </vt:lpstr>
      <vt:lpstr>Strategy Option 1</vt:lpstr>
      <vt:lpstr>Layout Examples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Application Necessities for Different Opportunities</dc:title>
  <dc:subject/>
  <dc:creator>K20 Center</dc:creator>
  <cp:keywords/>
  <dc:description/>
  <cp:lastModifiedBy>Moharram, Jehanne</cp:lastModifiedBy>
  <cp:revision>1</cp:revision>
  <dcterms:modified xsi:type="dcterms:W3CDTF">2024-01-19T20:10:58Z</dcterms:modified>
  <cp:category/>
</cp:coreProperties>
</file>