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304" r:id="rId6"/>
    <p:sldId id="262" r:id="rId7"/>
    <p:sldId id="257" r:id="rId8"/>
    <p:sldId id="264" r:id="rId9"/>
    <p:sldId id="302" r:id="rId10"/>
    <p:sldId id="263" r:id="rId11"/>
    <p:sldId id="315" r:id="rId12"/>
    <p:sldId id="306" r:id="rId13"/>
    <p:sldId id="307"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71" r:id="rId30"/>
    <p:sldId id="272" r:id="rId31"/>
    <p:sldId id="296" r:id="rId32"/>
    <p:sldId id="317" r:id="rId33"/>
    <p:sldId id="273" r:id="rId34"/>
    <p:sldId id="280" r:id="rId35"/>
    <p:sldId id="274" r:id="rId36"/>
    <p:sldId id="316" r:id="rId37"/>
    <p:sldId id="275" r:id="rId38"/>
    <p:sldId id="298" r:id="rId39"/>
    <p:sldId id="276" r:id="rId40"/>
    <p:sldId id="299" r:id="rId41"/>
    <p:sldId id="303" r:id="rId42"/>
    <p:sldId id="314" r:id="rId43"/>
    <p:sldId id="277" r:id="rId44"/>
    <p:sldId id="308" r:id="rId45"/>
    <p:sldId id="309" r:id="rId46"/>
    <p:sldId id="310" r:id="rId47"/>
    <p:sldId id="311" r:id="rId48"/>
    <p:sldId id="312" r:id="rId49"/>
    <p:sldId id="313"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D20"/>
    <a:srgbClr val="365470"/>
    <a:srgbClr val="888F41"/>
    <a:srgbClr val="E86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1" autoAdjust="0"/>
    <p:restoredTop sz="84354"/>
  </p:normalViewPr>
  <p:slideViewPr>
    <p:cSldViewPr snapToGrid="0">
      <p:cViewPr varScale="1">
        <p:scale>
          <a:sx n="107" d="100"/>
          <a:sy n="107" d="100"/>
        </p:scale>
        <p:origin x="18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97874-9114-FE4B-B520-E38ACCA16E85}" type="datetimeFigureOut">
              <a:rPr lang="en-US" smtClean="0"/>
              <a:t>1/29/24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46DA8-D86C-ED43-A1F7-39EB43818BE5}" type="slidenum">
              <a:rPr lang="en-US" smtClean="0"/>
              <a:t>‹#›</a:t>
            </a:fld>
            <a:endParaRPr lang="en-US"/>
          </a:p>
        </p:txBody>
      </p:sp>
    </p:spTree>
    <p:extLst>
      <p:ext uri="{BB962C8B-B14F-4D97-AF65-F5344CB8AC3E}">
        <p14:creationId xmlns:p14="http://schemas.microsoft.com/office/powerpoint/2010/main" val="582606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F3643-CEAD-9440-8BE7-08FDE0C1D5C0}"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C0E3B-C792-8D42-BAAF-338B3F58315D}" type="slidenum">
              <a:rPr lang="en-US" smtClean="0"/>
              <a:t>‹#›</a:t>
            </a:fld>
            <a:endParaRPr lang="en-US"/>
          </a:p>
        </p:txBody>
      </p:sp>
    </p:spTree>
    <p:extLst>
      <p:ext uri="{BB962C8B-B14F-4D97-AF65-F5344CB8AC3E}">
        <p14:creationId xmlns:p14="http://schemas.microsoft.com/office/powerpoint/2010/main" val="50274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tents with specific games,</a:t>
            </a:r>
            <a:r>
              <a:rPr lang="en-US" baseline="0" dirty="0"/>
              <a:t> participants sit according to the game they played.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a:t>
            </a:fld>
            <a:endParaRPr lang="en-US"/>
          </a:p>
        </p:txBody>
      </p:sp>
    </p:spTree>
    <p:extLst>
      <p:ext uri="{BB962C8B-B14F-4D97-AF65-F5344CB8AC3E}">
        <p14:creationId xmlns:p14="http://schemas.microsoft.com/office/powerpoint/2010/main" val="48864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(Scott)</a:t>
            </a:r>
          </a:p>
          <a:p>
            <a:r>
              <a:rPr lang="en-US" dirty="0"/>
              <a:t>We</a:t>
            </a:r>
            <a:r>
              <a:rPr lang="en-US" baseline="0" dirty="0"/>
              <a:t> have PowerPoint slides that you can download and edit for individual lessons and activities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10</a:t>
            </a:fld>
            <a:endParaRPr lang="en-US"/>
          </a:p>
        </p:txBody>
      </p:sp>
    </p:spTree>
    <p:extLst>
      <p:ext uri="{BB962C8B-B14F-4D97-AF65-F5344CB8AC3E}">
        <p14:creationId xmlns:p14="http://schemas.microsoft.com/office/powerpoint/2010/main" val="81191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(Scott)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11</a:t>
            </a:fld>
            <a:endParaRPr lang="en-US"/>
          </a:p>
        </p:txBody>
      </p:sp>
    </p:spTree>
    <p:extLst>
      <p:ext uri="{BB962C8B-B14F-4D97-AF65-F5344CB8AC3E}">
        <p14:creationId xmlns:p14="http://schemas.microsoft.com/office/powerpoint/2010/main" val="7102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Intrinsic Motivation: a student goes to class because he/she finds it interesting and satisfying to learn more about certain subjects.</a:t>
            </a:r>
          </a:p>
          <a:p>
            <a:r>
              <a:rPr lang="en-US" sz="1600" dirty="0"/>
              <a:t>Extrinsic Motivation: Researchers have proposed a continuum of Extrinsic motivators—external regulation, introjection, and identification.  External regulation suggests behavior is regulated from the outside “My parents made me study before a test;”  Next on the continuum is Introjection.  Here a student </a:t>
            </a:r>
            <a:r>
              <a:rPr lang="en-US" sz="1600" b="1" i="1" dirty="0"/>
              <a:t>begins</a:t>
            </a:r>
            <a:r>
              <a:rPr lang="en-US" sz="1600" b="0" i="0" dirty="0"/>
              <a:t> to internalize the reason for his/her actions. “I study the night before a test because that’s what good students do.”  When the behavior becomes valued and judge important for the individual, the motivation moves to Identification, so the student might say “I’ve chosen to study tonight because it is something important for me.”</a:t>
            </a: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1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23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90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53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75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52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 H)</a:t>
            </a:r>
          </a:p>
        </p:txBody>
      </p:sp>
      <p:sp>
        <p:nvSpPr>
          <p:cNvPr id="4" name="Slide Number Placeholder 3"/>
          <p:cNvSpPr>
            <a:spLocks noGrp="1"/>
          </p:cNvSpPr>
          <p:nvPr>
            <p:ph type="sldNum" sz="quarter" idx="10"/>
          </p:nvPr>
        </p:nvSpPr>
        <p:spPr/>
        <p:txBody>
          <a:bodyPr/>
          <a:lstStyle/>
          <a:p>
            <a:fld id="{AA4C0E3B-C792-8D42-BAAF-338B3F58315D}" type="slidenum">
              <a:rPr lang="en-US" smtClean="0"/>
              <a:t>2</a:t>
            </a:fld>
            <a:endParaRPr lang="en-US"/>
          </a:p>
        </p:txBody>
      </p:sp>
    </p:spTree>
    <p:extLst>
      <p:ext uri="{BB962C8B-B14F-4D97-AF65-F5344CB8AC3E}">
        <p14:creationId xmlns:p14="http://schemas.microsoft.com/office/powerpoint/2010/main" val="185413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1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6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44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(Scott)</a:t>
            </a:r>
          </a:p>
          <a:p>
            <a:r>
              <a:rPr lang="en-US" dirty="0"/>
              <a:t>The</a:t>
            </a:r>
            <a:r>
              <a:rPr lang="en-US" baseline="0" dirty="0"/>
              <a:t> site also has instructional videos for some strategy cards</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26</a:t>
            </a:fld>
            <a:endParaRPr lang="en-US"/>
          </a:p>
        </p:txBody>
      </p:sp>
    </p:spTree>
    <p:extLst>
      <p:ext uri="{BB962C8B-B14F-4D97-AF65-F5344CB8AC3E}">
        <p14:creationId xmlns:p14="http://schemas.microsoft.com/office/powerpoint/2010/main" val="48987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H)</a:t>
            </a:r>
          </a:p>
          <a:p>
            <a:endParaRPr lang="en-US" dirty="0"/>
          </a:p>
          <a:p>
            <a:r>
              <a:rPr lang="en-US" dirty="0"/>
              <a:t>Introduce</a:t>
            </a:r>
            <a:r>
              <a:rPr lang="en-US" baseline="0" dirty="0"/>
              <a:t> strategy.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28</a:t>
            </a:fld>
            <a:endParaRPr lang="en-US"/>
          </a:p>
        </p:txBody>
      </p:sp>
    </p:spTree>
    <p:extLst>
      <p:ext uri="{BB962C8B-B14F-4D97-AF65-F5344CB8AC3E}">
        <p14:creationId xmlns:p14="http://schemas.microsoft.com/office/powerpoint/2010/main" val="212931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H)</a:t>
            </a:r>
          </a:p>
          <a:p>
            <a:endParaRPr lang="en-US" dirty="0"/>
          </a:p>
          <a:p>
            <a:r>
              <a:rPr lang="en-US" dirty="0"/>
              <a:t>Introduce</a:t>
            </a:r>
            <a:r>
              <a:rPr lang="en-US" baseline="0" dirty="0"/>
              <a:t> strategy.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29</a:t>
            </a:fld>
            <a:endParaRPr lang="en-US"/>
          </a:p>
        </p:txBody>
      </p:sp>
    </p:spTree>
    <p:extLst>
      <p:ext uri="{BB962C8B-B14F-4D97-AF65-F5344CB8AC3E}">
        <p14:creationId xmlns:p14="http://schemas.microsoft.com/office/powerpoint/2010/main" val="649602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H)</a:t>
            </a:r>
          </a:p>
          <a:p>
            <a:endParaRPr lang="en-US" dirty="0"/>
          </a:p>
          <a:p>
            <a:r>
              <a:rPr lang="en-US" dirty="0"/>
              <a:t>Identify </a:t>
            </a:r>
            <a:r>
              <a:rPr lang="en-US" baseline="0" dirty="0"/>
              <a:t>the character cards, each person selects one character. </a:t>
            </a:r>
          </a:p>
          <a:p>
            <a:r>
              <a:rPr lang="en-US" baseline="0" dirty="0"/>
              <a:t>Group tables by character. Ex: Table 1 </a:t>
            </a:r>
            <a:r>
              <a:rPr lang="mr-IN" baseline="0" dirty="0"/>
              <a:t>–</a:t>
            </a:r>
            <a:r>
              <a:rPr lang="en-US" baseline="0" dirty="0"/>
              <a:t> Brian, Table 2 </a:t>
            </a:r>
            <a:r>
              <a:rPr lang="mr-IN" baseline="0" dirty="0"/>
              <a:t>–</a:t>
            </a:r>
            <a:r>
              <a:rPr lang="en-US" baseline="0" dirty="0"/>
              <a:t> Allison, Table 3 </a:t>
            </a:r>
            <a:r>
              <a:rPr lang="mr-IN" baseline="0" dirty="0"/>
              <a:t>–</a:t>
            </a:r>
            <a:r>
              <a:rPr lang="en-US" baseline="0" dirty="0"/>
              <a:t> John, Table 4 </a:t>
            </a:r>
            <a:r>
              <a:rPr lang="mr-IN" baseline="0" dirty="0"/>
              <a:t>–</a:t>
            </a:r>
            <a:r>
              <a:rPr lang="en-US" baseline="0" dirty="0"/>
              <a:t> Andrew, Table 5 </a:t>
            </a:r>
            <a:r>
              <a:rPr lang="mr-IN" baseline="0" dirty="0"/>
              <a:t>–</a:t>
            </a:r>
            <a:r>
              <a:rPr lang="en-US" baseline="0" dirty="0"/>
              <a:t> Claire (may have to have double table numbers so Tables 1 &amp; 2 </a:t>
            </a:r>
            <a:r>
              <a:rPr lang="mr-IN" baseline="0" dirty="0"/>
              <a:t>–</a:t>
            </a:r>
            <a:r>
              <a:rPr lang="en-US" baseline="0" dirty="0"/>
              <a:t> Brian, Tables 3 &amp;4 </a:t>
            </a:r>
            <a:r>
              <a:rPr lang="mr-IN" baseline="0" dirty="0"/>
              <a:t>–</a:t>
            </a:r>
            <a:r>
              <a:rPr lang="en-US" baseline="0" dirty="0"/>
              <a:t> Allison, </a:t>
            </a:r>
            <a:r>
              <a:rPr lang="en-US" baseline="0" dirty="0" err="1"/>
              <a:t>etc</a:t>
            </a:r>
            <a:r>
              <a:rPr lang="en-US" baseline="0" dirty="0"/>
              <a:t>)</a:t>
            </a:r>
          </a:p>
          <a:p>
            <a:r>
              <a:rPr lang="en-US" baseline="0" dirty="0"/>
              <a:t>Individuals look at the scenario and create an ’I Think’ statement for these two questions</a:t>
            </a:r>
          </a:p>
          <a:p>
            <a:r>
              <a:rPr lang="en-US" baseline="0" dirty="0"/>
              <a:t>Discuss the needs for motivation of their character within the context of the scenario. </a:t>
            </a:r>
          </a:p>
          <a:p>
            <a:r>
              <a:rPr lang="en-US" baseline="0" dirty="0"/>
              <a:t>Table groups then create a ‘We think’ statement that answers the two questions and take these back to their original table to share out among the mixed character cards.</a:t>
            </a:r>
          </a:p>
          <a:p>
            <a:r>
              <a:rPr lang="en-US" baseline="0" dirty="0"/>
              <a:t>Return to their original group (red cards, blue, green, etc.)</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30</a:t>
            </a:fld>
            <a:endParaRPr lang="en-US"/>
          </a:p>
        </p:txBody>
      </p:sp>
    </p:spTree>
    <p:extLst>
      <p:ext uri="{BB962C8B-B14F-4D97-AF65-F5344CB8AC3E}">
        <p14:creationId xmlns:p14="http://schemas.microsoft.com/office/powerpoint/2010/main" val="9000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Return to their original group (red cards, blue, green, etc.)</a:t>
            </a:r>
            <a:endParaRPr lang="en-US" dirty="0"/>
          </a:p>
          <a:p>
            <a:endParaRPr lang="en-US" dirty="0"/>
          </a:p>
          <a:p>
            <a:r>
              <a:rPr lang="en-US" dirty="0"/>
              <a:t>Take</a:t>
            </a:r>
            <a:r>
              <a:rPr lang="en-US" baseline="0" dirty="0"/>
              <a:t> turns s</a:t>
            </a:r>
            <a:r>
              <a:rPr lang="en-US" dirty="0"/>
              <a:t>haring</a:t>
            </a:r>
            <a:r>
              <a:rPr lang="en-US" baseline="0" dirty="0"/>
              <a:t> out your We Think statements with your table.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31</a:t>
            </a:fld>
            <a:endParaRPr lang="en-US"/>
          </a:p>
        </p:txBody>
      </p:sp>
    </p:spTree>
    <p:extLst>
      <p:ext uri="{BB962C8B-B14F-4D97-AF65-F5344CB8AC3E}">
        <p14:creationId xmlns:p14="http://schemas.microsoft.com/office/powerpoint/2010/main" val="27728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W)</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32</a:t>
            </a:fld>
            <a:endParaRPr lang="en-US"/>
          </a:p>
        </p:txBody>
      </p:sp>
    </p:spTree>
    <p:extLst>
      <p:ext uri="{BB962C8B-B14F-4D97-AF65-F5344CB8AC3E}">
        <p14:creationId xmlns:p14="http://schemas.microsoft.com/office/powerpoint/2010/main" val="300993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your group your gaming</a:t>
            </a:r>
            <a:r>
              <a:rPr lang="en-US" baseline="0" dirty="0"/>
              <a:t> experience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33</a:t>
            </a:fld>
            <a:endParaRPr lang="en-US"/>
          </a:p>
        </p:txBody>
      </p:sp>
    </p:spTree>
    <p:extLst>
      <p:ext uri="{BB962C8B-B14F-4D97-AF65-F5344CB8AC3E}">
        <p14:creationId xmlns:p14="http://schemas.microsoft.com/office/powerpoint/2010/main" val="180912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a:t>
            </a:fld>
            <a:endParaRPr lang="en-US"/>
          </a:p>
        </p:txBody>
      </p:sp>
    </p:spTree>
    <p:extLst>
      <p:ext uri="{BB962C8B-B14F-4D97-AF65-F5344CB8AC3E}">
        <p14:creationId xmlns:p14="http://schemas.microsoft.com/office/powerpoint/2010/main" val="1998416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(Lindsay W. ?)This game meaning either the scenario we address as a whole group or the game they played before the session.  </a:t>
            </a:r>
          </a:p>
        </p:txBody>
      </p:sp>
      <p:sp>
        <p:nvSpPr>
          <p:cNvPr id="4" name="Slide Number Placeholder 3"/>
          <p:cNvSpPr>
            <a:spLocks noGrp="1"/>
          </p:cNvSpPr>
          <p:nvPr>
            <p:ph type="sldNum" sz="quarter" idx="10"/>
          </p:nvPr>
        </p:nvSpPr>
        <p:spPr/>
        <p:txBody>
          <a:bodyPr/>
          <a:lstStyle/>
          <a:p>
            <a:fld id="{AA4C0E3B-C792-8D42-BAAF-338B3F58315D}" type="slidenum">
              <a:rPr lang="en-US" smtClean="0"/>
              <a:t>34</a:t>
            </a:fld>
            <a:endParaRPr lang="en-US"/>
          </a:p>
        </p:txBody>
      </p:sp>
    </p:spTree>
    <p:extLst>
      <p:ext uri="{BB962C8B-B14F-4D97-AF65-F5344CB8AC3E}">
        <p14:creationId xmlns:p14="http://schemas.microsoft.com/office/powerpoint/2010/main" val="145600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about the game itself, but what the game</a:t>
            </a:r>
            <a:r>
              <a:rPr lang="en-US" baseline="0" dirty="0"/>
              <a:t> does for the learner and the learning environment.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35</a:t>
            </a:fld>
            <a:endParaRPr lang="en-US"/>
          </a:p>
        </p:txBody>
      </p:sp>
    </p:spTree>
    <p:extLst>
      <p:ext uri="{BB962C8B-B14F-4D97-AF65-F5344CB8AC3E}">
        <p14:creationId xmlns:p14="http://schemas.microsoft.com/office/powerpoint/2010/main" val="1993386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still need this slide? </a:t>
            </a:r>
          </a:p>
          <a:p>
            <a:r>
              <a:rPr lang="en-US" dirty="0"/>
              <a:t>As you</a:t>
            </a:r>
            <a:r>
              <a:rPr lang="en-US" baseline="0" dirty="0"/>
              <a:t> prepare to advocate, we have a few resources you may find helpful.</a:t>
            </a:r>
            <a:endParaRPr lang="en-US" dirty="0"/>
          </a:p>
          <a:p>
            <a:r>
              <a:rPr lang="en-US" dirty="0"/>
              <a:t>	</a:t>
            </a:r>
          </a:p>
        </p:txBody>
      </p:sp>
      <p:sp>
        <p:nvSpPr>
          <p:cNvPr id="4" name="Slide Number Placeholder 3"/>
          <p:cNvSpPr>
            <a:spLocks noGrp="1"/>
          </p:cNvSpPr>
          <p:nvPr>
            <p:ph type="sldNum" sz="quarter" idx="10"/>
          </p:nvPr>
        </p:nvSpPr>
        <p:spPr/>
        <p:txBody>
          <a:bodyPr/>
          <a:lstStyle/>
          <a:p>
            <a:fld id="{AA4C0E3B-C792-8D42-BAAF-338B3F58315D}" type="slidenum">
              <a:rPr lang="en-US" smtClean="0"/>
              <a:t>37</a:t>
            </a:fld>
            <a:endParaRPr lang="en-US"/>
          </a:p>
        </p:txBody>
      </p:sp>
    </p:spTree>
    <p:extLst>
      <p:ext uri="{BB962C8B-B14F-4D97-AF65-F5344CB8AC3E}">
        <p14:creationId xmlns:p14="http://schemas.microsoft.com/office/powerpoint/2010/main" val="677837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38</a:t>
            </a:fld>
            <a:endParaRPr lang="en-US"/>
          </a:p>
        </p:txBody>
      </p:sp>
    </p:spTree>
    <p:extLst>
      <p:ext uri="{BB962C8B-B14F-4D97-AF65-F5344CB8AC3E}">
        <p14:creationId xmlns:p14="http://schemas.microsoft.com/office/powerpoint/2010/main" val="446227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971D20"/>
              </a:solidFill>
            </a:endParaRPr>
          </a:p>
        </p:txBody>
      </p:sp>
      <p:sp>
        <p:nvSpPr>
          <p:cNvPr id="4" name="Slide Number Placeholder 3"/>
          <p:cNvSpPr>
            <a:spLocks noGrp="1"/>
          </p:cNvSpPr>
          <p:nvPr>
            <p:ph type="sldNum" sz="quarter" idx="10"/>
          </p:nvPr>
        </p:nvSpPr>
        <p:spPr/>
        <p:txBody>
          <a:bodyPr/>
          <a:lstStyle/>
          <a:p>
            <a:fld id="{AA4C0E3B-C792-8D42-BAAF-338B3F58315D}" type="slidenum">
              <a:rPr lang="en-US" smtClean="0"/>
              <a:t>39</a:t>
            </a:fld>
            <a:endParaRPr lang="en-US"/>
          </a:p>
        </p:txBody>
      </p:sp>
    </p:spTree>
    <p:extLst>
      <p:ext uri="{BB962C8B-B14F-4D97-AF65-F5344CB8AC3E}">
        <p14:creationId xmlns:p14="http://schemas.microsoft.com/office/powerpoint/2010/main" val="1517643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40</a:t>
            </a:fld>
            <a:endParaRPr lang="en-US"/>
          </a:p>
        </p:txBody>
      </p:sp>
    </p:spTree>
    <p:extLst>
      <p:ext uri="{BB962C8B-B14F-4D97-AF65-F5344CB8AC3E}">
        <p14:creationId xmlns:p14="http://schemas.microsoft.com/office/powerpoint/2010/main" val="1674454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42</a:t>
            </a:fld>
            <a:endParaRPr lang="en-US"/>
          </a:p>
        </p:txBody>
      </p:sp>
    </p:spTree>
    <p:extLst>
      <p:ext uri="{BB962C8B-B14F-4D97-AF65-F5344CB8AC3E}">
        <p14:creationId xmlns:p14="http://schemas.microsoft.com/office/powerpoint/2010/main" val="2015186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44</a:t>
            </a:fld>
            <a:endParaRPr lang="en-US"/>
          </a:p>
        </p:txBody>
      </p:sp>
    </p:spTree>
    <p:extLst>
      <p:ext uri="{BB962C8B-B14F-4D97-AF65-F5344CB8AC3E}">
        <p14:creationId xmlns:p14="http://schemas.microsoft.com/office/powerpoint/2010/main" val="1595462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47</a:t>
            </a:fld>
            <a:endParaRPr lang="en-US"/>
          </a:p>
        </p:txBody>
      </p:sp>
    </p:spTree>
    <p:extLst>
      <p:ext uri="{BB962C8B-B14F-4D97-AF65-F5344CB8AC3E}">
        <p14:creationId xmlns:p14="http://schemas.microsoft.com/office/powerpoint/2010/main" val="13112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W)</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a:t>
            </a:fld>
            <a:endParaRPr lang="en-US"/>
          </a:p>
        </p:txBody>
      </p:sp>
    </p:spTree>
    <p:extLst>
      <p:ext uri="{BB962C8B-B14F-4D97-AF65-F5344CB8AC3E}">
        <p14:creationId xmlns:p14="http://schemas.microsoft.com/office/powerpoint/2010/main" val="191111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W)</a:t>
            </a:r>
          </a:p>
          <a:p>
            <a:r>
              <a:rPr lang="en-US" dirty="0"/>
              <a:t>Was</a:t>
            </a:r>
            <a:r>
              <a:rPr lang="en-US" baseline="0" dirty="0"/>
              <a:t> this your typical learning experience/environment?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5</a:t>
            </a:fld>
            <a:endParaRPr lang="en-US"/>
          </a:p>
        </p:txBody>
      </p:sp>
    </p:spTree>
    <p:extLst>
      <p:ext uri="{BB962C8B-B14F-4D97-AF65-F5344CB8AC3E}">
        <p14:creationId xmlns:p14="http://schemas.microsoft.com/office/powerpoint/2010/main" val="44116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(Lindsay 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the Strategy cards they have to take home today.</a:t>
            </a:r>
            <a:endParaRPr lang="en-US" dirty="0"/>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6</a:t>
            </a:fld>
            <a:endParaRPr lang="en-US"/>
          </a:p>
        </p:txBody>
      </p:sp>
    </p:spTree>
    <p:extLst>
      <p:ext uri="{BB962C8B-B14F-4D97-AF65-F5344CB8AC3E}">
        <p14:creationId xmlns:p14="http://schemas.microsoft.com/office/powerpoint/2010/main" val="123343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AA4C0E3B-C792-8D42-BAAF-338B3F58315D}" type="slidenum">
              <a:rPr lang="en-US" smtClean="0"/>
              <a:t>7</a:t>
            </a:fld>
            <a:endParaRPr lang="en-US"/>
          </a:p>
        </p:txBody>
      </p:sp>
    </p:spTree>
    <p:extLst>
      <p:ext uri="{BB962C8B-B14F-4D97-AF65-F5344CB8AC3E}">
        <p14:creationId xmlns:p14="http://schemas.microsoft.com/office/powerpoint/2010/main" val="16324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8</a:t>
            </a:fld>
            <a:endParaRPr lang="en-US"/>
          </a:p>
        </p:txBody>
      </p:sp>
    </p:spTree>
    <p:extLst>
      <p:ext uri="{BB962C8B-B14F-4D97-AF65-F5344CB8AC3E}">
        <p14:creationId xmlns:p14="http://schemas.microsoft.com/office/powerpoint/2010/main" val="134958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(Scott)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9</a:t>
            </a:fld>
            <a:endParaRPr lang="en-US"/>
          </a:p>
        </p:txBody>
      </p:sp>
    </p:spTree>
    <p:extLst>
      <p:ext uri="{BB962C8B-B14F-4D97-AF65-F5344CB8AC3E}">
        <p14:creationId xmlns:p14="http://schemas.microsoft.com/office/powerpoint/2010/main" val="10925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ED8A8C-B19A-487F-A130-88D365436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88B4AC-2A70-4E8B-B6A0-B9C59F26E578}"/>
              </a:ext>
            </a:extLst>
          </p:cNvPr>
          <p:cNvSpPr>
            <a:spLocks noGrp="1"/>
          </p:cNvSpPr>
          <p:nvPr>
            <p:ph type="ctrTitle"/>
          </p:nvPr>
        </p:nvSpPr>
        <p:spPr>
          <a:xfrm>
            <a:off x="1524000" y="3620813"/>
            <a:ext cx="9144000" cy="1629103"/>
          </a:xfrm>
        </p:spPr>
        <p:txBody>
          <a:bodyPr anchor="b"/>
          <a:lstStyle>
            <a:lvl1pPr algn="ctr">
              <a:lnSpc>
                <a:spcPct val="100000"/>
              </a:lnSpc>
              <a:spcAft>
                <a:spcPts val="0"/>
              </a:spcAft>
              <a:defRPr sz="6000"/>
            </a:lvl1pPr>
          </a:lstStyle>
          <a:p>
            <a:r>
              <a:rPr lang="en-US" dirty="0"/>
              <a:t>Click to edit Master title style</a:t>
            </a:r>
          </a:p>
        </p:txBody>
      </p:sp>
      <p:sp>
        <p:nvSpPr>
          <p:cNvPr id="3" name="Subtitle 2">
            <a:extLst>
              <a:ext uri="{FF2B5EF4-FFF2-40B4-BE49-F238E27FC236}">
                <a16:creationId xmlns:a16="http://schemas.microsoft.com/office/drawing/2014/main" id="{7BF401B2-9E24-454A-B9A0-9F5E411754AE}"/>
              </a:ext>
            </a:extLst>
          </p:cNvPr>
          <p:cNvSpPr>
            <a:spLocks noGrp="1"/>
          </p:cNvSpPr>
          <p:nvPr>
            <p:ph type="subTitle" idx="1"/>
          </p:nvPr>
        </p:nvSpPr>
        <p:spPr>
          <a:xfrm>
            <a:off x="1524000" y="5482567"/>
            <a:ext cx="9144000" cy="641132"/>
          </a:xfrm>
        </p:spPr>
        <p:txBody>
          <a:bodyPr/>
          <a:lstStyle>
            <a:lvl1pPr marL="0" indent="0" algn="ctr">
              <a:lnSpc>
                <a:spcPct val="100000"/>
              </a:lnSpc>
              <a:spcBef>
                <a:spcPts val="0"/>
              </a:spcBef>
              <a:spcAft>
                <a:spcPts val="12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D4BAE3-BD83-41DD-B863-B33F2E291592}"/>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49DD22EF-E049-468C-9F20-289307BA1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B217A-C485-486D-A5DC-1D3B71A6F270}"/>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342343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D5B1-B25F-4C1E-96CD-60396DD6E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E11125-9A35-4E00-BDB1-F2098F2798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DBCE9-9ADB-4BE3-97E5-F5D2EA36B360}"/>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79383447-E6A6-40D8-9C39-E5D9E0B37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3634B-DAA4-4766-9D43-71BC9AE905A2}"/>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A5EABB48-778B-40AD-AA2A-E5069A69FB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ED964F-099A-4FC3-9FB6-CA5F09B9BB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68BE6-DC41-40A6-B4BA-2EF143AF0D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93940-523A-433E-BD3F-86F8439DB983}"/>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A48BF59B-B75C-408F-9CEB-A8E06097C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C497D-AB70-45FD-8396-444661655019}"/>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20128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0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CEE-BC01-425C-8CE7-59837B1E0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2C68DF-FD37-4BC2-8FFB-F3BD4C243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F5DE2-AE5C-42A0-9FB3-AB742B0FF5B4}"/>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C2D73AA2-A8A1-47CC-812A-E6B4A1E3F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3B194-2699-400A-A3A7-CABED38483BC}"/>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026"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FEDD5876-B7C7-41D1-9707-65881C153A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4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C3FA86-779F-4EF8-9B64-69E6872B4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5E1943-E43A-426A-A271-515E2544B2FA}"/>
              </a:ext>
            </a:extLst>
          </p:cNvPr>
          <p:cNvSpPr>
            <a:spLocks noGrp="1"/>
          </p:cNvSpPr>
          <p:nvPr>
            <p:ph type="title"/>
          </p:nvPr>
        </p:nvSpPr>
        <p:spPr>
          <a:xfrm>
            <a:off x="6092328" y="683046"/>
            <a:ext cx="5255122" cy="387943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A715437-3A9B-4648-A6AE-5AA10B140BE4}"/>
              </a:ext>
            </a:extLst>
          </p:cNvPr>
          <p:cNvSpPr>
            <a:spLocks noGrp="1"/>
          </p:cNvSpPr>
          <p:nvPr>
            <p:ph type="body" idx="1"/>
          </p:nvPr>
        </p:nvSpPr>
        <p:spPr>
          <a:xfrm>
            <a:off x="6092328" y="4589463"/>
            <a:ext cx="5255122"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262D3F6-2925-437B-8046-82E56616FA99}"/>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264882D2-7E3F-4D27-BF2F-E513844E0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CC1C2-7CBB-4E02-A062-F7A5A9FCEE2D}"/>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215583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0B4D-BEBD-45A4-AA30-5A2E449BC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D98A4-14E1-45B6-872A-1CD3DCE1BE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98FA7-55DA-4D12-8AD9-3950C0F556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53B42-1B12-42FF-AAB2-BB2F402C5F2B}"/>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6" name="Footer Placeholder 5">
            <a:extLst>
              <a:ext uri="{FF2B5EF4-FFF2-40B4-BE49-F238E27FC236}">
                <a16:creationId xmlns:a16="http://schemas.microsoft.com/office/drawing/2014/main" id="{F1F9C5B8-7219-4C35-834D-A6223B1DD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48686-C241-4EAB-9060-3854C359B65A}"/>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4"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D5BC7BA8-C17F-44C2-8E87-B5EFA10FD1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8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75A-42F8-4824-9F46-9363E653F3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FE8D07-2314-4FCA-951F-7E79939C3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89A9-BA6F-4A9A-BC15-63FB41B83F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00DBB1-6A7A-494D-B81D-5729F0C4D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A07D39-A1D7-4E69-9CE8-5C82EE70FD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0B7127-9276-4C25-989B-D012F2525E82}"/>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8" name="Footer Placeholder 7">
            <a:extLst>
              <a:ext uri="{FF2B5EF4-FFF2-40B4-BE49-F238E27FC236}">
                <a16:creationId xmlns:a16="http://schemas.microsoft.com/office/drawing/2014/main" id="{CE2E9FB4-5313-4A81-A478-51DC7E190A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403DDB-B126-44CC-BC77-9E2DB3225BC4}"/>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5"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62CDF0F2-9F45-499F-98A9-2ED962E24C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4888-A2EF-49D3-A31F-1ECA6EA05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D038C-92A4-43EF-B5FC-C7D27C41DA94}"/>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4" name="Footer Placeholder 3">
            <a:extLst>
              <a:ext uri="{FF2B5EF4-FFF2-40B4-BE49-F238E27FC236}">
                <a16:creationId xmlns:a16="http://schemas.microsoft.com/office/drawing/2014/main" id="{03C6D48A-17F1-4191-B5CA-165B289FA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914F59-7961-423A-B845-D78620A68161}"/>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0"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DC68650A-0B96-4C9C-9AF0-4BB966C9E9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3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81171-BD14-401F-A415-F0693289DEFE}"/>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3" name="Footer Placeholder 2">
            <a:extLst>
              <a:ext uri="{FF2B5EF4-FFF2-40B4-BE49-F238E27FC236}">
                <a16:creationId xmlns:a16="http://schemas.microsoft.com/office/drawing/2014/main" id="{5666AFB3-97E0-44B9-8944-176E339BA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ED800-E8E1-40CE-B0B8-E2D510D34349}"/>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9"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3AF41F7F-1C28-4BFE-A408-885E2B6A3F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99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EDE7-21A5-4946-A108-98A5EE567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BDA210-8B55-4992-8009-053DC6B4DC6C}"/>
              </a:ext>
            </a:extLst>
          </p:cNvPr>
          <p:cNvSpPr>
            <a:spLocks noGrp="1"/>
          </p:cNvSpPr>
          <p:nvPr>
            <p:ph idx="1"/>
          </p:nvPr>
        </p:nvSpPr>
        <p:spPr>
          <a:xfrm>
            <a:off x="5183188" y="1690688"/>
            <a:ext cx="6170612"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D28AB0-82FF-4D3F-B461-A8EF841FD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102C3-41FC-4B87-842F-27AB57C8462C}"/>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6" name="Footer Placeholder 5">
            <a:extLst>
              <a:ext uri="{FF2B5EF4-FFF2-40B4-BE49-F238E27FC236}">
                <a16:creationId xmlns:a16="http://schemas.microsoft.com/office/drawing/2014/main" id="{65692B6B-A70E-4324-8ED4-B7618009F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116B1-8D18-4113-87EB-848A4973D12A}"/>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DCE5BEE8-FE9C-4773-89BB-C63B59B4F4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5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1A0E-4AA1-4335-B344-E2717AD9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F63C80-BCA8-426C-9621-5A7BD0EE43AD}"/>
              </a:ext>
            </a:extLst>
          </p:cNvPr>
          <p:cNvSpPr>
            <a:spLocks noGrp="1"/>
          </p:cNvSpPr>
          <p:nvPr>
            <p:ph type="pic" idx="1"/>
          </p:nvPr>
        </p:nvSpPr>
        <p:spPr>
          <a:xfrm>
            <a:off x="5183188" y="1773716"/>
            <a:ext cx="6170612" cy="4087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B6F82D-A8D2-4E1C-B8EA-B620AD0A7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051BB-FA81-42FB-A189-6014E48DD458}"/>
              </a:ext>
            </a:extLst>
          </p:cNvPr>
          <p:cNvSpPr>
            <a:spLocks noGrp="1"/>
          </p:cNvSpPr>
          <p:nvPr>
            <p:ph type="dt" sz="half" idx="10"/>
          </p:nvPr>
        </p:nvSpPr>
        <p:spPr/>
        <p:txBody>
          <a:bodyPr/>
          <a:lstStyle/>
          <a:p>
            <a:fld id="{853463B6-DFDA-488A-8AE2-D4BC820AA280}" type="datetimeFigureOut">
              <a:rPr lang="en-US" smtClean="0"/>
              <a:t>1/29/24</a:t>
            </a:fld>
            <a:endParaRPr lang="en-US"/>
          </a:p>
        </p:txBody>
      </p:sp>
      <p:sp>
        <p:nvSpPr>
          <p:cNvPr id="6" name="Footer Placeholder 5">
            <a:extLst>
              <a:ext uri="{FF2B5EF4-FFF2-40B4-BE49-F238E27FC236}">
                <a16:creationId xmlns:a16="http://schemas.microsoft.com/office/drawing/2014/main" id="{79EA711F-55EC-4E0B-BFA7-5D90F294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5A482-8128-4B4E-9A10-CD8CAF986C53}"/>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a16="http://schemas.microsoft.com/office/drawing/2014/main" id="{F040A464-7664-43D3-B6D1-9CEC74DB9E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7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9FF31-AE70-4AFD-9081-879096070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C764A6-212D-4574-A4D9-2CF90A25F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843B27-4C2E-4E0A-9843-12D4FC7B1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463B6-DFDA-488A-8AE2-D4BC820AA280}" type="datetimeFigureOut">
              <a:rPr lang="en-US" smtClean="0"/>
              <a:t>1/29/24</a:t>
            </a:fld>
            <a:endParaRPr lang="en-US"/>
          </a:p>
        </p:txBody>
      </p:sp>
      <p:sp>
        <p:nvSpPr>
          <p:cNvPr id="5" name="Footer Placeholder 4">
            <a:extLst>
              <a:ext uri="{FF2B5EF4-FFF2-40B4-BE49-F238E27FC236}">
                <a16:creationId xmlns:a16="http://schemas.microsoft.com/office/drawing/2014/main" id="{78DDF676-EDED-4D10-B41D-59136B868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9A9A3E-FACF-49C2-9B53-B8A2BE62B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AA29-9C5B-40BB-B2FA-1297D22E8EB2}" type="slidenum">
              <a:rPr lang="en-US" smtClean="0"/>
              <a:t>‹#›</a:t>
            </a:fld>
            <a:endParaRPr lang="en-US"/>
          </a:p>
        </p:txBody>
      </p:sp>
    </p:spTree>
    <p:extLst>
      <p:ext uri="{BB962C8B-B14F-4D97-AF65-F5344CB8AC3E}">
        <p14:creationId xmlns:p14="http://schemas.microsoft.com/office/powerpoint/2010/main" val="357667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k20center.ou.edu/strategy/d9908066f654727934df7bf4f50639f2"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youtu.be/WRShUuqk8EA"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learn.k20center.ou.edu/strategy/d9908066f654727934df7bf4f5065bf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arn.k20center.ou.edu/strategy/d9908066f654727934df7bf4f5065bf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learn.k20center.ou.edu/strategy/fe96d3de46cfdc1f385aab7e7500a422"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arn.k20center.ou.edu/strategy/fe96d3de46cfdc1f385aab7e7500a4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learn.k20center.ou.edu/strategy/d9908066f654727934df7bf4f50639f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47DEA-A9A6-49C0-9820-F61E2827805A}"/>
              </a:ext>
            </a:extLst>
          </p:cNvPr>
          <p:cNvSpPr>
            <a:spLocks noGrp="1"/>
          </p:cNvSpPr>
          <p:nvPr>
            <p:ph type="ctrTitle"/>
          </p:nvPr>
        </p:nvSpPr>
        <p:spPr>
          <a:xfrm>
            <a:off x="899160" y="3620813"/>
            <a:ext cx="10469880" cy="1629103"/>
          </a:xfrm>
        </p:spPr>
        <p:txBody>
          <a:bodyPr>
            <a:noAutofit/>
          </a:bodyPr>
          <a:lstStyle/>
          <a:p>
            <a:r>
              <a:rPr lang="en-US" sz="12500" b="1" dirty="0">
                <a:solidFill>
                  <a:srgbClr val="E86D32"/>
                </a:solidFill>
                <a:effectLst>
                  <a:outerShdw blurRad="38100" dist="38100" dir="2700000" algn="tl">
                    <a:srgbClr val="000000">
                      <a:alpha val="43137"/>
                    </a:srgbClr>
                  </a:outerShdw>
                </a:effectLst>
              </a:rPr>
              <a:t>Up Your Game</a:t>
            </a:r>
          </a:p>
        </p:txBody>
      </p:sp>
      <p:sp>
        <p:nvSpPr>
          <p:cNvPr id="5" name="Subtitle 2">
            <a:extLst>
              <a:ext uri="{FF2B5EF4-FFF2-40B4-BE49-F238E27FC236}">
                <a16:creationId xmlns:a16="http://schemas.microsoft.com/office/drawing/2014/main" id="{F8F344DF-CB0C-4A68-BBA7-782F2A3F31F4}"/>
              </a:ext>
            </a:extLst>
          </p:cNvPr>
          <p:cNvSpPr>
            <a:spLocks noGrp="1"/>
          </p:cNvSpPr>
          <p:nvPr>
            <p:ph type="subTitle" idx="1"/>
          </p:nvPr>
        </p:nvSpPr>
        <p:spPr>
          <a:xfrm>
            <a:off x="899160" y="4998720"/>
            <a:ext cx="10469880" cy="1463039"/>
          </a:xfrm>
        </p:spPr>
        <p:txBody>
          <a:bodyPr>
            <a:normAutofit fontScale="92500"/>
          </a:bodyPr>
          <a:lstStyle/>
          <a:p>
            <a:r>
              <a:rPr lang="en-US" sz="5400" b="1" dirty="0">
                <a:effectLst>
                  <a:outerShdw blurRad="38100" dist="38100" dir="2700000" algn="tl">
                    <a:srgbClr val="000000">
                      <a:alpha val="43137"/>
                    </a:srgbClr>
                  </a:outerShdw>
                </a:effectLst>
              </a:rPr>
              <a:t>Advancing Readiness Through Gaming</a:t>
            </a:r>
          </a:p>
        </p:txBody>
      </p:sp>
    </p:spTree>
    <p:extLst>
      <p:ext uri="{BB962C8B-B14F-4D97-AF65-F5344CB8AC3E}">
        <p14:creationId xmlns:p14="http://schemas.microsoft.com/office/powerpoint/2010/main" val="37765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E62957"/>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4302" y="1645849"/>
            <a:ext cx="12193254" cy="784170"/>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4" name="Procedure List"/>
          <p:cNvSpPr txBox="1"/>
          <p:nvPr/>
        </p:nvSpPr>
        <p:spPr>
          <a:xfrm>
            <a:off x="-1254" y="2315072"/>
            <a:ext cx="12190206" cy="3866898"/>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Participants will use an online polling system to offer your insights on engaging students in their learning by answering </a:t>
            </a:r>
            <a:r>
              <a:rPr lang="en-US" sz="3200" dirty="0">
                <a:solidFill>
                  <a:srgbClr val="333333"/>
                </a:solidFill>
              </a:rPr>
              <a:t>the question “</a:t>
            </a:r>
            <a:r>
              <a:rPr lang="en-US" sz="3200" b="1" dirty="0">
                <a:solidFill>
                  <a:srgbClr val="971D20"/>
                </a:solidFill>
                <a:effectLst>
                  <a:outerShdw blurRad="38100" dist="38100" dir="2700000" algn="tl">
                    <a:srgbClr val="000000">
                      <a:alpha val="43137"/>
                    </a:srgbClr>
                  </a:outerShdw>
                </a:effectLst>
              </a:rPr>
              <a:t>Describe how to best engage students in their learning?</a:t>
            </a:r>
            <a:r>
              <a:rPr lang="en-US" sz="3200" dirty="0"/>
              <a:t>”</a:t>
            </a:r>
            <a:endParaRPr kumimoji="0" lang="en-US" sz="3200" b="0" i="0" u="none" strike="noStrike" kern="1200" cap="none" spc="0" normalizeH="0" baseline="0" noProof="0" dirty="0">
              <a:ln>
                <a:noFill/>
              </a:ln>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We will </a:t>
            </a:r>
            <a:r>
              <a:rPr lang="en-US" sz="3200" dirty="0">
                <a:solidFill>
                  <a:srgbClr val="333333"/>
                </a:solidFill>
                <a:latin typeface="Calibri" panose="020F0502020204030204"/>
              </a:rPr>
              <a:t>review research on student motivation and engagement; </a:t>
            </a:r>
          </a:p>
          <a:p>
            <a:pPr marL="285750" lvl="0" indent="-285750">
              <a:buClr>
                <a:srgbClr val="971D20"/>
              </a:buClr>
              <a:buFont typeface="Arial" charset="0"/>
              <a:buChar cha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After this short </a:t>
            </a:r>
            <a:r>
              <a:rPr lang="en-US" sz="3200" dirty="0">
                <a:solidFill>
                  <a:srgbClr val="333333"/>
                </a:solidFill>
                <a:latin typeface="Calibri" panose="020F0502020204030204"/>
              </a:rPr>
              <a:t>discussion</a:t>
            </a: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 you will be asked to reflect on the topic or concept again, completing a second online poll by sharing </a:t>
            </a:r>
            <a:r>
              <a:rPr lang="en-US" sz="3200" dirty="0">
                <a:solidFill>
                  <a:srgbClr val="333333"/>
                </a:solidFill>
              </a:rPr>
              <a:t>your insights on “</a:t>
            </a:r>
            <a:r>
              <a:rPr lang="en-US" sz="3200" b="1" dirty="0">
                <a:solidFill>
                  <a:srgbClr val="971D20"/>
                </a:solidFill>
                <a:effectLst>
                  <a:outerShdw blurRad="38100" dist="38100" dir="2700000" algn="tl">
                    <a:srgbClr val="000000">
                      <a:alpha val="43137"/>
                    </a:srgbClr>
                  </a:outerShdw>
                </a:effectLst>
              </a:rPr>
              <a:t>What instructional elements support engaged learning?</a:t>
            </a:r>
            <a:r>
              <a:rPr lang="en-US" sz="3200" dirty="0">
                <a:solidFill>
                  <a:srgbClr val="333333"/>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27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C554AE-6B45-479A-996A-49AB639EC0B7}"/>
              </a:ext>
            </a:extLst>
          </p:cNvPr>
          <p:cNvPicPr>
            <a:picLocks noChangeAspect="1"/>
          </p:cNvPicPr>
          <p:nvPr/>
        </p:nvPicPr>
        <p:blipFill rotWithShape="1">
          <a:blip r:embed="rId3"/>
          <a:srcRect b="10169"/>
          <a:stretch/>
        </p:blipFill>
        <p:spPr>
          <a:xfrm>
            <a:off x="12074" y="1986268"/>
            <a:ext cx="12179926" cy="4871732"/>
          </a:xfrm>
          <a:prstGeom prst="rect">
            <a:avLst/>
          </a:prstGeom>
        </p:spPr>
      </p:pic>
      <p:sp>
        <p:nvSpPr>
          <p:cNvPr id="4" name="Title 3">
            <a:extLst>
              <a:ext uri="{FF2B5EF4-FFF2-40B4-BE49-F238E27FC236}">
                <a16:creationId xmlns:a16="http://schemas.microsoft.com/office/drawing/2014/main" id="{F64C6C0C-8519-4AEA-B0DC-81D7D8D1F447}"/>
              </a:ext>
            </a:extLst>
          </p:cNvPr>
          <p:cNvSpPr>
            <a:spLocks noGrp="1"/>
          </p:cNvSpPr>
          <p:nvPr>
            <p:ph type="title"/>
          </p:nvPr>
        </p:nvSpPr>
        <p:spPr/>
        <p:txBody>
          <a:bodyPr/>
          <a:lstStyle/>
          <a:p>
            <a:r>
              <a:rPr lang="en-US" dirty="0"/>
              <a:t>Take 2 minutes and….</a:t>
            </a:r>
          </a:p>
        </p:txBody>
      </p:sp>
    </p:spTree>
    <p:extLst>
      <p:ext uri="{BB962C8B-B14F-4D97-AF65-F5344CB8AC3E}">
        <p14:creationId xmlns:p14="http://schemas.microsoft.com/office/powerpoint/2010/main" val="417922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DC0-02ED-4DAC-9484-9809BE9A56C2}"/>
              </a:ext>
            </a:extLst>
          </p:cNvPr>
          <p:cNvSpPr>
            <a:spLocks noGrp="1"/>
          </p:cNvSpPr>
          <p:nvPr>
            <p:ph type="title"/>
          </p:nvPr>
        </p:nvSpPr>
        <p:spPr>
          <a:xfrm>
            <a:off x="839788" y="469075"/>
            <a:ext cx="4147848" cy="1600200"/>
          </a:xfrm>
        </p:spPr>
        <p:txBody>
          <a:bodyPr>
            <a:normAutofit/>
          </a:bodyPr>
          <a:lstStyle/>
          <a:p>
            <a:r>
              <a:rPr lang="en-US" sz="6600" b="1" dirty="0">
                <a:solidFill>
                  <a:srgbClr val="888F41"/>
                </a:solidFill>
              </a:rPr>
              <a:t>Motivation</a:t>
            </a:r>
          </a:p>
        </p:txBody>
      </p:sp>
      <p:sp>
        <p:nvSpPr>
          <p:cNvPr id="3" name="Content Placeholder 2">
            <a:extLst>
              <a:ext uri="{FF2B5EF4-FFF2-40B4-BE49-F238E27FC236}">
                <a16:creationId xmlns:a16="http://schemas.microsoft.com/office/drawing/2014/main" id="{2F09AA4C-9A69-41C1-BCD4-22ECF0FCBB00}"/>
              </a:ext>
            </a:extLst>
          </p:cNvPr>
          <p:cNvSpPr>
            <a:spLocks noGrp="1"/>
          </p:cNvSpPr>
          <p:nvPr>
            <p:ph idx="1"/>
          </p:nvPr>
        </p:nvSpPr>
        <p:spPr/>
        <p:txBody>
          <a:bodyPr>
            <a:normAutofit/>
          </a:bodyPr>
          <a:lstStyle/>
          <a:p>
            <a:pPr marL="0" indent="0">
              <a:buNone/>
            </a:pPr>
            <a:r>
              <a:rPr lang="en-US" dirty="0"/>
              <a:t>Deci and Ryan’s (1985 &amp; 1991) Self-determination theory (SDT) is one of the best known theories with the factors of:</a:t>
            </a:r>
          </a:p>
          <a:p>
            <a:pPr lvl="1"/>
            <a:r>
              <a:rPr lang="en-US" sz="3200" dirty="0"/>
              <a:t>intrinsic motivation, </a:t>
            </a:r>
          </a:p>
          <a:p>
            <a:pPr lvl="1"/>
            <a:r>
              <a:rPr lang="en-US" sz="3200" dirty="0"/>
              <a:t>extrinsic motivation, and </a:t>
            </a:r>
          </a:p>
          <a:p>
            <a:pPr lvl="1"/>
            <a:r>
              <a:rPr lang="en-US" sz="3200" dirty="0"/>
              <a:t>amotivation.</a:t>
            </a:r>
          </a:p>
        </p:txBody>
      </p:sp>
      <p:sp>
        <p:nvSpPr>
          <p:cNvPr id="4" name="Text Placeholder 3">
            <a:extLst>
              <a:ext uri="{FF2B5EF4-FFF2-40B4-BE49-F238E27FC236}">
                <a16:creationId xmlns:a16="http://schemas.microsoft.com/office/drawing/2014/main" id="{632CB8B5-B501-41C4-BB33-3A2C58EE59D1}"/>
              </a:ext>
            </a:extLst>
          </p:cNvPr>
          <p:cNvSpPr>
            <a:spLocks noGrp="1"/>
          </p:cNvSpPr>
          <p:nvPr>
            <p:ph type="body" sz="half" idx="2"/>
          </p:nvPr>
        </p:nvSpPr>
        <p:spPr/>
        <p:txBody>
          <a:bodyPr>
            <a:normAutofit lnSpcReduction="10000"/>
          </a:bodyPr>
          <a:lstStyle/>
          <a:p>
            <a:r>
              <a:rPr lang="en-US" sz="2800" dirty="0"/>
              <a:t>Academic motivation can be expressed as the elements that affect students to adapt to school and learning environment, show high performance, and succeed in getting a degree. </a:t>
            </a:r>
          </a:p>
        </p:txBody>
      </p:sp>
    </p:spTree>
    <p:extLst>
      <p:ext uri="{BB962C8B-B14F-4D97-AF65-F5344CB8AC3E}">
        <p14:creationId xmlns:p14="http://schemas.microsoft.com/office/powerpoint/2010/main" val="410795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314E-4499-4345-9063-70A6949DB172}"/>
              </a:ext>
            </a:extLst>
          </p:cNvPr>
          <p:cNvSpPr>
            <a:spLocks noGrp="1"/>
          </p:cNvSpPr>
          <p:nvPr>
            <p:ph type="title"/>
          </p:nvPr>
        </p:nvSpPr>
        <p:spPr/>
        <p:txBody>
          <a:bodyPr/>
          <a:lstStyle/>
          <a:p>
            <a:r>
              <a:rPr lang="en-US" sz="5400" b="1" dirty="0">
                <a:solidFill>
                  <a:srgbClr val="888F41"/>
                </a:solidFill>
                <a:effectLst>
                  <a:outerShdw blurRad="38100" dist="38100" dir="2700000" algn="tl">
                    <a:srgbClr val="000000">
                      <a:alpha val="43137"/>
                    </a:srgbClr>
                  </a:outerShdw>
                </a:effectLst>
              </a:rPr>
              <a:t>Motivation |</a:t>
            </a:r>
            <a:r>
              <a:rPr lang="en-US" dirty="0"/>
              <a:t> Self Determination Theory</a:t>
            </a:r>
          </a:p>
        </p:txBody>
      </p:sp>
      <p:sp>
        <p:nvSpPr>
          <p:cNvPr id="3" name="Content Placeholder 2">
            <a:extLst>
              <a:ext uri="{FF2B5EF4-FFF2-40B4-BE49-F238E27FC236}">
                <a16:creationId xmlns:a16="http://schemas.microsoft.com/office/drawing/2014/main" id="{805C7FF4-C199-4D5D-9E65-2DFCFA359E35}"/>
              </a:ext>
            </a:extLst>
          </p:cNvPr>
          <p:cNvSpPr>
            <a:spLocks noGrp="1"/>
          </p:cNvSpPr>
          <p:nvPr>
            <p:ph sz="half" idx="1"/>
          </p:nvPr>
        </p:nvSpPr>
        <p:spPr>
          <a:xfrm>
            <a:off x="838200" y="1825625"/>
            <a:ext cx="3098822" cy="4351338"/>
          </a:xfrm>
        </p:spPr>
        <p:txBody>
          <a:bodyPr/>
          <a:lstStyle/>
          <a:p>
            <a:pPr marL="0" indent="0" algn="ctr">
              <a:buNone/>
            </a:pPr>
            <a:r>
              <a:rPr lang="en-US" b="1" dirty="0"/>
              <a:t>Intrinsic Motivation</a:t>
            </a:r>
          </a:p>
          <a:p>
            <a:pPr marL="0" indent="0">
              <a:buNone/>
            </a:pPr>
            <a:r>
              <a:rPr lang="en-US" i="1" dirty="0"/>
              <a:t>Doing an activity for itself, and the pleasure and satisfaction derived from participation.</a:t>
            </a:r>
          </a:p>
        </p:txBody>
      </p:sp>
      <p:sp>
        <p:nvSpPr>
          <p:cNvPr id="4" name="Content Placeholder 3">
            <a:extLst>
              <a:ext uri="{FF2B5EF4-FFF2-40B4-BE49-F238E27FC236}">
                <a16:creationId xmlns:a16="http://schemas.microsoft.com/office/drawing/2014/main" id="{B6518D2E-7316-4BB3-B0B3-F91B5D264760}"/>
              </a:ext>
            </a:extLst>
          </p:cNvPr>
          <p:cNvSpPr>
            <a:spLocks noGrp="1"/>
          </p:cNvSpPr>
          <p:nvPr>
            <p:ph sz="half" idx="2"/>
          </p:nvPr>
        </p:nvSpPr>
        <p:spPr>
          <a:xfrm>
            <a:off x="4472899" y="1825625"/>
            <a:ext cx="3185717" cy="4351338"/>
          </a:xfrm>
        </p:spPr>
        <p:txBody>
          <a:bodyPr/>
          <a:lstStyle/>
          <a:p>
            <a:pPr marL="0" indent="0" algn="ctr">
              <a:buNone/>
            </a:pPr>
            <a:r>
              <a:rPr lang="en-US" b="1" dirty="0"/>
              <a:t>Extrinsic Motivation</a:t>
            </a:r>
          </a:p>
          <a:p>
            <a:pPr marL="0" indent="0">
              <a:buNone/>
            </a:pPr>
            <a:r>
              <a:rPr lang="en-US" i="1" dirty="0"/>
              <a:t>A wide variety of behaviors which are engaged in as means to an end and not for their own sake. </a:t>
            </a:r>
          </a:p>
        </p:txBody>
      </p:sp>
      <p:sp>
        <p:nvSpPr>
          <p:cNvPr id="5" name="Content Placeholder 3">
            <a:extLst>
              <a:ext uri="{FF2B5EF4-FFF2-40B4-BE49-F238E27FC236}">
                <a16:creationId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519F81BF-D33E-4347-9B00-7B1F91913392}"/>
              </a:ext>
            </a:extLst>
          </p:cNvPr>
          <p:cNvSpPr txBox="1">
            <a:spLocks/>
          </p:cNvSpPr>
          <p:nvPr/>
        </p:nvSpPr>
        <p:spPr>
          <a:xfrm>
            <a:off x="8006172" y="1825625"/>
            <a:ext cx="3749323"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Amotivation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Do not perceive contingencies between outcomes and their own actions and experience feelings of incompetence and expectancies of uncontrollability</a:t>
            </a:r>
          </a:p>
        </p:txBody>
      </p:sp>
      <p:sp>
        <p:nvSpPr>
          <p:cNvPr id="7" name="Rectangle 6">
            <a:extLst>
              <a:ext uri="{FF2B5EF4-FFF2-40B4-BE49-F238E27FC236}">
                <a16:creationId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Vallerand, R. J., Pelletier, L. G.,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Blais</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M. R., Briere, N. M.,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Senecal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C., &amp;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Vallieres</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E. F. (1992). The Academic Motivation Scale: A measure of intrinsic, extrinsic, and amotivation in education. Educational and psychological measurement, 52(4), 1003-1017.</a:t>
            </a:r>
          </a:p>
        </p:txBody>
      </p:sp>
    </p:spTree>
    <p:extLst>
      <p:ext uri="{BB962C8B-B14F-4D97-AF65-F5344CB8AC3E}">
        <p14:creationId xmlns:p14="http://schemas.microsoft.com/office/powerpoint/2010/main" val="398274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E8A4-EA81-4496-BCD1-EFD398AE7DC7}"/>
              </a:ext>
            </a:extLst>
          </p:cNvPr>
          <p:cNvSpPr>
            <a:spLocks noGrp="1"/>
          </p:cNvSpPr>
          <p:nvPr>
            <p:ph type="title"/>
          </p:nvPr>
        </p:nvSpPr>
        <p:spPr/>
        <p:txBody>
          <a:bodyPr/>
          <a:lstStyle/>
          <a:p>
            <a:r>
              <a:rPr lang="en-US" sz="5400" b="1" dirty="0">
                <a:solidFill>
                  <a:srgbClr val="888F41"/>
                </a:solidFill>
                <a:effectLst>
                  <a:outerShdw blurRad="38100" dist="38100" dir="2700000" algn="tl">
                    <a:srgbClr val="000000">
                      <a:alpha val="43137"/>
                    </a:srgbClr>
                  </a:outerShdw>
                </a:effectLst>
              </a:rPr>
              <a:t>Motivation |</a:t>
            </a:r>
            <a:r>
              <a:rPr lang="en-US" b="1" dirty="0">
                <a:solidFill>
                  <a:srgbClr val="888F41"/>
                </a:solidFill>
                <a:effectLst>
                  <a:outerShdw blurRad="38100" dist="38100" dir="2700000" algn="tl">
                    <a:srgbClr val="000000">
                      <a:alpha val="43137"/>
                    </a:srgbClr>
                  </a:outerShdw>
                </a:effectLst>
              </a:rPr>
              <a:t> </a:t>
            </a:r>
            <a:r>
              <a:rPr lang="en-US" dirty="0"/>
              <a:t>Impact</a:t>
            </a:r>
          </a:p>
        </p:txBody>
      </p:sp>
      <p:sp>
        <p:nvSpPr>
          <p:cNvPr id="3" name="Content Placeholder 2">
            <a:extLst>
              <a:ext uri="{FF2B5EF4-FFF2-40B4-BE49-F238E27FC236}">
                <a16:creationId xmlns:a16="http://schemas.microsoft.com/office/drawing/2014/main" id="{4C8EA7B4-93C7-439D-A667-D0D655BC374E}"/>
              </a:ext>
            </a:extLst>
          </p:cNvPr>
          <p:cNvSpPr>
            <a:spLocks noGrp="1"/>
          </p:cNvSpPr>
          <p:nvPr>
            <p:ph idx="1"/>
          </p:nvPr>
        </p:nvSpPr>
        <p:spPr/>
        <p:txBody>
          <a:bodyPr>
            <a:normAutofit fontScale="92500" lnSpcReduction="10000"/>
          </a:bodyPr>
          <a:lstStyle/>
          <a:p>
            <a:pPr marL="0" indent="0">
              <a:buNone/>
            </a:pPr>
            <a:r>
              <a:rPr lang="en-US" dirty="0"/>
              <a:t>Fortier et al. (1995) report that the </a:t>
            </a:r>
            <a:r>
              <a:rPr lang="en-US" dirty="0">
                <a:solidFill>
                  <a:srgbClr val="365470"/>
                </a:solidFill>
                <a:effectLst>
                  <a:outerShdw blurRad="38100" dist="38100" dir="2700000" algn="tl">
                    <a:srgbClr val="000000">
                      <a:alpha val="43137"/>
                    </a:srgbClr>
                  </a:outerShdw>
                </a:effectLst>
              </a:rPr>
              <a:t>more a student is motivated </a:t>
            </a:r>
            <a:r>
              <a:rPr lang="en-US" dirty="0"/>
              <a:t>toward education: </a:t>
            </a:r>
          </a:p>
          <a:p>
            <a:r>
              <a:rPr lang="en-US" dirty="0"/>
              <a:t>Higher </a:t>
            </a:r>
            <a:r>
              <a:rPr lang="en-US" dirty="0">
                <a:solidFill>
                  <a:srgbClr val="888F41"/>
                </a:solidFill>
              </a:rPr>
              <a:t>school performance </a:t>
            </a:r>
            <a:r>
              <a:rPr lang="en-US" dirty="0"/>
              <a:t>(grades) </a:t>
            </a:r>
            <a:br>
              <a:rPr lang="en-US" dirty="0"/>
            </a:br>
            <a:r>
              <a:rPr lang="en-US" sz="1100" dirty="0"/>
              <a:t>(Beck et al., 1991; </a:t>
            </a:r>
            <a:r>
              <a:rPr lang="en-US" sz="1100" dirty="0" err="1"/>
              <a:t>Boggiano</a:t>
            </a:r>
            <a:r>
              <a:rPr lang="en-US" sz="1100" dirty="0"/>
              <a:t> et al., 1992; Gottfried, 1985, 1990; Grolnick et al., 1991; </a:t>
            </a:r>
            <a:r>
              <a:rPr lang="en-US" sz="1100" dirty="0" err="1"/>
              <a:t>Boggiano</a:t>
            </a:r>
            <a:r>
              <a:rPr lang="en-US" sz="1100" dirty="0"/>
              <a:t> et al., 1992; </a:t>
            </a:r>
            <a:r>
              <a:rPr lang="en-US" sz="1100" dirty="0" err="1"/>
              <a:t>Loyd</a:t>
            </a:r>
            <a:r>
              <a:rPr lang="en-US" sz="1100" dirty="0"/>
              <a:t> &amp; </a:t>
            </a:r>
            <a:r>
              <a:rPr lang="en-US" sz="1100" dirty="0" err="1"/>
              <a:t>Barenblatt</a:t>
            </a:r>
            <a:r>
              <a:rPr lang="en-US" sz="1100" dirty="0"/>
              <a:t>, 1984; </a:t>
            </a:r>
            <a:r>
              <a:rPr lang="en-US" sz="1100" dirty="0" err="1"/>
              <a:t>Meece</a:t>
            </a:r>
            <a:r>
              <a:rPr lang="en-US" sz="1100" dirty="0"/>
              <a:t> &amp; Holt, 1993; </a:t>
            </a:r>
            <a:r>
              <a:rPr lang="en-US" sz="1100" dirty="0" err="1"/>
              <a:t>Mevarech</a:t>
            </a:r>
            <a:r>
              <a:rPr lang="en-US" sz="1100" dirty="0"/>
              <a:t>, 1988)</a:t>
            </a:r>
            <a:endParaRPr lang="en-US" sz="1050" dirty="0"/>
          </a:p>
          <a:p>
            <a:r>
              <a:rPr lang="en-US" dirty="0"/>
              <a:t>Less likely to </a:t>
            </a:r>
            <a:r>
              <a:rPr lang="en-US" dirty="0">
                <a:solidFill>
                  <a:srgbClr val="888F41"/>
                </a:solidFill>
              </a:rPr>
              <a:t>dropout</a:t>
            </a:r>
            <a:br>
              <a:rPr lang="en-US" dirty="0">
                <a:solidFill>
                  <a:srgbClr val="888F41"/>
                </a:solidFill>
              </a:rPr>
            </a:br>
            <a:r>
              <a:rPr lang="en-US" sz="1200" dirty="0"/>
              <a:t>(Vallerand &amp; Bissonnette, 1992; </a:t>
            </a:r>
            <a:r>
              <a:rPr lang="en-US" sz="1200" dirty="0" err="1"/>
              <a:t>Ballerand</a:t>
            </a:r>
            <a:r>
              <a:rPr lang="en-US" sz="1200" dirty="0"/>
              <a:t> et al., 1995; Vallerand &amp; </a:t>
            </a:r>
            <a:r>
              <a:rPr lang="en-US" sz="1200" dirty="0" err="1"/>
              <a:t>Senecal</a:t>
            </a:r>
            <a:r>
              <a:rPr lang="en-US" sz="1200" dirty="0"/>
              <a:t>, 1992)</a:t>
            </a:r>
            <a:endParaRPr lang="en-US" sz="1100" dirty="0"/>
          </a:p>
          <a:p>
            <a:pPr lvl="0"/>
            <a:r>
              <a:rPr lang="en-US" dirty="0"/>
              <a:t>Report better </a:t>
            </a:r>
            <a:r>
              <a:rPr lang="en-US" dirty="0">
                <a:solidFill>
                  <a:srgbClr val="888F41"/>
                </a:solidFill>
              </a:rPr>
              <a:t>cognitive engagement</a:t>
            </a:r>
            <a:br>
              <a:rPr lang="en-US" dirty="0">
                <a:solidFill>
                  <a:srgbClr val="888F41"/>
                </a:solidFill>
              </a:rPr>
            </a:br>
            <a:r>
              <a:rPr lang="en-US" sz="1100" dirty="0">
                <a:solidFill>
                  <a:prstClr val="black"/>
                </a:solidFill>
              </a:rPr>
              <a:t>(Ames &amp; Archer, 1988; </a:t>
            </a:r>
            <a:r>
              <a:rPr lang="en-US" sz="1100" dirty="0" err="1">
                <a:solidFill>
                  <a:prstClr val="black"/>
                </a:solidFill>
              </a:rPr>
              <a:t>Meece</a:t>
            </a:r>
            <a:r>
              <a:rPr lang="en-US" sz="1100" dirty="0">
                <a:solidFill>
                  <a:prstClr val="black"/>
                </a:solidFill>
              </a:rPr>
              <a:t> et al., 1988; Miller et al., 1993; Nolen, 1988; Nolen &amp; </a:t>
            </a:r>
            <a:r>
              <a:rPr lang="en-US" sz="1100" dirty="0" err="1">
                <a:solidFill>
                  <a:prstClr val="black"/>
                </a:solidFill>
              </a:rPr>
              <a:t>Haladyna</a:t>
            </a:r>
            <a:r>
              <a:rPr lang="en-US" sz="1100" dirty="0">
                <a:solidFill>
                  <a:prstClr val="black"/>
                </a:solidFill>
              </a:rPr>
              <a:t>, 1990; </a:t>
            </a:r>
            <a:r>
              <a:rPr lang="en-US" sz="1100" dirty="0" err="1">
                <a:solidFill>
                  <a:prstClr val="black"/>
                </a:solidFill>
              </a:rPr>
              <a:t>Pintrich</a:t>
            </a:r>
            <a:r>
              <a:rPr lang="en-US" sz="1100" dirty="0">
                <a:solidFill>
                  <a:prstClr val="black"/>
                </a:solidFill>
              </a:rPr>
              <a:t> &amp; De Groot, 1990; </a:t>
            </a:r>
            <a:r>
              <a:rPr lang="en-US" sz="1100" dirty="0" err="1">
                <a:solidFill>
                  <a:prstClr val="black"/>
                </a:solidFill>
              </a:rPr>
              <a:t>Pokay</a:t>
            </a:r>
            <a:r>
              <a:rPr lang="en-US" sz="1100" dirty="0">
                <a:solidFill>
                  <a:prstClr val="black"/>
                </a:solidFill>
              </a:rPr>
              <a:t> &amp; </a:t>
            </a:r>
            <a:r>
              <a:rPr lang="en-US" sz="1100" dirty="0" err="1">
                <a:solidFill>
                  <a:prstClr val="black"/>
                </a:solidFill>
              </a:rPr>
              <a:t>Blumefeld</a:t>
            </a:r>
            <a:r>
              <a:rPr lang="en-US" sz="1100" dirty="0">
                <a:solidFill>
                  <a:prstClr val="black"/>
                </a:solidFill>
              </a:rPr>
              <a:t>, 1990)</a:t>
            </a:r>
            <a:endParaRPr lang="en-US" dirty="0">
              <a:solidFill>
                <a:srgbClr val="888F41"/>
              </a:solidFill>
            </a:endParaRPr>
          </a:p>
          <a:p>
            <a:pPr lvl="0"/>
            <a:r>
              <a:rPr lang="en-US" dirty="0"/>
              <a:t>Are </a:t>
            </a:r>
            <a:r>
              <a:rPr lang="en-US" dirty="0">
                <a:solidFill>
                  <a:srgbClr val="888F41"/>
                </a:solidFill>
              </a:rPr>
              <a:t>well adjusted </a:t>
            </a:r>
            <a:r>
              <a:rPr lang="en-US" dirty="0"/>
              <a:t>in the school context, and </a:t>
            </a:r>
            <a:br>
              <a:rPr lang="en-US" dirty="0"/>
            </a:br>
            <a:r>
              <a:rPr lang="en-US" sz="1100" dirty="0">
                <a:solidFill>
                  <a:prstClr val="black"/>
                </a:solidFill>
              </a:rPr>
              <a:t>(Connell &amp; Wellborn, 1990; Ryan &amp; Connell, 1989; Vallerand et al., 1989)</a:t>
            </a:r>
            <a:endParaRPr lang="en-US" dirty="0"/>
          </a:p>
          <a:p>
            <a:pPr lvl="0"/>
            <a:r>
              <a:rPr lang="en-US" dirty="0"/>
              <a:t>Show higher levels of </a:t>
            </a:r>
            <a:r>
              <a:rPr lang="en-US" dirty="0">
                <a:solidFill>
                  <a:srgbClr val="888F41"/>
                </a:solidFill>
              </a:rPr>
              <a:t>conceptual learning.</a:t>
            </a:r>
            <a:br>
              <a:rPr lang="en-US" dirty="0">
                <a:solidFill>
                  <a:srgbClr val="888F41"/>
                </a:solidFill>
              </a:rPr>
            </a:br>
            <a:r>
              <a:rPr lang="en-US" sz="1100" dirty="0">
                <a:solidFill>
                  <a:prstClr val="black"/>
                </a:solidFill>
              </a:rPr>
              <a:t>(</a:t>
            </a:r>
            <a:r>
              <a:rPr lang="en-US" sz="1100" dirty="0" err="1">
                <a:solidFill>
                  <a:prstClr val="black"/>
                </a:solidFill>
              </a:rPr>
              <a:t>Benware</a:t>
            </a:r>
            <a:r>
              <a:rPr lang="en-US" sz="1100" dirty="0">
                <a:solidFill>
                  <a:prstClr val="black"/>
                </a:solidFill>
              </a:rPr>
              <a:t> &amp; Deci, 1984; Graham &amp; Golan, 1991; Grolnick &amp; Ryan, 1987; Ryan, Connell &amp; Deci, 1985)</a:t>
            </a:r>
            <a:endParaRPr lang="en-US" sz="1050" dirty="0">
              <a:solidFill>
                <a:prstClr val="black"/>
              </a:solidFill>
            </a:endParaRPr>
          </a:p>
          <a:p>
            <a:endParaRPr lang="en-US" dirty="0">
              <a:solidFill>
                <a:srgbClr val="888F41"/>
              </a:solidFill>
            </a:endParaRPr>
          </a:p>
        </p:txBody>
      </p:sp>
      <p:sp>
        <p:nvSpPr>
          <p:cNvPr id="4" name="Rectangle 3">
            <a:extLst>
              <a:ext uri="{FF2B5EF4-FFF2-40B4-BE49-F238E27FC236}">
                <a16:creationId xmlns:a16="http://schemas.microsoft.com/office/drawing/2014/main" id="{27D9EC63-6B85-4FB5-9C1C-20A6CCE21E6C}"/>
              </a:ext>
            </a:extLst>
          </p:cNvPr>
          <p:cNvSpPr/>
          <p:nvPr/>
        </p:nvSpPr>
        <p:spPr>
          <a:xfrm>
            <a:off x="0" y="6581001"/>
            <a:ext cx="12192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Fortier, M. S., Vallerand, R. J.,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Guay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 (1995). Academic motivation and school performance: Toward a structural model. Contemporary educational psychology, 20(3), 257-274.</a:t>
            </a:r>
          </a:p>
        </p:txBody>
      </p:sp>
    </p:spTree>
    <p:extLst>
      <p:ext uri="{BB962C8B-B14F-4D97-AF65-F5344CB8AC3E}">
        <p14:creationId xmlns:p14="http://schemas.microsoft.com/office/powerpoint/2010/main" val="185213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DC0-02ED-4DAC-9484-9809BE9A56C2}"/>
              </a:ext>
            </a:extLst>
          </p:cNvPr>
          <p:cNvSpPr>
            <a:spLocks noGrp="1"/>
          </p:cNvSpPr>
          <p:nvPr>
            <p:ph type="title"/>
          </p:nvPr>
        </p:nvSpPr>
        <p:spPr>
          <a:xfrm>
            <a:off x="839788" y="457200"/>
            <a:ext cx="4762894" cy="1600200"/>
          </a:xfrm>
        </p:spPr>
        <p:txBody>
          <a:bodyPr>
            <a:normAutofit/>
          </a:bodyPr>
          <a:lstStyle/>
          <a:p>
            <a:r>
              <a:rPr lang="en-US" sz="6600" b="1" dirty="0">
                <a:solidFill>
                  <a:srgbClr val="365470"/>
                </a:solidFill>
                <a:ea typeface="+mn-ea"/>
                <a:cs typeface="+mn-cs"/>
              </a:rPr>
              <a:t>Engagement</a:t>
            </a:r>
            <a:endParaRPr lang="en-US" b="1" dirty="0">
              <a:solidFill>
                <a:srgbClr val="365470"/>
              </a:solidFill>
              <a:ea typeface="+mn-ea"/>
              <a:cs typeface="+mn-cs"/>
            </a:endParaRPr>
          </a:p>
        </p:txBody>
      </p:sp>
      <p:sp>
        <p:nvSpPr>
          <p:cNvPr id="3" name="Content Placeholder 2">
            <a:extLst>
              <a:ext uri="{FF2B5EF4-FFF2-40B4-BE49-F238E27FC236}">
                <a16:creationId xmlns:a16="http://schemas.microsoft.com/office/drawing/2014/main" id="{2F09AA4C-9A69-41C1-BCD4-22ECF0FCBB00}"/>
              </a:ext>
            </a:extLst>
          </p:cNvPr>
          <p:cNvSpPr>
            <a:spLocks noGrp="1"/>
          </p:cNvSpPr>
          <p:nvPr>
            <p:ph idx="1"/>
          </p:nvPr>
        </p:nvSpPr>
        <p:spPr>
          <a:xfrm>
            <a:off x="5715000" y="1690688"/>
            <a:ext cx="5638800" cy="4665386"/>
          </a:xfrm>
        </p:spPr>
        <p:txBody>
          <a:bodyPr>
            <a:normAutofit/>
          </a:bodyPr>
          <a:lstStyle/>
          <a:p>
            <a:pPr marL="0" indent="0">
              <a:buNone/>
            </a:pPr>
            <a:r>
              <a:rPr lang="en-US" dirty="0"/>
              <a:t>Researchers (Ryu &amp; Lombardi, 2015; Fredricks et al., 2016) suggest there are three primary dimensions of student engagement:</a:t>
            </a:r>
          </a:p>
          <a:p>
            <a:pPr lvl="1"/>
            <a:r>
              <a:rPr lang="en-US" dirty="0"/>
              <a:t>Behavioral</a:t>
            </a:r>
          </a:p>
          <a:p>
            <a:pPr lvl="1"/>
            <a:r>
              <a:rPr lang="en-US" dirty="0"/>
              <a:t>Cognitive</a:t>
            </a:r>
          </a:p>
          <a:p>
            <a:pPr lvl="1"/>
            <a:r>
              <a:rPr lang="en-US" dirty="0"/>
              <a:t>Emotional</a:t>
            </a:r>
          </a:p>
        </p:txBody>
      </p:sp>
      <p:sp>
        <p:nvSpPr>
          <p:cNvPr id="4" name="Text Placeholder 3">
            <a:extLst>
              <a:ext uri="{FF2B5EF4-FFF2-40B4-BE49-F238E27FC236}">
                <a16:creationId xmlns:a16="http://schemas.microsoft.com/office/drawing/2014/main" id="{632CB8B5-B501-41C4-BB33-3A2C58EE59D1}"/>
              </a:ext>
            </a:extLst>
          </p:cNvPr>
          <p:cNvSpPr>
            <a:spLocks noGrp="1"/>
          </p:cNvSpPr>
          <p:nvPr>
            <p:ph type="body" sz="half" idx="2"/>
          </p:nvPr>
        </p:nvSpPr>
        <p:spPr>
          <a:xfrm>
            <a:off x="839788" y="2057400"/>
            <a:ext cx="4527342" cy="3811588"/>
          </a:xfrm>
        </p:spPr>
        <p:txBody>
          <a:bodyPr>
            <a:normAutofit fontScale="92500" lnSpcReduction="10000"/>
          </a:bodyPr>
          <a:lstStyle/>
          <a:p>
            <a:r>
              <a:rPr lang="en-US" sz="2800" dirty="0"/>
              <a:t>Student Engagement has been conceptualized, by researchers, as the heightened, simultaneous experience of concentration, interest, and enjoyment (Shernoff, 2013).  It is a multidimensional construct that is highly dynamic, fluctuating, context-dependent, and interactive.</a:t>
            </a:r>
          </a:p>
        </p:txBody>
      </p:sp>
      <p:sp>
        <p:nvSpPr>
          <p:cNvPr id="5" name="Rectangle 4">
            <a:extLst>
              <a:ext uri="{FF2B5EF4-FFF2-40B4-BE49-F238E27FC236}">
                <a16:creationId xmlns:a16="http://schemas.microsoft.com/office/drawing/2014/main" id="{90BDB128-CA40-4ACA-A314-1EED31C03FA6}"/>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(2013). Optimal learning environments to promote student engagement. New York: Springer</a:t>
            </a:r>
          </a:p>
        </p:txBody>
      </p:sp>
    </p:spTree>
    <p:extLst>
      <p:ext uri="{BB962C8B-B14F-4D97-AF65-F5344CB8AC3E}">
        <p14:creationId xmlns:p14="http://schemas.microsoft.com/office/powerpoint/2010/main" val="217694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314E-4499-4345-9063-70A6949DB172}"/>
              </a:ext>
            </a:extLst>
          </p:cNvPr>
          <p:cNvSpPr>
            <a:spLocks noGrp="1"/>
          </p:cNvSpPr>
          <p:nvPr>
            <p:ph type="title"/>
          </p:nvPr>
        </p:nvSpPr>
        <p:spPr/>
        <p:txBody>
          <a:bodyPr/>
          <a:lstStyle/>
          <a:p>
            <a:r>
              <a:rPr lang="en-US" sz="5400" b="1" dirty="0">
                <a:solidFill>
                  <a:srgbClr val="365470"/>
                </a:solidFill>
                <a:effectLst>
                  <a:outerShdw blurRad="38100" dist="38100" dir="2700000" algn="tl">
                    <a:srgbClr val="000000">
                      <a:alpha val="43137"/>
                    </a:srgbClr>
                  </a:outerShdw>
                </a:effectLst>
              </a:rPr>
              <a:t>Engagement |</a:t>
            </a:r>
            <a:r>
              <a:rPr lang="en-US" sz="5400" b="1" dirty="0"/>
              <a:t> </a:t>
            </a:r>
            <a:r>
              <a:rPr lang="en-US" dirty="0"/>
              <a:t>The Three Dimensions</a:t>
            </a:r>
          </a:p>
        </p:txBody>
      </p:sp>
      <p:sp>
        <p:nvSpPr>
          <p:cNvPr id="3" name="Content Placeholder 2">
            <a:extLst>
              <a:ext uri="{FF2B5EF4-FFF2-40B4-BE49-F238E27FC236}">
                <a16:creationId xmlns:a16="http://schemas.microsoft.com/office/drawing/2014/main" id="{805C7FF4-C199-4D5D-9E65-2DFCFA359E35}"/>
              </a:ext>
            </a:extLst>
          </p:cNvPr>
          <p:cNvSpPr>
            <a:spLocks noGrp="1"/>
          </p:cNvSpPr>
          <p:nvPr>
            <p:ph sz="half" idx="1"/>
          </p:nvPr>
        </p:nvSpPr>
        <p:spPr>
          <a:xfrm>
            <a:off x="838200" y="1825625"/>
            <a:ext cx="3438406" cy="4351338"/>
          </a:xfrm>
        </p:spPr>
        <p:txBody>
          <a:bodyPr>
            <a:normAutofit/>
          </a:bodyPr>
          <a:lstStyle/>
          <a:p>
            <a:pPr marL="0" indent="0">
              <a:buNone/>
            </a:pPr>
            <a:r>
              <a:rPr lang="en-US" b="1" dirty="0">
                <a:solidFill>
                  <a:srgbClr val="365470"/>
                </a:solidFill>
              </a:rPr>
              <a:t>Behavioral</a:t>
            </a:r>
          </a:p>
          <a:p>
            <a:pPr marL="0" indent="0">
              <a:buNone/>
            </a:pPr>
            <a:r>
              <a:rPr lang="en-US" i="1" dirty="0"/>
              <a:t>The consistency of effort, participation, attendance, homework and other desired academic behaviors. </a:t>
            </a:r>
          </a:p>
        </p:txBody>
      </p:sp>
      <p:sp>
        <p:nvSpPr>
          <p:cNvPr id="4" name="Content Placeholder 3">
            <a:extLst>
              <a:ext uri="{FF2B5EF4-FFF2-40B4-BE49-F238E27FC236}">
                <a16:creationId xmlns:a16="http://schemas.microsoft.com/office/drawing/2014/main" id="{B6518D2E-7316-4BB3-B0B3-F91B5D264760}"/>
              </a:ext>
            </a:extLst>
          </p:cNvPr>
          <p:cNvSpPr>
            <a:spLocks noGrp="1"/>
          </p:cNvSpPr>
          <p:nvPr>
            <p:ph sz="half" idx="2"/>
          </p:nvPr>
        </p:nvSpPr>
        <p:spPr>
          <a:xfrm>
            <a:off x="4680502" y="1825625"/>
            <a:ext cx="3438406" cy="4351338"/>
          </a:xfrm>
        </p:spPr>
        <p:txBody>
          <a:bodyPr/>
          <a:lstStyle/>
          <a:p>
            <a:pPr marL="0" indent="0">
              <a:buNone/>
            </a:pPr>
            <a:r>
              <a:rPr lang="en-US" b="1" dirty="0">
                <a:solidFill>
                  <a:srgbClr val="365470"/>
                </a:solidFill>
              </a:rPr>
              <a:t>Cognitive</a:t>
            </a:r>
          </a:p>
          <a:p>
            <a:pPr marL="0" indent="0">
              <a:buNone/>
            </a:pPr>
            <a:r>
              <a:rPr lang="en-US" i="1" dirty="0"/>
              <a:t>The investment in learning, depth of processing, and/or the use of self-regulated metacognitive strategies.</a:t>
            </a:r>
          </a:p>
        </p:txBody>
      </p:sp>
      <p:sp>
        <p:nvSpPr>
          <p:cNvPr id="5" name="Content Placeholder 3">
            <a:extLst>
              <a:ext uri="{FF2B5EF4-FFF2-40B4-BE49-F238E27FC236}">
                <a16:creationId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519F81BF-D33E-4347-9B00-7B1F91913392}"/>
              </a:ext>
            </a:extLst>
          </p:cNvPr>
          <p:cNvSpPr txBox="1">
            <a:spLocks/>
          </p:cNvSpPr>
          <p:nvPr/>
        </p:nvSpPr>
        <p:spPr>
          <a:xfrm>
            <a:off x="8522804" y="1825625"/>
            <a:ext cx="3438406"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65470"/>
                </a:solidFill>
                <a:effectLst/>
                <a:uLnTx/>
                <a:uFillTx/>
                <a:latin typeface="Calibri" panose="020F0502020204030204"/>
                <a:ea typeface="+mn-ea"/>
                <a:cs typeface="+mn-cs"/>
              </a:rPr>
              <a:t>Emotional</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students affect and emotions in schools, such as interest, boredom, or anxiety.</a:t>
            </a:r>
          </a:p>
        </p:txBody>
      </p:sp>
      <p:sp>
        <p:nvSpPr>
          <p:cNvPr id="7" name="Rectangle 6">
            <a:extLst>
              <a:ext uri="{FF2B5EF4-FFF2-40B4-BE49-F238E27FC236}">
                <a16:creationId xmlns:a16="http://schemas.microsoft.com/office/drawing/2014/main" id="{D3A423EF-069F-4758-90FC-9C1E15ECB2B1}"/>
              </a:ext>
            </a:extLst>
          </p:cNvPr>
          <p:cNvSpPr/>
          <p:nvPr/>
        </p:nvSpPr>
        <p:spPr>
          <a:xfrm>
            <a:off x="180674" y="6561756"/>
            <a:ext cx="120954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Shernoff, D. J., Kelly, S., Tonks, S. M., Anderson, B., Cavanagh, R. F., Sinha, S., &amp; Abdi, B. (2016). Student engagement as a function of environmental complexity in high school classrooms. Learning and Instruction, 43, 52-60.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06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314E-4499-4345-9063-70A6949DB172}"/>
              </a:ext>
            </a:extLst>
          </p:cNvPr>
          <p:cNvSpPr>
            <a:spLocks noGrp="1"/>
          </p:cNvSpPr>
          <p:nvPr>
            <p:ph type="title"/>
          </p:nvPr>
        </p:nvSpPr>
        <p:spPr/>
        <p:txBody>
          <a:bodyPr>
            <a:normAutofit/>
          </a:bodyPr>
          <a:lstStyle/>
          <a:p>
            <a:r>
              <a:rPr lang="en-US" sz="5400" b="1" dirty="0">
                <a:solidFill>
                  <a:srgbClr val="365470"/>
                </a:solidFill>
                <a:effectLst>
                  <a:outerShdw blurRad="38100" dist="38100" dir="2700000" algn="tl">
                    <a:srgbClr val="000000">
                      <a:alpha val="43137"/>
                    </a:srgbClr>
                  </a:outerShdw>
                </a:effectLst>
              </a:rPr>
              <a:t>Engagement</a:t>
            </a:r>
            <a:endParaRPr lang="en-US" sz="5400" dirty="0"/>
          </a:p>
        </p:txBody>
      </p:sp>
      <p:sp>
        <p:nvSpPr>
          <p:cNvPr id="13" name="Text Placeholder 12">
            <a:extLst>
              <a:ext uri="{FF2B5EF4-FFF2-40B4-BE49-F238E27FC236}">
                <a16:creationId xmlns:a16="http://schemas.microsoft.com/office/drawing/2014/main" id="{9015614A-D0AF-4FCD-B032-1DC7832CCFA3}"/>
              </a:ext>
            </a:extLst>
          </p:cNvPr>
          <p:cNvSpPr>
            <a:spLocks noGrp="1"/>
          </p:cNvSpPr>
          <p:nvPr>
            <p:ph idx="1"/>
          </p:nvPr>
        </p:nvSpPr>
        <p:spPr/>
        <p:txBody>
          <a:bodyPr>
            <a:normAutofit/>
          </a:bodyPr>
          <a:lstStyle/>
          <a:p>
            <a:pPr marL="0" indent="0">
              <a:buNone/>
            </a:pPr>
            <a:r>
              <a:rPr lang="en-US" sz="3600" dirty="0"/>
              <a:t>The contextual perspectives of student engagement highlight the </a:t>
            </a:r>
            <a:r>
              <a:rPr lang="en-US" sz="3600" b="1" dirty="0">
                <a:solidFill>
                  <a:srgbClr val="E86D32"/>
                </a:solidFill>
                <a:effectLst>
                  <a:outerShdw blurRad="38100" dist="38100" dir="2700000" algn="tl">
                    <a:srgbClr val="000000">
                      <a:alpha val="43137"/>
                    </a:srgbClr>
                  </a:outerShdw>
                </a:effectLst>
              </a:rPr>
              <a:t>malleability of engagement </a:t>
            </a:r>
            <a:r>
              <a:rPr lang="en-US" sz="3600" dirty="0"/>
              <a:t>and the </a:t>
            </a:r>
            <a:r>
              <a:rPr lang="en-US" sz="3600" b="1" dirty="0">
                <a:solidFill>
                  <a:srgbClr val="888F41"/>
                </a:solidFill>
                <a:effectLst>
                  <a:outerShdw blurRad="38100" dist="38100" dir="2700000" algn="tl">
                    <a:srgbClr val="000000">
                      <a:alpha val="43137"/>
                    </a:srgbClr>
                  </a:outerShdw>
                </a:effectLst>
              </a:rPr>
              <a:t>role that the learning environment </a:t>
            </a:r>
            <a:r>
              <a:rPr lang="en-US" sz="3600" dirty="0"/>
              <a:t>and </a:t>
            </a:r>
            <a:r>
              <a:rPr lang="en-US" sz="3600" b="1" dirty="0">
                <a:solidFill>
                  <a:srgbClr val="365470"/>
                </a:solidFill>
                <a:effectLst>
                  <a:outerShdw blurRad="38100" dist="38100" dir="2700000" algn="tl">
                    <a:srgbClr val="000000">
                      <a:alpha val="43137"/>
                    </a:srgbClr>
                  </a:outerShdw>
                </a:effectLst>
              </a:rPr>
              <a:t>its social agents</a:t>
            </a:r>
            <a:r>
              <a:rPr lang="en-US" sz="3600" dirty="0"/>
              <a:t>, likes teachers, peers, and parents, play in directly affecting engagement or indirectly through student motivation </a:t>
            </a:r>
            <a:r>
              <a:rPr lang="en-US" sz="1000" dirty="0"/>
              <a:t>(see e.g., Pianta, Hamre, &amp; Allen, 2012; Raftery, Grolnick, &amp; Flamm, 2012)</a:t>
            </a:r>
            <a:r>
              <a:rPr lang="en-US" sz="3600" dirty="0"/>
              <a:t>.</a:t>
            </a:r>
          </a:p>
        </p:txBody>
      </p:sp>
      <p:sp>
        <p:nvSpPr>
          <p:cNvPr id="5" name="Content Placeholder 3">
            <a:extLst>
              <a:ext uri="{FF2B5EF4-FFF2-40B4-BE49-F238E27FC236}">
                <a16:creationId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Liem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G. A. D., &amp; Chong, W. H. (2017). Fostering student engagement in schools: International best practices.</a:t>
            </a:r>
          </a:p>
        </p:txBody>
      </p:sp>
    </p:spTree>
    <p:extLst>
      <p:ext uri="{BB962C8B-B14F-4D97-AF65-F5344CB8AC3E}">
        <p14:creationId xmlns:p14="http://schemas.microsoft.com/office/powerpoint/2010/main" val="405583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314E-4499-4345-9063-70A6949DB172}"/>
              </a:ext>
            </a:extLst>
          </p:cNvPr>
          <p:cNvSpPr>
            <a:spLocks noGrp="1"/>
          </p:cNvSpPr>
          <p:nvPr>
            <p:ph type="title"/>
          </p:nvPr>
        </p:nvSpPr>
        <p:spPr/>
        <p:txBody>
          <a:bodyPr>
            <a:normAutofit/>
          </a:bodyPr>
          <a:lstStyle/>
          <a:p>
            <a:r>
              <a:rPr lang="en-US" sz="5400" b="1" dirty="0">
                <a:solidFill>
                  <a:srgbClr val="365470"/>
                </a:solidFill>
                <a:effectLst>
                  <a:outerShdw blurRad="38100" dist="38100" dir="2700000" algn="tl">
                    <a:srgbClr val="000000">
                      <a:alpha val="43137"/>
                    </a:srgbClr>
                  </a:outerShdw>
                </a:effectLst>
              </a:rPr>
              <a:t>Engagement |</a:t>
            </a:r>
            <a:r>
              <a:rPr lang="en-US" sz="6600" b="1" dirty="0">
                <a:solidFill>
                  <a:srgbClr val="365470"/>
                </a:solidFill>
                <a:effectLst>
                  <a:outerShdw blurRad="38100" dist="38100" dir="2700000" algn="tl">
                    <a:srgbClr val="000000">
                      <a:alpha val="43137"/>
                    </a:srgbClr>
                  </a:outerShdw>
                </a:effectLst>
              </a:rPr>
              <a:t> </a:t>
            </a:r>
            <a:r>
              <a:rPr lang="en-US" dirty="0"/>
              <a:t>Impact</a:t>
            </a:r>
            <a:endParaRPr lang="en-US" sz="6600" dirty="0"/>
          </a:p>
        </p:txBody>
      </p:sp>
      <p:sp>
        <p:nvSpPr>
          <p:cNvPr id="13" name="Text Placeholder 12">
            <a:extLst>
              <a:ext uri="{FF2B5EF4-FFF2-40B4-BE49-F238E27FC236}">
                <a16:creationId xmlns:a16="http://schemas.microsoft.com/office/drawing/2014/main" id="{9015614A-D0AF-4FCD-B032-1DC7832CCFA3}"/>
              </a:ext>
            </a:extLst>
          </p:cNvPr>
          <p:cNvSpPr>
            <a:spLocks noGrp="1"/>
          </p:cNvSpPr>
          <p:nvPr>
            <p:ph idx="1"/>
          </p:nvPr>
        </p:nvSpPr>
        <p:spPr>
          <a:xfrm>
            <a:off x="838200" y="1825625"/>
            <a:ext cx="10515600" cy="4351338"/>
          </a:xfrm>
        </p:spPr>
        <p:txBody>
          <a:bodyPr>
            <a:normAutofit/>
          </a:bodyPr>
          <a:lstStyle/>
          <a:p>
            <a:pPr marL="0" indent="0">
              <a:buNone/>
            </a:pPr>
            <a:r>
              <a:rPr lang="en-US" sz="3600" dirty="0"/>
              <a:t>Quin (2017) reports that students who</a:t>
            </a:r>
          </a:p>
        </p:txBody>
      </p:sp>
      <p:sp>
        <p:nvSpPr>
          <p:cNvPr id="5" name="Content Placeholder 3">
            <a:extLst>
              <a:ext uri="{FF2B5EF4-FFF2-40B4-BE49-F238E27FC236}">
                <a16:creationId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Quin, D. (2017). Longitudinal and contextual associations between teacher–student relationships and student engagement: A systematic review. Review of Educational Research, 87(2), 345-387.</a:t>
            </a:r>
          </a:p>
        </p:txBody>
      </p:sp>
      <p:sp>
        <p:nvSpPr>
          <p:cNvPr id="6" name="Content Placeholder 2">
            <a:extLst>
              <a:ext uri="{FF2B5EF4-FFF2-40B4-BE49-F238E27FC236}">
                <a16:creationId xmlns:a16="http://schemas.microsoft.com/office/drawing/2014/main" id="{94E5D477-DAD7-469A-98D9-18947494FE7C}"/>
              </a:ext>
            </a:extLst>
          </p:cNvPr>
          <p:cNvSpPr txBox="1">
            <a:spLocks/>
          </p:cNvSpPr>
          <p:nvPr/>
        </p:nvSpPr>
        <p:spPr>
          <a:xfrm>
            <a:off x="8159115" y="2722052"/>
            <a:ext cx="3854937" cy="33174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are engaged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school are more likely to experience</a:t>
            </a: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 academic success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positive</a:t>
            </a: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 adolescent development outcomes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(Chase, Warren, &amp; Lerner, 2015; Jimerson, Campos, &amp; Greif, 2003).</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3">
            <a:extLst>
              <a:ext uri="{FF2B5EF4-FFF2-40B4-BE49-F238E27FC236}">
                <a16:creationId xmlns:a16="http://schemas.microsoft.com/office/drawing/2014/main" id="{812B15B6-D013-439D-9337-FBBAEBC3469D}"/>
              </a:ext>
            </a:extLst>
          </p:cNvPr>
          <p:cNvSpPr txBox="1">
            <a:spLocks/>
          </p:cNvSpPr>
          <p:nvPr/>
        </p:nvSpPr>
        <p:spPr>
          <a:xfrm>
            <a:off x="673467" y="2722052"/>
            <a:ext cx="3484268" cy="3317481"/>
          </a:xfrm>
          <a:prstGeom prst="rect">
            <a:avLst/>
          </a:prstGeom>
        </p:spPr>
        <p:txBody>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demonstrate</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low engagement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often </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disruptive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have </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low attendance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or fail</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academic work</a:t>
            </a:r>
            <a:b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(Conner &amp; Pope, 2013;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Newmann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Wehlage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Lamborn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1992).</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1F67B2C2-8030-4B6E-BF46-1BB54D472E5E}"/>
              </a:ext>
            </a:extLst>
          </p:cNvPr>
          <p:cNvSpPr txBox="1">
            <a:spLocks/>
          </p:cNvSpPr>
          <p:nvPr/>
        </p:nvSpPr>
        <p:spPr>
          <a:xfrm>
            <a:off x="4416292" y="2722052"/>
            <a:ext cx="3580744" cy="33174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moderately engaged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behave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 class, generally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attend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school, and tend to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complete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work but with “little indication of excitement, commitment, or pride”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(Conner &amp; Pope, 2013;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Newmann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Wehlage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Lamborn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1992).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10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2CB8B5-B501-41C4-BB33-3A2C58EE59D1}"/>
              </a:ext>
            </a:extLst>
          </p:cNvPr>
          <p:cNvSpPr>
            <a:spLocks noGrp="1"/>
          </p:cNvSpPr>
          <p:nvPr>
            <p:ph idx="1"/>
          </p:nvPr>
        </p:nvSpPr>
        <p:spPr>
          <a:xfrm>
            <a:off x="838200" y="1974536"/>
            <a:ext cx="10515600" cy="4426263"/>
          </a:xfrm>
        </p:spPr>
        <p:txBody>
          <a:bodyPr>
            <a:normAutofit/>
          </a:bodyPr>
          <a:lstStyle/>
          <a:p>
            <a:pPr marL="0" indent="0">
              <a:buNone/>
            </a:pPr>
            <a:r>
              <a:rPr lang="en-US" sz="2800" dirty="0"/>
              <a:t>According to Shernoff et al. (2017)…</a:t>
            </a:r>
          </a:p>
          <a:p>
            <a:r>
              <a:rPr lang="en-US" sz="2800" dirty="0"/>
              <a:t>“</a:t>
            </a:r>
            <a:r>
              <a:rPr lang="en-US" sz="2800" i="1" dirty="0"/>
              <a:t>The </a:t>
            </a:r>
            <a:r>
              <a:rPr lang="en-US" sz="2800" i="1" dirty="0">
                <a:solidFill>
                  <a:srgbClr val="E86D32"/>
                </a:solidFill>
              </a:rPr>
              <a:t>immediate learning environment </a:t>
            </a:r>
            <a:r>
              <a:rPr lang="en-US" sz="2800" i="1" dirty="0"/>
              <a:t>is considered to be among the most </a:t>
            </a:r>
            <a:r>
              <a:rPr lang="en-US" i="1" dirty="0"/>
              <a:t>salient factors </a:t>
            </a:r>
            <a:r>
              <a:rPr lang="en-US" sz="2800" i="1" dirty="0"/>
              <a:t>in children’s </a:t>
            </a:r>
            <a:r>
              <a:rPr lang="en-US" i="1" dirty="0">
                <a:solidFill>
                  <a:srgbClr val="888F41"/>
                </a:solidFill>
              </a:rPr>
              <a:t>ability to learn</a:t>
            </a:r>
            <a:r>
              <a:rPr lang="en-US" sz="2800" i="1" dirty="0"/>
              <a:t>” </a:t>
            </a:r>
            <a:br>
              <a:rPr lang="en-US" sz="2800" i="1" dirty="0"/>
            </a:br>
            <a:r>
              <a:rPr lang="en-US" sz="1000" dirty="0"/>
              <a:t>(Bronfenbrenner &amp; </a:t>
            </a:r>
            <a:r>
              <a:rPr lang="en-US" sz="1000" dirty="0" err="1"/>
              <a:t>Ceci</a:t>
            </a:r>
            <a:r>
              <a:rPr lang="en-US" sz="1000" dirty="0"/>
              <a:t>, 1994)</a:t>
            </a:r>
            <a:endParaRPr lang="en-US" sz="2800" dirty="0"/>
          </a:p>
          <a:p>
            <a:r>
              <a:rPr lang="en-US" sz="2800" dirty="0"/>
              <a:t>“</a:t>
            </a:r>
            <a:r>
              <a:rPr lang="en-US" sz="2800" i="1" dirty="0">
                <a:solidFill>
                  <a:srgbClr val="E86D32"/>
                </a:solidFill>
              </a:rPr>
              <a:t>School contexts </a:t>
            </a:r>
            <a:r>
              <a:rPr lang="en-US" sz="2800" i="1" dirty="0"/>
              <a:t>supporting students’ autonomy, relatedness, and competence</a:t>
            </a:r>
            <a:r>
              <a:rPr lang="en-US" sz="2800" i="1" dirty="0">
                <a:solidFill>
                  <a:srgbClr val="E86D32"/>
                </a:solidFill>
              </a:rPr>
              <a:t> </a:t>
            </a:r>
            <a:r>
              <a:rPr lang="en-US" sz="2800" i="1" dirty="0"/>
              <a:t>have been shown to </a:t>
            </a:r>
            <a:r>
              <a:rPr lang="en-US" i="1" dirty="0">
                <a:solidFill>
                  <a:srgbClr val="888F41"/>
                </a:solidFill>
              </a:rPr>
              <a:t>predict favorable learning and achievement outcomes</a:t>
            </a:r>
            <a:r>
              <a:rPr lang="en-US" sz="2800" i="1" dirty="0"/>
              <a:t>” </a:t>
            </a:r>
            <a:br>
              <a:rPr lang="en-US" sz="2800" i="1" dirty="0"/>
            </a:br>
            <a:r>
              <a:rPr lang="en-US" sz="1000" dirty="0"/>
              <a:t>(Allen, Pianta, Gregory, </a:t>
            </a:r>
            <a:r>
              <a:rPr lang="en-US" sz="1000" dirty="0" err="1"/>
              <a:t>Mikami</a:t>
            </a:r>
            <a:r>
              <a:rPr lang="en-US" sz="1000" dirty="0"/>
              <a:t>, &amp; </a:t>
            </a:r>
            <a:r>
              <a:rPr lang="en-US" sz="1000" dirty="0" err="1"/>
              <a:t>Lun</a:t>
            </a:r>
            <a:r>
              <a:rPr lang="en-US" sz="1000" dirty="0"/>
              <a:t>, 2011)</a:t>
            </a:r>
            <a:endParaRPr lang="en-US" sz="2800" dirty="0"/>
          </a:p>
          <a:p>
            <a:pPr>
              <a:buClr>
                <a:schemeClr val="tx1"/>
              </a:buClr>
            </a:pPr>
            <a:r>
              <a:rPr lang="en-US" i="1" dirty="0">
                <a:solidFill>
                  <a:srgbClr val="E86D32"/>
                </a:solidFill>
              </a:rPr>
              <a:t>Learning environments </a:t>
            </a:r>
            <a:r>
              <a:rPr lang="en-US" sz="2800" dirty="0"/>
              <a:t>should maintain a “</a:t>
            </a:r>
            <a:r>
              <a:rPr lang="en-US" sz="2800" i="1" dirty="0"/>
              <a:t>simultaneous presence of both </a:t>
            </a:r>
            <a:r>
              <a:rPr lang="en-US" i="1" dirty="0">
                <a:solidFill>
                  <a:srgbClr val="888F41"/>
                </a:solidFill>
              </a:rPr>
              <a:t>environmental challenge </a:t>
            </a:r>
            <a:r>
              <a:rPr lang="en-US" sz="2800" i="1" dirty="0"/>
              <a:t>and </a:t>
            </a:r>
            <a:r>
              <a:rPr lang="en-US" i="1" dirty="0">
                <a:solidFill>
                  <a:srgbClr val="888F41"/>
                </a:solidFill>
              </a:rPr>
              <a:t>environmental support</a:t>
            </a:r>
            <a:r>
              <a:rPr lang="en-US" sz="2800" dirty="0"/>
              <a:t>” </a:t>
            </a:r>
            <a:br>
              <a:rPr lang="en-US" sz="2800" dirty="0"/>
            </a:br>
            <a:r>
              <a:rPr lang="en-US" sz="1000" dirty="0"/>
              <a:t>(Shernoff et al., 2016)</a:t>
            </a:r>
            <a:endParaRPr lang="en-US" sz="2800" dirty="0"/>
          </a:p>
        </p:txBody>
      </p:sp>
      <p:sp>
        <p:nvSpPr>
          <p:cNvPr id="5" name="Rectangle 4">
            <a:extLst>
              <a:ext uri="{FF2B5EF4-FFF2-40B4-BE49-F238E27FC236}">
                <a16:creationId xmlns:a16="http://schemas.microsoft.com/office/drawing/2014/main" id="{90BDB128-CA40-4ACA-A314-1EED31C03FA6}"/>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graphicFrame>
        <p:nvGraphicFramePr>
          <p:cNvPr id="8" name="Table 7">
            <a:extLst>
              <a:ext uri="{FF2B5EF4-FFF2-40B4-BE49-F238E27FC236}">
                <a16:creationId xmlns:a16="http://schemas.microsoft.com/office/drawing/2014/main" id="{37FEB5CF-C414-453F-B8C9-0D48F77D3B4D}"/>
              </a:ext>
            </a:extLst>
          </p:cNvPr>
          <p:cNvGraphicFramePr>
            <a:graphicFrameLocks noGrp="1"/>
          </p:cNvGraphicFramePr>
          <p:nvPr/>
        </p:nvGraphicFramePr>
        <p:xfrm>
          <a:off x="839788" y="486096"/>
          <a:ext cx="9215784" cy="1494854"/>
        </p:xfrm>
        <a:graphic>
          <a:graphicData uri="http://schemas.openxmlformats.org/drawingml/2006/table">
            <a:tbl>
              <a:tblPr firstRow="1" bandRow="1">
                <a:tableStyleId>{5C22544A-7EE6-4342-B048-85BDC9FD1C3A}</a:tableStyleId>
              </a:tblPr>
              <a:tblGrid>
                <a:gridCol w="4025416">
                  <a:extLst>
                    <a:ext uri="{9D8B030D-6E8A-4147-A177-3AD203B41FA5}">
                      <a16:colId xmlns:a16="http://schemas.microsoft.com/office/drawing/2014/main" val="2932820602"/>
                    </a:ext>
                  </a:extLst>
                </a:gridCol>
                <a:gridCol w="5190368">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Role in Engagement</a:t>
                      </a:r>
                      <a:endParaRPr lang="en-US"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407066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2629-C5B6-49FE-8D73-EA713FE106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39604B4-B671-4773-AFDF-CA6AD5A45B9D}"/>
              </a:ext>
            </a:extLst>
          </p:cNvPr>
          <p:cNvSpPr>
            <a:spLocks noGrp="1"/>
          </p:cNvSpPr>
          <p:nvPr>
            <p:ph type="body" idx="1"/>
          </p:nvPr>
        </p:nvSpPr>
        <p:spPr/>
        <p:txBody>
          <a:bodyPr/>
          <a:lstStyle/>
          <a:p>
            <a:endParaRPr lang="en-US"/>
          </a:p>
        </p:txBody>
      </p:sp>
      <p:pic>
        <p:nvPicPr>
          <p:cNvPr id="4" name="Content Placeholder 3">
            <a:extLst>
              <a:ext uri="{FF2B5EF4-FFF2-40B4-BE49-F238E27FC236}">
                <a16:creationId xmlns:a16="http://schemas.microsoft.com/office/drawing/2014/main" id="{6591F748-7813-4EE0-B01D-5F4B01BAE14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3672" y="0"/>
            <a:ext cx="12192000" cy="6858000"/>
          </a:xfrm>
          <a:prstGeom prst="rect">
            <a:avLst/>
          </a:prstGeom>
        </p:spPr>
      </p:pic>
      <p:sp>
        <p:nvSpPr>
          <p:cNvPr id="5" name="TextBox 4">
            <a:extLst>
              <a:ext uri="{FF2B5EF4-FFF2-40B4-BE49-F238E27FC236}">
                <a16:creationId xmlns:a16="http://schemas.microsoft.com/office/drawing/2014/main" id="{13BAC0DD-B8AD-4ABB-B061-DFF5FF56BEC8}"/>
              </a:ext>
            </a:extLst>
          </p:cNvPr>
          <p:cNvSpPr txBox="1"/>
          <p:nvPr/>
        </p:nvSpPr>
        <p:spPr>
          <a:xfrm>
            <a:off x="457200" y="2622761"/>
            <a:ext cx="11296650" cy="1446550"/>
          </a:xfrm>
          <a:prstGeom prst="rect">
            <a:avLst/>
          </a:prstGeom>
          <a:noFill/>
        </p:spPr>
        <p:txBody>
          <a:bodyPr wrap="square" rtlCol="0">
            <a:spAutoFit/>
          </a:bodyPr>
          <a:lstStyle/>
          <a:p>
            <a:pPr algn="ctr"/>
            <a:r>
              <a:rPr lang="en-US" sz="8800" dirty="0">
                <a:solidFill>
                  <a:srgbClr val="E86D32"/>
                </a:solidFill>
              </a:rPr>
              <a:t>Welcome</a:t>
            </a:r>
          </a:p>
        </p:txBody>
      </p:sp>
      <p:sp>
        <p:nvSpPr>
          <p:cNvPr id="9" name="Content Placeholder 4">
            <a:extLst>
              <a:ext uri="{FF2B5EF4-FFF2-40B4-BE49-F238E27FC236}">
                <a16:creationId xmlns:a16="http://schemas.microsoft.com/office/drawing/2014/main" id="{B3AABB6D-356B-4D69-A535-952A37397CEE}"/>
              </a:ext>
            </a:extLst>
          </p:cNvPr>
          <p:cNvSpPr txBox="1">
            <a:spLocks/>
          </p:cNvSpPr>
          <p:nvPr/>
        </p:nvSpPr>
        <p:spPr>
          <a:xfrm>
            <a:off x="247650"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b="1" dirty="0">
                <a:solidFill>
                  <a:srgbClr val="365470"/>
                </a:solidFill>
              </a:rPr>
              <a:t>Lindsay Hawkins</a:t>
            </a:r>
          </a:p>
          <a:p>
            <a:pPr marL="0" indent="0">
              <a:spcAft>
                <a:spcPts val="0"/>
              </a:spcAft>
              <a:buFont typeface="Arial" panose="020B0604020202020204" pitchFamily="34" charset="0"/>
              <a:buNone/>
            </a:pPr>
            <a:r>
              <a:rPr lang="en-US" sz="1800" b="1" dirty="0"/>
              <a:t>Professional Development </a:t>
            </a:r>
            <a:br>
              <a:rPr lang="en-US" sz="1800" b="1" dirty="0"/>
            </a:br>
            <a:r>
              <a:rPr lang="en-US" sz="1800" b="1" dirty="0"/>
              <a:t>Writer &amp; Editor</a:t>
            </a:r>
          </a:p>
          <a:p>
            <a:pPr marL="0" indent="0">
              <a:spcAft>
                <a:spcPts val="0"/>
              </a:spcAft>
              <a:buFont typeface="Arial" panose="020B0604020202020204" pitchFamily="34" charset="0"/>
              <a:buNone/>
            </a:pPr>
            <a:r>
              <a:rPr lang="en-US" sz="1800" dirty="0"/>
              <a:t>K20 Center | University of Oklahoma</a:t>
            </a:r>
          </a:p>
          <a:p>
            <a:pPr marL="0" indent="0">
              <a:spcAft>
                <a:spcPts val="0"/>
              </a:spcAft>
              <a:buFont typeface="Arial" panose="020B0604020202020204" pitchFamily="34" charset="0"/>
              <a:buNone/>
            </a:pPr>
            <a:r>
              <a:rPr lang="en-US" sz="2000" dirty="0"/>
              <a:t>      lhawkins@ou.edu</a:t>
            </a:r>
          </a:p>
          <a:p>
            <a:pPr marL="0" indent="0">
              <a:spcAft>
                <a:spcPts val="0"/>
              </a:spcAft>
              <a:buFont typeface="Arial" panose="020B0604020202020204" pitchFamily="34" charset="0"/>
              <a:buNone/>
            </a:pPr>
            <a:r>
              <a:rPr lang="en-US" sz="2000" dirty="0"/>
              <a:t>      405.325.5545</a:t>
            </a:r>
          </a:p>
          <a:p>
            <a:pPr marL="0" indent="0">
              <a:buFont typeface="Arial" panose="020B0604020202020204" pitchFamily="34" charset="0"/>
              <a:buNone/>
            </a:pPr>
            <a:endParaRPr lang="en-US" dirty="0"/>
          </a:p>
        </p:txBody>
      </p:sp>
      <p:sp>
        <p:nvSpPr>
          <p:cNvPr id="10" name="Content Placeholder 4">
            <a:extLst>
              <a:ext uri="{FF2B5EF4-FFF2-40B4-BE49-F238E27FC236}">
                <a16:creationId xmlns:a16="http://schemas.microsoft.com/office/drawing/2014/main" id="{566D25DE-C235-4DFA-BE8D-1EF1726D54D6}"/>
              </a:ext>
            </a:extLst>
          </p:cNvPr>
          <p:cNvSpPr txBox="1">
            <a:spLocks/>
          </p:cNvSpPr>
          <p:nvPr/>
        </p:nvSpPr>
        <p:spPr>
          <a:xfrm>
            <a:off x="4259494"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Lindsay Williams</a:t>
            </a:r>
            <a:endParaRPr lang="en-US" sz="1800" b="1" dirty="0">
              <a:solidFill>
                <a:srgbClr val="365470"/>
              </a:solidFill>
            </a:endParaRPr>
          </a:p>
          <a:p>
            <a:pPr marL="0" lvl="0" indent="0">
              <a:spcAft>
                <a:spcPts val="0"/>
              </a:spcAft>
              <a:buNone/>
            </a:pPr>
            <a:r>
              <a:rPr lang="en-US" sz="1800" b="1" dirty="0">
                <a:solidFill>
                  <a:prstClr val="black"/>
                </a:solidFill>
              </a:rPr>
              <a:t>Professional Development </a:t>
            </a:r>
            <a:br>
              <a:rPr lang="en-US" sz="1800" b="1" dirty="0">
                <a:solidFill>
                  <a:prstClr val="black"/>
                </a:solidFill>
              </a:rPr>
            </a:br>
            <a:r>
              <a:rPr lang="en-US" sz="1800" b="1" dirty="0">
                <a:solidFill>
                  <a:prstClr val="black"/>
                </a:solidFill>
              </a:rPr>
              <a:t>Coordinator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lindsay.williams@ou.edu</a:t>
            </a:r>
            <a:br>
              <a:rPr lang="en-US" sz="2000" dirty="0">
                <a:solidFill>
                  <a:prstClr val="black"/>
                </a:solidFill>
              </a:rPr>
            </a:br>
            <a:r>
              <a:rPr lang="en-US" sz="2000" dirty="0">
                <a:solidFill>
                  <a:prstClr val="black"/>
                </a:solidFill>
              </a:rPr>
              <a:t>      405.325.9203</a:t>
            </a:r>
          </a:p>
          <a:p>
            <a:endParaRPr lang="en-US" dirty="0"/>
          </a:p>
          <a:p>
            <a:pPr marL="0" indent="0">
              <a:buFont typeface="Arial" panose="020B0604020202020204" pitchFamily="34" charset="0"/>
              <a:buNone/>
            </a:pPr>
            <a:endParaRPr lang="en-US" dirty="0"/>
          </a:p>
        </p:txBody>
      </p:sp>
      <p:sp>
        <p:nvSpPr>
          <p:cNvPr id="11" name="Content Placeholder 4">
            <a:extLst>
              <a:ext uri="{FF2B5EF4-FFF2-40B4-BE49-F238E27FC236}">
                <a16:creationId xmlns:a16="http://schemas.microsoft.com/office/drawing/2014/main" id="{A0D88A55-EC9B-4CF8-8DB6-FFB80E7623DC}"/>
              </a:ext>
            </a:extLst>
          </p:cNvPr>
          <p:cNvSpPr txBox="1">
            <a:spLocks/>
          </p:cNvSpPr>
          <p:nvPr/>
        </p:nvSpPr>
        <p:spPr>
          <a:xfrm>
            <a:off x="8271339"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Scott Wilson</a:t>
            </a:r>
            <a:endParaRPr lang="en-US" sz="1800" b="1" dirty="0">
              <a:solidFill>
                <a:srgbClr val="365470"/>
              </a:solidFill>
            </a:endParaRPr>
          </a:p>
          <a:p>
            <a:pPr marL="0" lvl="0" indent="0">
              <a:spcAft>
                <a:spcPts val="0"/>
              </a:spcAft>
              <a:buNone/>
            </a:pPr>
            <a:r>
              <a:rPr lang="en-US" sz="1800" b="1" dirty="0">
                <a:solidFill>
                  <a:prstClr val="black"/>
                </a:solidFill>
              </a:rPr>
              <a:t>PI/Project Director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scott.wilson@ou.edu</a:t>
            </a:r>
            <a:br>
              <a:rPr lang="en-US" sz="2000" dirty="0">
                <a:solidFill>
                  <a:prstClr val="black"/>
                </a:solidFill>
              </a:rPr>
            </a:br>
            <a:r>
              <a:rPr lang="en-US" sz="2000" dirty="0">
                <a:solidFill>
                  <a:prstClr val="black"/>
                </a:solidFill>
              </a:rPr>
              <a:t>      405.325.2608</a:t>
            </a:r>
          </a:p>
          <a:p>
            <a:endParaRPr lang="en-US" dirty="0"/>
          </a:p>
          <a:p>
            <a:pPr marL="0" indent="0">
              <a:buFont typeface="Arial" panose="020B0604020202020204" pitchFamily="34" charset="0"/>
              <a:buNone/>
            </a:pPr>
            <a:endParaRPr lang="en-US" dirty="0"/>
          </a:p>
        </p:txBody>
      </p:sp>
      <p:grpSp>
        <p:nvGrpSpPr>
          <p:cNvPr id="12" name="Group 11">
            <a:extLst>
              <a:ext uri="{FF2B5EF4-FFF2-40B4-BE49-F238E27FC236}">
                <a16:creationId xmlns:a16="http://schemas.microsoft.com/office/drawing/2014/main" id="{7B6DBA41-554A-40AF-849C-F3BEF4CDCCB2}"/>
              </a:ext>
            </a:extLst>
          </p:cNvPr>
          <p:cNvGrpSpPr/>
          <p:nvPr/>
        </p:nvGrpSpPr>
        <p:grpSpPr>
          <a:xfrm>
            <a:off x="334372" y="5371209"/>
            <a:ext cx="274320" cy="580891"/>
            <a:chOff x="334372" y="5371209"/>
            <a:chExt cx="274320" cy="580891"/>
          </a:xfrm>
        </p:grpSpPr>
        <p:pic>
          <p:nvPicPr>
            <p:cNvPr id="13" name="Graphic 12" descr="Email">
              <a:extLst>
                <a:ext uri="{FF2B5EF4-FFF2-40B4-BE49-F238E27FC236}">
                  <a16:creationId xmlns:a16="http://schemas.microsoft.com/office/drawing/2014/main" id="{AFE96FE9-9B02-40D4-A938-4C4BEF568E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14" name="Graphic 13" descr="Receiver">
              <a:extLst>
                <a:ext uri="{FF2B5EF4-FFF2-40B4-BE49-F238E27FC236}">
                  <a16:creationId xmlns:a16="http://schemas.microsoft.com/office/drawing/2014/main" id="{2DB16EC3-CF76-4253-8D68-BEE14C03F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grpSp>
        <p:nvGrpSpPr>
          <p:cNvPr id="15" name="Group 14">
            <a:extLst>
              <a:ext uri="{FF2B5EF4-FFF2-40B4-BE49-F238E27FC236}">
                <a16:creationId xmlns:a16="http://schemas.microsoft.com/office/drawing/2014/main" id="{7C5FC04B-35BA-4837-9E57-8E56B432A863}"/>
              </a:ext>
            </a:extLst>
          </p:cNvPr>
          <p:cNvGrpSpPr/>
          <p:nvPr/>
        </p:nvGrpSpPr>
        <p:grpSpPr>
          <a:xfrm>
            <a:off x="4359525" y="5371209"/>
            <a:ext cx="274320" cy="580891"/>
            <a:chOff x="334372" y="5371209"/>
            <a:chExt cx="274320" cy="580891"/>
          </a:xfrm>
        </p:grpSpPr>
        <p:pic>
          <p:nvPicPr>
            <p:cNvPr id="16" name="Graphic 15" descr="Email">
              <a:extLst>
                <a:ext uri="{FF2B5EF4-FFF2-40B4-BE49-F238E27FC236}">
                  <a16:creationId xmlns:a16="http://schemas.microsoft.com/office/drawing/2014/main" id="{CFE7CC12-693F-466E-BCE6-E3C69297B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17" name="Graphic 16" descr="Receiver">
              <a:extLst>
                <a:ext uri="{FF2B5EF4-FFF2-40B4-BE49-F238E27FC236}">
                  <a16:creationId xmlns:a16="http://schemas.microsoft.com/office/drawing/2014/main" id="{F80A8961-D661-409C-916C-D1D1DAD04D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grpSp>
        <p:nvGrpSpPr>
          <p:cNvPr id="18" name="Group 17">
            <a:extLst>
              <a:ext uri="{FF2B5EF4-FFF2-40B4-BE49-F238E27FC236}">
                <a16:creationId xmlns:a16="http://schemas.microsoft.com/office/drawing/2014/main" id="{35BBADED-2316-4564-8829-F711B972F970}"/>
              </a:ext>
            </a:extLst>
          </p:cNvPr>
          <p:cNvGrpSpPr/>
          <p:nvPr/>
        </p:nvGrpSpPr>
        <p:grpSpPr>
          <a:xfrm>
            <a:off x="8389254" y="5104747"/>
            <a:ext cx="274320" cy="580891"/>
            <a:chOff x="334372" y="5371209"/>
            <a:chExt cx="274320" cy="580891"/>
          </a:xfrm>
        </p:grpSpPr>
        <p:pic>
          <p:nvPicPr>
            <p:cNvPr id="19" name="Graphic 18" descr="Email">
              <a:extLst>
                <a:ext uri="{FF2B5EF4-FFF2-40B4-BE49-F238E27FC236}">
                  <a16:creationId xmlns:a16="http://schemas.microsoft.com/office/drawing/2014/main" id="{C328A44B-E39D-4D85-A7BE-BB2DCDF6F4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20" name="Graphic 19" descr="Receiver">
              <a:extLst>
                <a:ext uri="{FF2B5EF4-FFF2-40B4-BE49-F238E27FC236}">
                  <a16:creationId xmlns:a16="http://schemas.microsoft.com/office/drawing/2014/main" id="{0C036ED4-C05B-46B0-892F-956AAE86FC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spTree>
    <p:extLst>
      <p:ext uri="{BB962C8B-B14F-4D97-AF65-F5344CB8AC3E}">
        <p14:creationId xmlns:p14="http://schemas.microsoft.com/office/powerpoint/2010/main" val="185384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229A14D5-B46E-430E-8AFD-2A9B467BFA6B}"/>
              </a:ext>
            </a:extLst>
          </p:cNvPr>
          <p:cNvGraphicFramePr>
            <a:graphicFrameLocks noGrp="1"/>
          </p:cNvGraphicFramePr>
          <p:nvPr>
            <p:extLst>
              <p:ext uri="{D42A27DB-BD31-4B8C-83A1-F6EECF244321}">
                <p14:modId xmlns:p14="http://schemas.microsoft.com/office/powerpoint/2010/main" val="970065396"/>
              </p:ext>
            </p:extLst>
          </p:nvPr>
        </p:nvGraphicFramePr>
        <p:xfrm>
          <a:off x="839788" y="486096"/>
          <a:ext cx="10525608" cy="1494854"/>
        </p:xfrm>
        <a:graphic>
          <a:graphicData uri="http://schemas.openxmlformats.org/drawingml/2006/table">
            <a:tbl>
              <a:tblPr firstRow="1" bandRow="1">
                <a:tableStyleId>{5C22544A-7EE6-4342-B048-85BDC9FD1C3A}</a:tableStyleId>
              </a:tblPr>
              <a:tblGrid>
                <a:gridCol w="4090021">
                  <a:extLst>
                    <a:ext uri="{9D8B030D-6E8A-4147-A177-3AD203B41FA5}">
                      <a16:colId xmlns:a16="http://schemas.microsoft.com/office/drawing/2014/main" val="2932820602"/>
                    </a:ext>
                  </a:extLst>
                </a:gridCol>
                <a:gridCol w="6435587">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Environmental </a:t>
                      </a:r>
                    </a:p>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Challenge</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
        <p:nvSpPr>
          <p:cNvPr id="8" name="Content Placeholder 7">
            <a:extLst>
              <a:ext uri="{FF2B5EF4-FFF2-40B4-BE49-F238E27FC236}">
                <a16:creationId xmlns:a16="http://schemas.microsoft.com/office/drawing/2014/main" id="{A3B118B3-46C8-45A8-940D-F332AB2AB6CC}"/>
              </a:ext>
            </a:extLst>
          </p:cNvPr>
          <p:cNvSpPr>
            <a:spLocks noGrp="1"/>
          </p:cNvSpPr>
          <p:nvPr>
            <p:ph sz="half" idx="2"/>
          </p:nvPr>
        </p:nvSpPr>
        <p:spPr>
          <a:xfrm>
            <a:off x="839788" y="2198788"/>
            <a:ext cx="10994557" cy="4482145"/>
          </a:xfrm>
        </p:spPr>
        <p:txBody>
          <a:bodyPr>
            <a:normAutofit fontScale="85000" lnSpcReduction="20000"/>
          </a:bodyPr>
          <a:lstStyle/>
          <a:p>
            <a:pPr marL="0" indent="0">
              <a:buNone/>
            </a:pPr>
            <a:r>
              <a:rPr lang="en-US" sz="3200" dirty="0"/>
              <a:t>The “challenges, tasks, activities, goals, and expectations intended to guide student action or thinking; these are prescriptions for desired behavior”</a:t>
            </a:r>
            <a:r>
              <a:rPr lang="en-US" sz="1050" dirty="0"/>
              <a:t> </a:t>
            </a:r>
            <a:br>
              <a:rPr lang="en-US" sz="1050" dirty="0"/>
            </a:br>
            <a:r>
              <a:rPr lang="en-US" sz="1000" dirty="0"/>
              <a:t>(</a:t>
            </a:r>
            <a:r>
              <a:rPr lang="en-US" sz="1000" dirty="0" err="1"/>
              <a:t>Hektner</a:t>
            </a:r>
            <a:r>
              <a:rPr lang="en-US" sz="1000" dirty="0"/>
              <a:t> &amp; Asakawa, 2001)</a:t>
            </a:r>
            <a:endParaRPr lang="en-US" sz="3200" dirty="0">
              <a:solidFill>
                <a:prstClr val="black"/>
              </a:solidFill>
            </a:endParaRPr>
          </a:p>
          <a:p>
            <a:pPr marL="0" indent="0">
              <a:buNone/>
            </a:pPr>
            <a:r>
              <a:rPr lang="en-US" sz="3200" dirty="0"/>
              <a:t>Aspects of Environmental Challenge, include:</a:t>
            </a:r>
          </a:p>
          <a:p>
            <a:r>
              <a:rPr lang="en-US" sz="3200" dirty="0"/>
              <a:t>Clear </a:t>
            </a:r>
            <a:r>
              <a:rPr lang="en-US" sz="3200" dirty="0">
                <a:solidFill>
                  <a:srgbClr val="E86D32"/>
                </a:solidFill>
              </a:rPr>
              <a:t>goals</a:t>
            </a:r>
            <a:r>
              <a:rPr lang="en-US" sz="3200" dirty="0"/>
              <a:t> </a:t>
            </a:r>
            <a:r>
              <a:rPr lang="en-US" sz="1100" dirty="0"/>
              <a:t>(Dickey, 2005), </a:t>
            </a:r>
          </a:p>
          <a:p>
            <a:r>
              <a:rPr lang="en-US" sz="3200" dirty="0"/>
              <a:t>Clear and high </a:t>
            </a:r>
            <a:r>
              <a:rPr lang="en-US" sz="3200" dirty="0">
                <a:solidFill>
                  <a:srgbClr val="E86D32"/>
                </a:solidFill>
              </a:rPr>
              <a:t>expectations</a:t>
            </a:r>
            <a:r>
              <a:rPr lang="en-US" sz="3200" dirty="0"/>
              <a:t> </a:t>
            </a:r>
            <a:r>
              <a:rPr lang="en-US" sz="1100" dirty="0"/>
              <a:t>(Wang &amp; Eccles, 2013), </a:t>
            </a:r>
          </a:p>
          <a:p>
            <a:r>
              <a:rPr lang="en-US" sz="3200" dirty="0"/>
              <a:t>Opportunities to </a:t>
            </a:r>
            <a:r>
              <a:rPr lang="en-US" sz="3200" dirty="0">
                <a:solidFill>
                  <a:srgbClr val="E86D32"/>
                </a:solidFill>
              </a:rPr>
              <a:t>explore and solve </a:t>
            </a:r>
            <a:r>
              <a:rPr lang="en-US" sz="3200" dirty="0"/>
              <a:t>meaningful problems </a:t>
            </a:r>
            <a:r>
              <a:rPr lang="en-US" sz="1100" dirty="0"/>
              <a:t>(National Research Council, 1999), </a:t>
            </a:r>
          </a:p>
          <a:p>
            <a:r>
              <a:rPr lang="en-US" sz="3200" dirty="0"/>
              <a:t>Mastery of </a:t>
            </a:r>
            <a:r>
              <a:rPr lang="en-US" sz="3200" dirty="0">
                <a:solidFill>
                  <a:srgbClr val="E86D32"/>
                </a:solidFill>
              </a:rPr>
              <a:t>new skills </a:t>
            </a:r>
            <a:r>
              <a:rPr lang="en-US" sz="1100" dirty="0"/>
              <a:t>(Ladd, 1999), </a:t>
            </a:r>
          </a:p>
          <a:p>
            <a:r>
              <a:rPr lang="en-US" sz="3200" dirty="0"/>
              <a:t>Teachers' </a:t>
            </a:r>
            <a:r>
              <a:rPr lang="en-US" sz="3200" dirty="0">
                <a:solidFill>
                  <a:srgbClr val="E86D32"/>
                </a:solidFill>
              </a:rPr>
              <a:t>high expectations </a:t>
            </a:r>
            <a:r>
              <a:rPr lang="en-US" sz="3200" dirty="0"/>
              <a:t>for students' success </a:t>
            </a:r>
            <a:r>
              <a:rPr lang="en-US" sz="1000" dirty="0"/>
              <a:t>(</a:t>
            </a:r>
            <a:r>
              <a:rPr lang="en-US" sz="1000" dirty="0" err="1"/>
              <a:t>Allodi</a:t>
            </a:r>
            <a:r>
              <a:rPr lang="en-US" sz="1000" dirty="0"/>
              <a:t>, 2010), </a:t>
            </a:r>
            <a:r>
              <a:rPr lang="en-US" sz="3200" dirty="0"/>
              <a:t>and </a:t>
            </a:r>
          </a:p>
          <a:p>
            <a:pPr>
              <a:buClr>
                <a:schemeClr val="tx1"/>
              </a:buClr>
            </a:pPr>
            <a:r>
              <a:rPr lang="en-US" sz="3200" dirty="0">
                <a:solidFill>
                  <a:srgbClr val="E86D32"/>
                </a:solidFill>
              </a:rPr>
              <a:t>Relevance</a:t>
            </a:r>
            <a:r>
              <a:rPr lang="en-US" sz="3200" dirty="0"/>
              <a:t> of school activities to students' real lives </a:t>
            </a:r>
            <a:r>
              <a:rPr lang="en-US" sz="1000" dirty="0"/>
              <a:t>(</a:t>
            </a:r>
            <a:r>
              <a:rPr lang="en-US" sz="1000" dirty="0" err="1"/>
              <a:t>Meece</a:t>
            </a:r>
            <a:r>
              <a:rPr lang="en-US" sz="1000" dirty="0"/>
              <a:t>, 1991).</a:t>
            </a:r>
            <a:endParaRPr lang="en-US" sz="3200" dirty="0"/>
          </a:p>
        </p:txBody>
      </p:sp>
      <p:sp>
        <p:nvSpPr>
          <p:cNvPr id="11" name="Rectangle 10">
            <a:extLst>
              <a:ext uri="{FF2B5EF4-FFF2-40B4-BE49-F238E27FC236}">
                <a16:creationId xmlns:a16="http://schemas.microsoft.com/office/drawing/2014/main" id="{5AA5AAE4-17A2-4843-93A1-6E57A2A56E1C}"/>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spTree>
    <p:extLst>
      <p:ext uri="{BB962C8B-B14F-4D97-AF65-F5344CB8AC3E}">
        <p14:creationId xmlns:p14="http://schemas.microsoft.com/office/powerpoint/2010/main" val="128654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BC65C3-BCCE-4849-B56A-92C312B2A116}"/>
              </a:ext>
            </a:extLst>
          </p:cNvPr>
          <p:cNvSpPr>
            <a:spLocks noGrp="1"/>
          </p:cNvSpPr>
          <p:nvPr>
            <p:ph sz="quarter" idx="4"/>
          </p:nvPr>
        </p:nvSpPr>
        <p:spPr>
          <a:xfrm>
            <a:off x="836612" y="2198788"/>
            <a:ext cx="10518775" cy="4405295"/>
          </a:xfrm>
        </p:spPr>
        <p:txBody>
          <a:bodyPr>
            <a:normAutofit fontScale="92500" lnSpcReduction="10000"/>
          </a:bodyPr>
          <a:lstStyle/>
          <a:p>
            <a:pPr marL="0" indent="0">
              <a:buNone/>
            </a:pPr>
            <a:r>
              <a:rPr lang="en-US" sz="3200" dirty="0"/>
              <a:t>The “instrumental, social and emotional resources made available to help students reach environmental challenges” </a:t>
            </a:r>
            <a:br>
              <a:rPr lang="en-US" sz="3200" dirty="0"/>
            </a:br>
            <a:r>
              <a:rPr lang="en-US" sz="1300" dirty="0"/>
              <a:t>(Zhang, </a:t>
            </a:r>
            <a:r>
              <a:rPr lang="en-US" sz="1300" dirty="0" err="1"/>
              <a:t>Scardamalia</a:t>
            </a:r>
            <a:r>
              <a:rPr lang="en-US" sz="1300" dirty="0"/>
              <a:t>, Reeve, &amp; Messina, 2009). </a:t>
            </a:r>
          </a:p>
          <a:p>
            <a:pPr marL="0" indent="0">
              <a:buNone/>
            </a:pPr>
            <a:r>
              <a:rPr lang="en-US" sz="3200" dirty="0"/>
              <a:t>Elements of Environmental Support that have been related to student engagement include: </a:t>
            </a:r>
          </a:p>
          <a:p>
            <a:r>
              <a:rPr lang="en-US" sz="3200" dirty="0">
                <a:solidFill>
                  <a:srgbClr val="E86D32"/>
                </a:solidFill>
              </a:rPr>
              <a:t>Supportive relations </a:t>
            </a:r>
            <a:r>
              <a:rPr lang="en-US" sz="3200" dirty="0"/>
              <a:t>with the teacher </a:t>
            </a:r>
            <a:r>
              <a:rPr lang="en-US" sz="1300" dirty="0"/>
              <a:t>(Skinner &amp; Belmont, 1993) </a:t>
            </a:r>
            <a:r>
              <a:rPr lang="en-US" sz="3200" dirty="0"/>
              <a:t>and peers </a:t>
            </a:r>
            <a:r>
              <a:rPr lang="en-US" sz="1300" dirty="0"/>
              <a:t>(</a:t>
            </a:r>
            <a:r>
              <a:rPr lang="en-US" sz="1300" dirty="0" err="1"/>
              <a:t>Akey</a:t>
            </a:r>
            <a:r>
              <a:rPr lang="en-US" sz="1300" dirty="0"/>
              <a:t>, 2006)</a:t>
            </a:r>
            <a:r>
              <a:rPr lang="en-US" sz="3200" dirty="0"/>
              <a:t>, </a:t>
            </a:r>
          </a:p>
          <a:p>
            <a:r>
              <a:rPr lang="en-US" sz="3200" dirty="0"/>
              <a:t>Teachers' support for </a:t>
            </a:r>
            <a:r>
              <a:rPr lang="en-US" sz="3200" dirty="0">
                <a:solidFill>
                  <a:srgbClr val="E86D32"/>
                </a:solidFill>
              </a:rPr>
              <a:t>autonomy</a:t>
            </a:r>
            <a:r>
              <a:rPr lang="en-US" sz="3200" dirty="0"/>
              <a:t> </a:t>
            </a:r>
            <a:r>
              <a:rPr lang="en-US" sz="1300" dirty="0"/>
              <a:t>(Reeve, 2006)</a:t>
            </a:r>
            <a:r>
              <a:rPr lang="en-US" sz="3200" dirty="0"/>
              <a:t>, </a:t>
            </a:r>
          </a:p>
          <a:p>
            <a:r>
              <a:rPr lang="en-US" sz="3200" dirty="0"/>
              <a:t>Peer </a:t>
            </a:r>
            <a:r>
              <a:rPr lang="en-US" sz="3200" dirty="0">
                <a:solidFill>
                  <a:srgbClr val="E86D32"/>
                </a:solidFill>
              </a:rPr>
              <a:t>acceptance</a:t>
            </a:r>
            <a:r>
              <a:rPr lang="en-US" sz="3200" dirty="0"/>
              <a:t> </a:t>
            </a:r>
            <a:r>
              <a:rPr lang="en-US" sz="1300" dirty="0"/>
              <a:t>(Hughes &amp; Kwok, 2006)</a:t>
            </a:r>
            <a:r>
              <a:rPr lang="en-US" sz="3200" dirty="0"/>
              <a:t>, and </a:t>
            </a:r>
          </a:p>
          <a:p>
            <a:r>
              <a:rPr lang="en-US" sz="3200" dirty="0"/>
              <a:t>Immediate </a:t>
            </a:r>
            <a:r>
              <a:rPr lang="en-US" sz="3200" dirty="0">
                <a:solidFill>
                  <a:srgbClr val="E86D32"/>
                </a:solidFill>
              </a:rPr>
              <a:t>feedback</a:t>
            </a:r>
            <a:r>
              <a:rPr lang="en-US" sz="3200" dirty="0"/>
              <a:t> </a:t>
            </a:r>
            <a:r>
              <a:rPr lang="en-US" sz="1200" dirty="0"/>
              <a:t>(Dickey, 2005)</a:t>
            </a:r>
          </a:p>
        </p:txBody>
      </p:sp>
      <p:sp>
        <p:nvSpPr>
          <p:cNvPr id="11" name="Rectangle 10">
            <a:extLst>
              <a:ext uri="{FF2B5EF4-FFF2-40B4-BE49-F238E27FC236}">
                <a16:creationId xmlns:a16="http://schemas.microsoft.com/office/drawing/2014/main" id="{5AA5AAE4-17A2-4843-93A1-6E57A2A56E1C}"/>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graphicFrame>
        <p:nvGraphicFramePr>
          <p:cNvPr id="25" name="Table 24">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275933101"/>
              </p:ext>
            </p:extLst>
          </p:nvPr>
        </p:nvGraphicFramePr>
        <p:xfrm>
          <a:off x="839788" y="486096"/>
          <a:ext cx="10525608" cy="1494854"/>
        </p:xfrm>
        <a:graphic>
          <a:graphicData uri="http://schemas.openxmlformats.org/drawingml/2006/table">
            <a:tbl>
              <a:tblPr firstRow="1" bandRow="1">
                <a:tableStyleId>{5C22544A-7EE6-4342-B048-85BDC9FD1C3A}</a:tableStyleId>
              </a:tblPr>
              <a:tblGrid>
                <a:gridCol w="4035355">
                  <a:extLst>
                    <a:ext uri="{9D8B030D-6E8A-4147-A177-3AD203B41FA5}">
                      <a16:colId xmlns:a16="http://schemas.microsoft.com/office/drawing/2014/main" val="2932820602"/>
                    </a:ext>
                  </a:extLst>
                </a:gridCol>
                <a:gridCol w="6490253">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Environmental </a:t>
                      </a:r>
                    </a:p>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Support</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349311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D5C5A-45BB-41B2-AEAE-318E9B028EAC}"/>
              </a:ext>
            </a:extLst>
          </p:cNvPr>
          <p:cNvSpPr>
            <a:spLocks noGrp="1"/>
          </p:cNvSpPr>
          <p:nvPr>
            <p:ph type="title"/>
          </p:nvPr>
        </p:nvSpPr>
        <p:spPr>
          <a:xfrm>
            <a:off x="839787" y="457200"/>
            <a:ext cx="9158977" cy="1316516"/>
          </a:xfrm>
        </p:spPr>
        <p:txBody>
          <a:bodyPr>
            <a:normAutofit/>
          </a:bodyPr>
          <a:lstStyle/>
          <a:p>
            <a:r>
              <a:rPr lang="en-US" sz="6600" b="1" dirty="0">
                <a:solidFill>
                  <a:srgbClr val="888F41"/>
                </a:solidFill>
                <a:effectLst>
                  <a:outerShdw blurRad="38100" dist="38100" dir="2700000" algn="tl">
                    <a:srgbClr val="000000">
                      <a:alpha val="43137"/>
                    </a:srgbClr>
                  </a:outerShdw>
                </a:effectLst>
              </a:rPr>
              <a:t>Game-Based Learning</a:t>
            </a:r>
          </a:p>
        </p:txBody>
      </p:sp>
      <p:sp>
        <p:nvSpPr>
          <p:cNvPr id="7" name="Text Placeholder 6">
            <a:extLst>
              <a:ext uri="{FF2B5EF4-FFF2-40B4-BE49-F238E27FC236}">
                <a16:creationId xmlns:a16="http://schemas.microsoft.com/office/drawing/2014/main" id="{D6ED041C-25B0-4B78-98E0-D54DE4A4EF53}"/>
              </a:ext>
            </a:extLst>
          </p:cNvPr>
          <p:cNvSpPr>
            <a:spLocks noGrp="1"/>
          </p:cNvSpPr>
          <p:nvPr>
            <p:ph type="body" sz="half" idx="2"/>
          </p:nvPr>
        </p:nvSpPr>
        <p:spPr>
          <a:xfrm>
            <a:off x="839788" y="1781654"/>
            <a:ext cx="10490821" cy="4087334"/>
          </a:xfrm>
        </p:spPr>
        <p:txBody>
          <a:bodyPr>
            <a:normAutofit/>
          </a:bodyPr>
          <a:lstStyle/>
          <a:p>
            <a:r>
              <a:rPr lang="en-US" sz="3200" dirty="0"/>
              <a:t>Researchers </a:t>
            </a:r>
            <a:r>
              <a:rPr lang="en-US" sz="1050" dirty="0"/>
              <a:t>(</a:t>
            </a:r>
            <a:r>
              <a:rPr lang="en-US" sz="1050" dirty="0" err="1"/>
              <a:t>Wouters</a:t>
            </a:r>
            <a:r>
              <a:rPr lang="en-US" sz="1050" dirty="0"/>
              <a:t>, 2011) </a:t>
            </a:r>
            <a:r>
              <a:rPr lang="en-US" sz="3200" dirty="0"/>
              <a:t>have defined a game-based learning experience as a </a:t>
            </a:r>
            <a:r>
              <a:rPr lang="en-US" sz="3200" dirty="0">
                <a:solidFill>
                  <a:srgbClr val="888F41"/>
                </a:solidFill>
              </a:rPr>
              <a:t>goal-directed competitive activity </a:t>
            </a:r>
            <a:r>
              <a:rPr lang="en-US" sz="3200" dirty="0"/>
              <a:t>(against the computer, another player, or oneself) that is conducted within a </a:t>
            </a:r>
            <a:r>
              <a:rPr lang="en-US" sz="3200" dirty="0">
                <a:solidFill>
                  <a:srgbClr val="888F41"/>
                </a:solidFill>
              </a:rPr>
              <a:t>framework of agreed rules </a:t>
            </a:r>
            <a:r>
              <a:rPr lang="en-US" sz="1050" dirty="0"/>
              <a:t>(Lindley, 2004)</a:t>
            </a:r>
            <a:r>
              <a:rPr lang="en-US" sz="3200" dirty="0"/>
              <a:t> and constantly </a:t>
            </a:r>
            <a:r>
              <a:rPr lang="en-US" sz="3200" dirty="0">
                <a:solidFill>
                  <a:srgbClr val="888F41"/>
                </a:solidFill>
              </a:rPr>
              <a:t>provides feedback </a:t>
            </a:r>
            <a:r>
              <a:rPr lang="en-US" sz="3200" dirty="0"/>
              <a:t>to players so they may monitor their progress towards the goal</a:t>
            </a:r>
            <a:r>
              <a:rPr lang="en-US" sz="1050" dirty="0"/>
              <a:t> (</a:t>
            </a:r>
            <a:r>
              <a:rPr lang="en-US" sz="1050" dirty="0" err="1"/>
              <a:t>Prensky</a:t>
            </a:r>
            <a:r>
              <a:rPr lang="en-US" sz="1050" dirty="0"/>
              <a:t>, 2001).</a:t>
            </a:r>
          </a:p>
        </p:txBody>
      </p:sp>
      <p:sp>
        <p:nvSpPr>
          <p:cNvPr id="2" name="Rectangle 1">
            <a:extLst>
              <a:ext uri="{FF2B5EF4-FFF2-40B4-BE49-F238E27FC236}">
                <a16:creationId xmlns:a16="http://schemas.microsoft.com/office/drawing/2014/main" id="{F1418B2E-754F-466A-9210-5F5BE5EAC2F1}"/>
              </a:ext>
            </a:extLst>
          </p:cNvPr>
          <p:cNvSpPr/>
          <p:nvPr/>
        </p:nvSpPr>
        <p:spPr>
          <a:xfrm>
            <a:off x="0" y="6613566"/>
            <a:ext cx="121920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Wouters</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P., Van der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Spek</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E., &amp; Van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Oostendorp</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H. (2011). Current practices in serious game research: A review from a learning outcomes perspective. Games‐based learning advancements for multisensory human computer interfaces: techniques and effective practices, 232-55.</a:t>
            </a:r>
          </a:p>
        </p:txBody>
      </p:sp>
    </p:spTree>
    <p:extLst>
      <p:ext uri="{BB962C8B-B14F-4D97-AF65-F5344CB8AC3E}">
        <p14:creationId xmlns:p14="http://schemas.microsoft.com/office/powerpoint/2010/main" val="427859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BC65C3-BCCE-4849-B56A-92C312B2A116}"/>
              </a:ext>
            </a:extLst>
          </p:cNvPr>
          <p:cNvSpPr>
            <a:spLocks noGrp="1"/>
          </p:cNvSpPr>
          <p:nvPr>
            <p:ph sz="quarter" idx="4"/>
          </p:nvPr>
        </p:nvSpPr>
        <p:spPr>
          <a:xfrm>
            <a:off x="836612" y="2198788"/>
            <a:ext cx="10843554" cy="4405295"/>
          </a:xfrm>
        </p:spPr>
        <p:txBody>
          <a:bodyPr>
            <a:normAutofit/>
          </a:bodyPr>
          <a:lstStyle/>
          <a:p>
            <a:pPr marL="0" indent="0">
              <a:buNone/>
            </a:pPr>
            <a:r>
              <a:rPr lang="en-US" sz="3000" dirty="0">
                <a:solidFill>
                  <a:prstClr val="black"/>
                </a:solidFill>
              </a:rPr>
              <a:t>GBL environments incorporate </a:t>
            </a:r>
            <a:r>
              <a:rPr lang="en-US" sz="3000" dirty="0">
                <a:solidFill>
                  <a:srgbClr val="888F41"/>
                </a:solidFill>
              </a:rPr>
              <a:t>design elements </a:t>
            </a:r>
            <a:r>
              <a:rPr lang="en-US" sz="3000" dirty="0">
                <a:solidFill>
                  <a:prstClr val="black"/>
                </a:solidFill>
              </a:rPr>
              <a:t>(goal orientation, task challenge, clear standards, consequences, performance and feedback) that address the </a:t>
            </a:r>
            <a:r>
              <a:rPr lang="en-US" sz="3000" dirty="0">
                <a:solidFill>
                  <a:srgbClr val="888F41"/>
                </a:solidFill>
              </a:rPr>
              <a:t>three dimensions </a:t>
            </a:r>
            <a:r>
              <a:rPr lang="en-US" sz="3000" dirty="0">
                <a:solidFill>
                  <a:prstClr val="black"/>
                </a:solidFill>
              </a:rPr>
              <a:t>(behavioral, emotional, and cognitive) </a:t>
            </a:r>
            <a:r>
              <a:rPr lang="en-US" sz="3000" dirty="0">
                <a:solidFill>
                  <a:srgbClr val="888F41"/>
                </a:solidFill>
              </a:rPr>
              <a:t>of engagement.</a:t>
            </a:r>
            <a:br>
              <a:rPr lang="en-US" sz="1200" dirty="0"/>
            </a:br>
            <a:r>
              <a:rPr lang="en-US" sz="1200" dirty="0"/>
              <a:t>(Ge &amp; </a:t>
            </a:r>
            <a:r>
              <a:rPr lang="en-US" sz="1200" dirty="0" err="1"/>
              <a:t>Ifenthaler</a:t>
            </a:r>
            <a:r>
              <a:rPr lang="en-US" sz="1200" dirty="0"/>
              <a:t>, 2017; Dickey, 2005).</a:t>
            </a:r>
          </a:p>
          <a:p>
            <a:pPr marL="0" indent="0">
              <a:buNone/>
            </a:pPr>
            <a:endParaRPr lang="en-US" sz="1200" dirty="0"/>
          </a:p>
          <a:p>
            <a:pPr marL="0" indent="0">
              <a:buNone/>
            </a:pPr>
            <a:r>
              <a:rPr lang="en-US" sz="3000" dirty="0">
                <a:solidFill>
                  <a:prstClr val="black"/>
                </a:solidFill>
              </a:rPr>
              <a:t>Researchers have found that GBL facilitates </a:t>
            </a:r>
            <a:r>
              <a:rPr lang="en-US" sz="3000" dirty="0">
                <a:solidFill>
                  <a:srgbClr val="888F41"/>
                </a:solidFill>
              </a:rPr>
              <a:t>intrinsic motivation </a:t>
            </a:r>
            <a:r>
              <a:rPr lang="en-US" sz="3000" dirty="0">
                <a:solidFill>
                  <a:prstClr val="black"/>
                </a:solidFill>
              </a:rPr>
              <a:t>and student interest due to the novelty of the learning experience</a:t>
            </a:r>
            <a:br>
              <a:rPr lang="en-US" sz="3000" dirty="0">
                <a:solidFill>
                  <a:prstClr val="black"/>
                </a:solidFill>
              </a:rPr>
            </a:br>
            <a:r>
              <a:rPr lang="en-US" sz="1200" dirty="0"/>
              <a:t>(Huang, 2011)</a:t>
            </a:r>
          </a:p>
          <a:p>
            <a:pPr marL="0" indent="0">
              <a:buNone/>
            </a:pPr>
            <a:endParaRPr lang="en-US" sz="1200" dirty="0"/>
          </a:p>
        </p:txBody>
      </p:sp>
      <p:graphicFrame>
        <p:nvGraphicFramePr>
          <p:cNvPr id="25" name="Table 24">
            <a:extLst>
              <a:ext uri="{FF2B5EF4-FFF2-40B4-BE49-F238E27FC236}">
                <a16:creationId xmlns:a16="http://schemas.microsoft.com/office/drawing/2014/main" id="{22080D5F-D492-435A-A5DE-D7AF3570457B}"/>
              </a:ext>
            </a:extLst>
          </p:cNvPr>
          <p:cNvGraphicFramePr>
            <a:graphicFrameLocks noGrp="1"/>
          </p:cNvGraphicFramePr>
          <p:nvPr/>
        </p:nvGraphicFramePr>
        <p:xfrm>
          <a:off x="839788" y="486096"/>
          <a:ext cx="10525608" cy="1494854"/>
        </p:xfrm>
        <a:graphic>
          <a:graphicData uri="http://schemas.openxmlformats.org/drawingml/2006/table">
            <a:tbl>
              <a:tblPr firstRow="1" bandRow="1">
                <a:tableStyleId>{5C22544A-7EE6-4342-B048-85BDC9FD1C3A}</a:tableStyleId>
              </a:tblPr>
              <a:tblGrid>
                <a:gridCol w="4035355">
                  <a:extLst>
                    <a:ext uri="{9D8B030D-6E8A-4147-A177-3AD203B41FA5}">
                      <a16:colId xmlns:a16="http://schemas.microsoft.com/office/drawing/2014/main" val="2932820602"/>
                    </a:ext>
                  </a:extLst>
                </a:gridCol>
                <a:gridCol w="6490253">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Game-Based Learning</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Engaging Learners</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218117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BC65C3-BCCE-4849-B56A-92C312B2A116}"/>
              </a:ext>
            </a:extLst>
          </p:cNvPr>
          <p:cNvSpPr>
            <a:spLocks noGrp="1"/>
          </p:cNvSpPr>
          <p:nvPr>
            <p:ph sz="quarter" idx="4"/>
          </p:nvPr>
        </p:nvSpPr>
        <p:spPr>
          <a:xfrm>
            <a:off x="836612" y="2198788"/>
            <a:ext cx="10518775" cy="4405295"/>
          </a:xfrm>
        </p:spPr>
        <p:txBody>
          <a:bodyPr>
            <a:normAutofit fontScale="92500" lnSpcReduction="20000"/>
          </a:bodyPr>
          <a:lstStyle/>
          <a:p>
            <a:pPr marL="0" indent="0">
              <a:buNone/>
            </a:pPr>
            <a:r>
              <a:rPr lang="en-US" sz="3200" dirty="0"/>
              <a:t>Researchers report that Game-Based Learning…</a:t>
            </a:r>
          </a:p>
          <a:p>
            <a:r>
              <a:rPr lang="en-US" sz="3200" dirty="0"/>
              <a:t>narratives can aid in </a:t>
            </a:r>
            <a:r>
              <a:rPr lang="en-US" sz="3200" dirty="0">
                <a:solidFill>
                  <a:srgbClr val="888F41"/>
                </a:solidFill>
              </a:rPr>
              <a:t>comprehension</a:t>
            </a:r>
            <a:r>
              <a:rPr lang="en-US" sz="3200" dirty="0"/>
              <a:t>, </a:t>
            </a:r>
            <a:r>
              <a:rPr lang="en-US" sz="3200" dirty="0">
                <a:solidFill>
                  <a:srgbClr val="888F41"/>
                </a:solidFill>
              </a:rPr>
              <a:t>reflection</a:t>
            </a:r>
            <a:r>
              <a:rPr lang="en-US" sz="3200" dirty="0"/>
              <a:t>, </a:t>
            </a:r>
            <a:r>
              <a:rPr lang="en-US" sz="3200" dirty="0">
                <a:solidFill>
                  <a:srgbClr val="888F41"/>
                </a:solidFill>
              </a:rPr>
              <a:t>evaluation</a:t>
            </a:r>
            <a:r>
              <a:rPr lang="en-US" sz="3200" dirty="0"/>
              <a:t>, and </a:t>
            </a:r>
            <a:r>
              <a:rPr lang="en-US" sz="3200" dirty="0">
                <a:solidFill>
                  <a:srgbClr val="888F41"/>
                </a:solidFill>
              </a:rPr>
              <a:t>inquiry</a:t>
            </a:r>
            <a:r>
              <a:rPr lang="en-US" sz="3200" dirty="0"/>
              <a:t>, allowing learners to explore the cause and effect between elements </a:t>
            </a:r>
            <a:br>
              <a:rPr lang="en-US" sz="3200" dirty="0"/>
            </a:br>
            <a:r>
              <a:rPr lang="en-US" sz="1100" dirty="0"/>
              <a:t>(Dickey, 2005)</a:t>
            </a:r>
          </a:p>
          <a:p>
            <a:r>
              <a:rPr lang="en-US" sz="3200" dirty="0"/>
              <a:t>designs support interactive </a:t>
            </a:r>
            <a:r>
              <a:rPr lang="en-US" sz="3200" dirty="0">
                <a:solidFill>
                  <a:srgbClr val="888F41"/>
                </a:solidFill>
              </a:rPr>
              <a:t>problem solving</a:t>
            </a:r>
            <a:r>
              <a:rPr lang="en-US" sz="3200" dirty="0"/>
              <a:t>, </a:t>
            </a:r>
            <a:r>
              <a:rPr lang="en-US" sz="3200" dirty="0">
                <a:solidFill>
                  <a:srgbClr val="888F41"/>
                </a:solidFill>
              </a:rPr>
              <a:t>specific</a:t>
            </a:r>
            <a:r>
              <a:rPr lang="en-US" sz="3200" dirty="0"/>
              <a:t> </a:t>
            </a:r>
            <a:r>
              <a:rPr lang="en-US" sz="3200" dirty="0">
                <a:solidFill>
                  <a:srgbClr val="888F41"/>
                </a:solidFill>
              </a:rPr>
              <a:t>goals</a:t>
            </a:r>
            <a:r>
              <a:rPr lang="en-US" sz="3200" dirty="0"/>
              <a:t>, </a:t>
            </a:r>
            <a:r>
              <a:rPr lang="en-US" sz="3200" dirty="0">
                <a:solidFill>
                  <a:srgbClr val="888F41"/>
                </a:solidFill>
              </a:rPr>
              <a:t>adaptive</a:t>
            </a:r>
            <a:r>
              <a:rPr lang="en-US" sz="3200" dirty="0"/>
              <a:t> </a:t>
            </a:r>
            <a:r>
              <a:rPr lang="en-US" sz="3200" dirty="0">
                <a:solidFill>
                  <a:srgbClr val="888F41"/>
                </a:solidFill>
              </a:rPr>
              <a:t>challenges</a:t>
            </a:r>
            <a:r>
              <a:rPr lang="en-US" sz="3200" dirty="0"/>
              <a:t>, </a:t>
            </a:r>
            <a:r>
              <a:rPr lang="en-US" sz="3200" dirty="0">
                <a:solidFill>
                  <a:srgbClr val="888F41"/>
                </a:solidFill>
              </a:rPr>
              <a:t>well-timed</a:t>
            </a:r>
            <a:r>
              <a:rPr lang="en-US" sz="3200" dirty="0"/>
              <a:t> </a:t>
            </a:r>
            <a:r>
              <a:rPr lang="en-US" sz="3200" dirty="0">
                <a:solidFill>
                  <a:srgbClr val="888F41"/>
                </a:solidFill>
              </a:rPr>
              <a:t>feedback</a:t>
            </a:r>
            <a:r>
              <a:rPr lang="en-US" sz="3200" dirty="0"/>
              <a:t>, </a:t>
            </a:r>
            <a:r>
              <a:rPr lang="en-US" sz="3200" dirty="0">
                <a:solidFill>
                  <a:srgbClr val="888F41"/>
                </a:solidFill>
              </a:rPr>
              <a:t>learner</a:t>
            </a:r>
            <a:r>
              <a:rPr lang="en-US" sz="3200" dirty="0"/>
              <a:t> </a:t>
            </a:r>
            <a:r>
              <a:rPr lang="en-US" sz="3200" dirty="0">
                <a:solidFill>
                  <a:srgbClr val="888F41"/>
                </a:solidFill>
              </a:rPr>
              <a:t>agency</a:t>
            </a:r>
            <a:r>
              <a:rPr lang="en-US" sz="3200" dirty="0"/>
              <a:t>, and </a:t>
            </a:r>
            <a:r>
              <a:rPr lang="en-US" sz="3200" dirty="0">
                <a:solidFill>
                  <a:srgbClr val="888F41"/>
                </a:solidFill>
              </a:rPr>
              <a:t>uncertain</a:t>
            </a:r>
            <a:r>
              <a:rPr lang="en-US" sz="3200" dirty="0"/>
              <a:t> </a:t>
            </a:r>
            <a:r>
              <a:rPr lang="en-US" sz="3200" dirty="0">
                <a:solidFill>
                  <a:srgbClr val="888F41"/>
                </a:solidFill>
              </a:rPr>
              <a:t>outcomes</a:t>
            </a:r>
            <a:r>
              <a:rPr lang="en-US" sz="3200" dirty="0"/>
              <a:t> to help foster student learning </a:t>
            </a:r>
            <a:br>
              <a:rPr lang="en-US" sz="3200" dirty="0"/>
            </a:br>
            <a:r>
              <a:rPr lang="en-US" sz="1100" dirty="0"/>
              <a:t>(Shute &amp; </a:t>
            </a:r>
            <a:r>
              <a:rPr lang="en-US" sz="1100" dirty="0" err="1"/>
              <a:t>Ke</a:t>
            </a:r>
            <a:r>
              <a:rPr lang="en-US" sz="1100" dirty="0"/>
              <a:t>, 2012)</a:t>
            </a:r>
            <a:endParaRPr lang="en-US" sz="3200" dirty="0"/>
          </a:p>
          <a:p>
            <a:r>
              <a:rPr lang="en-US" sz="3200" dirty="0"/>
              <a:t>approaches have benefits in </a:t>
            </a:r>
            <a:r>
              <a:rPr lang="en-US" sz="3200" dirty="0">
                <a:solidFill>
                  <a:srgbClr val="888F41"/>
                </a:solidFill>
              </a:rPr>
              <a:t>engagement</a:t>
            </a:r>
            <a:r>
              <a:rPr lang="en-US" sz="3200" dirty="0"/>
              <a:t>, </a:t>
            </a:r>
            <a:r>
              <a:rPr lang="en-US" sz="3200" dirty="0">
                <a:solidFill>
                  <a:srgbClr val="888F41"/>
                </a:solidFill>
              </a:rPr>
              <a:t>drive</a:t>
            </a:r>
            <a:r>
              <a:rPr lang="en-US" sz="3200" dirty="0"/>
              <a:t>, </a:t>
            </a:r>
            <a:r>
              <a:rPr lang="en-US" sz="3200" dirty="0">
                <a:solidFill>
                  <a:srgbClr val="888F41"/>
                </a:solidFill>
              </a:rPr>
              <a:t>collaboration</a:t>
            </a:r>
            <a:r>
              <a:rPr lang="en-US" sz="3200" dirty="0"/>
              <a:t>, and </a:t>
            </a:r>
            <a:r>
              <a:rPr lang="en-US" sz="3200" dirty="0">
                <a:solidFill>
                  <a:srgbClr val="888F41"/>
                </a:solidFill>
              </a:rPr>
              <a:t>writing</a:t>
            </a:r>
            <a:br>
              <a:rPr lang="en-US" sz="3200" dirty="0"/>
            </a:br>
            <a:r>
              <a:rPr lang="en-US" sz="1000" dirty="0"/>
              <a:t>(Groff, Howells, and Cranmer, 2010)</a:t>
            </a:r>
            <a:endParaRPr lang="en-US" sz="3200" dirty="0"/>
          </a:p>
          <a:p>
            <a:pPr marL="0" indent="0">
              <a:buNone/>
            </a:pPr>
            <a:endParaRPr lang="en-US" sz="1200" dirty="0"/>
          </a:p>
          <a:p>
            <a:pPr marL="0" indent="0">
              <a:buNone/>
            </a:pPr>
            <a:endParaRPr lang="en-US" sz="1200" dirty="0"/>
          </a:p>
        </p:txBody>
      </p:sp>
      <p:graphicFrame>
        <p:nvGraphicFramePr>
          <p:cNvPr id="25" name="Table 24">
            <a:extLst>
              <a:ext uri="{FF2B5EF4-FFF2-40B4-BE49-F238E27FC236}">
                <a16:creationId xmlns:a16="http://schemas.microsoft.com/office/drawing/2014/main" id="{22080D5F-D492-435A-A5DE-D7AF3570457B}"/>
              </a:ext>
            </a:extLst>
          </p:cNvPr>
          <p:cNvGraphicFramePr>
            <a:graphicFrameLocks noGrp="1"/>
          </p:cNvGraphicFramePr>
          <p:nvPr/>
        </p:nvGraphicFramePr>
        <p:xfrm>
          <a:off x="839788" y="486096"/>
          <a:ext cx="10525608" cy="1494854"/>
        </p:xfrm>
        <a:graphic>
          <a:graphicData uri="http://schemas.openxmlformats.org/drawingml/2006/table">
            <a:tbl>
              <a:tblPr firstRow="1" bandRow="1">
                <a:tableStyleId>{5C22544A-7EE6-4342-B048-85BDC9FD1C3A}</a:tableStyleId>
              </a:tblPr>
              <a:tblGrid>
                <a:gridCol w="4035355">
                  <a:extLst>
                    <a:ext uri="{9D8B030D-6E8A-4147-A177-3AD203B41FA5}">
                      <a16:colId xmlns:a16="http://schemas.microsoft.com/office/drawing/2014/main" val="2932820602"/>
                    </a:ext>
                  </a:extLst>
                </a:gridCol>
                <a:gridCol w="6490253">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Game-Based Learning</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Impacts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278865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EF0BB-278F-4DF9-AFA0-D976AAAB090E}"/>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EC57BC4D-996F-476A-B6E3-C1C0D3944C91}"/>
              </a:ext>
            </a:extLst>
          </p:cNvPr>
          <p:cNvPicPr>
            <a:picLocks noChangeAspect="1"/>
          </p:cNvPicPr>
          <p:nvPr/>
        </p:nvPicPr>
        <p:blipFill rotWithShape="1">
          <a:blip r:embed="rId2"/>
          <a:srcRect b="10169"/>
          <a:stretch/>
        </p:blipFill>
        <p:spPr>
          <a:xfrm>
            <a:off x="12074" y="1986268"/>
            <a:ext cx="12179926" cy="4871732"/>
          </a:xfrm>
          <a:prstGeom prst="rect">
            <a:avLst/>
          </a:prstGeom>
        </p:spPr>
      </p:pic>
    </p:spTree>
    <p:extLst>
      <p:ext uri="{BB962C8B-B14F-4D97-AF65-F5344CB8AC3E}">
        <p14:creationId xmlns:p14="http://schemas.microsoft.com/office/powerpoint/2010/main" val="387440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B95735B-3064-4FA2-90EC-294E0F779F00}"/>
              </a:ext>
            </a:extLst>
          </p:cNvPr>
          <p:cNvPicPr>
            <a:picLocks noChangeAspect="1"/>
          </p:cNvPicPr>
          <p:nvPr/>
        </p:nvPicPr>
        <p:blipFill>
          <a:blip r:embed="rId4"/>
          <a:stretch>
            <a:fillRect/>
          </a:stretch>
        </p:blipFill>
        <p:spPr>
          <a:xfrm>
            <a:off x="838200" y="1787702"/>
            <a:ext cx="3631058" cy="4717273"/>
          </a:xfrm>
          <a:prstGeom prst="rect">
            <a:avLst/>
          </a:prstGeom>
        </p:spPr>
      </p:pic>
      <p:sp>
        <p:nvSpPr>
          <p:cNvPr id="3" name="Title 2">
            <a:extLst>
              <a:ext uri="{FF2B5EF4-FFF2-40B4-BE49-F238E27FC236}">
                <a16:creationId xmlns:a16="http://schemas.microsoft.com/office/drawing/2014/main" id="{FE17BC16-D4B0-474F-8345-895747CC5CA9}"/>
              </a:ext>
            </a:extLst>
          </p:cNvPr>
          <p:cNvSpPr>
            <a:spLocks noGrp="1"/>
          </p:cNvSpPr>
          <p:nvPr>
            <p:ph type="title"/>
          </p:nvPr>
        </p:nvSpPr>
        <p:spPr/>
        <p:txBody>
          <a:bodyPr/>
          <a:lstStyle/>
          <a:p>
            <a:r>
              <a:rPr lang="en-US" sz="3200" i="1" dirty="0"/>
              <a:t>K20 Center’s </a:t>
            </a:r>
            <a:br>
              <a:rPr lang="en-US" dirty="0"/>
            </a:br>
            <a:r>
              <a:rPr lang="en-US" dirty="0"/>
              <a:t>LEARN Instructional Strategies</a:t>
            </a:r>
          </a:p>
        </p:txBody>
      </p:sp>
      <p:pic>
        <p:nvPicPr>
          <p:cNvPr id="4" name="Picture 3">
            <a:hlinkClick r:id="rId5"/>
            <a:extLst>
              <a:ext uri="{FF2B5EF4-FFF2-40B4-BE49-F238E27FC236}">
                <a16:creationId xmlns:a16="http://schemas.microsoft.com/office/drawing/2014/main" id="{68786848-65F9-4338-BE0D-6F5901D72385}"/>
              </a:ext>
            </a:extLst>
          </p:cNvPr>
          <p:cNvPicPr>
            <a:picLocks noChangeAspect="1"/>
          </p:cNvPicPr>
          <p:nvPr/>
        </p:nvPicPr>
        <p:blipFill rotWithShape="1">
          <a:blip r:embed="rId6"/>
          <a:srcRect l="63343" t="34195" r="17753" b="16067"/>
          <a:stretch/>
        </p:blipFill>
        <p:spPr>
          <a:xfrm>
            <a:off x="5229546" y="1775602"/>
            <a:ext cx="6374945" cy="4717273"/>
          </a:xfrm>
          <a:prstGeom prst="rect">
            <a:avLst/>
          </a:prstGeom>
        </p:spPr>
      </p:pic>
    </p:spTree>
    <p:extLst>
      <p:ext uri="{BB962C8B-B14F-4D97-AF65-F5344CB8AC3E}">
        <p14:creationId xmlns:p14="http://schemas.microsoft.com/office/powerpoint/2010/main" val="88014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The Student &amp; Learning</a:t>
            </a:r>
          </a:p>
        </p:txBody>
      </p:sp>
      <p:sp>
        <p:nvSpPr>
          <p:cNvPr id="3" name="Text Placeholder 2">
            <a:extLst>
              <a:ext uri="{FF2B5EF4-FFF2-40B4-BE49-F238E27FC236}">
                <a16:creationId xmlns:a16="http://schemas.microsoft.com/office/drawing/2014/main" id="{A01A23CC-13AA-4E52-86AB-08D375B022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386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E4D37C-39E7-4797-A692-F62433E0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593" y="1661823"/>
            <a:ext cx="8156700" cy="4913906"/>
          </a:xfrm>
          <a:prstGeom prst="rect">
            <a:avLst/>
          </a:prstGeom>
        </p:spPr>
      </p:pic>
      <p:pic>
        <p:nvPicPr>
          <p:cNvPr id="2" name="Picture 1">
            <a:hlinkClick r:id="rId4"/>
            <a:extLst>
              <a:ext uri="{FF2B5EF4-FFF2-40B4-BE49-F238E27FC236}">
                <a16:creationId xmlns:a16="http://schemas.microsoft.com/office/drawing/2014/main" id="{DB95735B-3064-4FA2-90EC-294E0F779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 y="1793765"/>
            <a:ext cx="3631058" cy="4681826"/>
          </a:xfrm>
          <a:prstGeom prst="rect">
            <a:avLst/>
          </a:prstGeom>
        </p:spPr>
      </p:pic>
      <p:sp>
        <p:nvSpPr>
          <p:cNvPr id="6" name="Procedure Title"/>
          <p:cNvSpPr txBox="1"/>
          <p:nvPr/>
        </p:nvSpPr>
        <p:spPr>
          <a:xfrm>
            <a:off x="3972351" y="2785044"/>
            <a:ext cx="7243302" cy="478886"/>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7" name="Procedure List"/>
          <p:cNvSpPr txBox="1"/>
          <p:nvPr/>
        </p:nvSpPr>
        <p:spPr>
          <a:xfrm>
            <a:off x="3522428" y="3263930"/>
            <a:ext cx="8977022" cy="2914233"/>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Participants will group at</a:t>
            </a:r>
            <a:r>
              <a:rPr kumimoji="0" lang="en-US" sz="2000" b="0" i="0" u="none" strike="noStrike" kern="1200" cap="none" spc="0" normalizeH="0" noProof="0" dirty="0">
                <a:ln>
                  <a:noFill/>
                </a:ln>
                <a:solidFill>
                  <a:srgbClr val="333333"/>
                </a:solidFill>
                <a:effectLst/>
                <a:uLnTx/>
                <a:uFillTx/>
                <a:latin typeface="Calibri" panose="020F0502020204030204"/>
              </a:rPr>
              <a:t> new tables based on the selected character.</a:t>
            </a:r>
          </a:p>
          <a:p>
            <a:pPr marL="285750" lvl="0" indent="-285750">
              <a:buClr>
                <a:srgbClr val="971D20"/>
              </a:buClr>
              <a:buFont typeface="Arial" charset="0"/>
              <a:buChar char="•"/>
            </a:pPr>
            <a:r>
              <a:rPr lang="en-US" sz="2000" dirty="0">
                <a:solidFill>
                  <a:srgbClr val="333333"/>
                </a:solidFill>
              </a:rPr>
              <a:t>At new table groups, use the provided scenario and individually write an ‘I Think’ statement answering the following questions</a:t>
            </a:r>
          </a:p>
          <a:p>
            <a:pPr marL="742950" lvl="1" indent="-285750">
              <a:buClr>
                <a:srgbClr val="971D20"/>
              </a:buClr>
              <a:buFont typeface="Arial" charset="0"/>
              <a:buChar char="•"/>
            </a:pPr>
            <a:r>
              <a:rPr lang="en-US" sz="2000" b="1" dirty="0">
                <a:solidFill>
                  <a:srgbClr val="971D20"/>
                </a:solidFill>
                <a:effectLst>
                  <a:outerShdw blurRad="38100" dist="38100" dir="2700000" algn="tl">
                    <a:srgbClr val="000000">
                      <a:alpha val="43137"/>
                    </a:srgbClr>
                  </a:outerShdw>
                </a:effectLst>
              </a:rPr>
              <a:t>What qualities within this environment promote motivation and engagement for this student?</a:t>
            </a:r>
          </a:p>
          <a:p>
            <a:pPr marL="742950" lvl="1" indent="-285750">
              <a:buClr>
                <a:srgbClr val="971D20"/>
              </a:buClr>
              <a:buFont typeface="Arial" charset="0"/>
              <a:buChar char="•"/>
            </a:pPr>
            <a:r>
              <a:rPr lang="en-US" sz="2000" b="1" dirty="0">
                <a:solidFill>
                  <a:srgbClr val="971D20"/>
                </a:solidFill>
                <a:effectLst>
                  <a:outerShdw blurRad="38100" dist="38100" dir="2700000" algn="tl">
                    <a:srgbClr val="000000">
                      <a:alpha val="43137"/>
                    </a:srgbClr>
                  </a:outerShdw>
                </a:effectLst>
              </a:rPr>
              <a:t>What adjustments could be made to promote this student’s motivation and engagement? </a:t>
            </a:r>
          </a:p>
          <a:p>
            <a:pPr marL="285750" lvl="0" indent="-285750">
              <a:buClr>
                <a:srgbClr val="971D20"/>
              </a:buClr>
              <a:buFont typeface="Arial" charset="0"/>
              <a:buChar char="•"/>
            </a:pPr>
            <a:r>
              <a:rPr lang="en-US" sz="2000" noProof="0" dirty="0">
                <a:solidFill>
                  <a:srgbClr val="333333"/>
                </a:solidFill>
                <a:latin typeface="Calibri" panose="020F0502020204030204"/>
              </a:rPr>
              <a:t>Ch</a:t>
            </a:r>
            <a:r>
              <a:rPr kumimoji="0" lang="en-US" sz="2000" b="0" i="0" u="none" strike="noStrike" kern="1200" cap="none" spc="0" normalizeH="0" baseline="0" noProof="0" dirty="0">
                <a:ln>
                  <a:noFill/>
                </a:ln>
                <a:solidFill>
                  <a:srgbClr val="333333"/>
                </a:solidFill>
                <a:effectLst/>
                <a:uLnTx/>
                <a:uFillTx/>
                <a:latin typeface="Calibri" panose="020F0502020204030204"/>
              </a:rPr>
              <a:t>aracter</a:t>
            </a:r>
            <a:r>
              <a:rPr kumimoji="0" lang="en-US" sz="2000" b="0" i="0" u="none" strike="noStrike" kern="1200" cap="none" spc="0" normalizeH="0" noProof="0" dirty="0">
                <a:ln>
                  <a:noFill/>
                </a:ln>
                <a:solidFill>
                  <a:srgbClr val="333333"/>
                </a:solidFill>
                <a:effectLst/>
                <a:uLnTx/>
                <a:uFillTx/>
                <a:latin typeface="Calibri" panose="020F0502020204030204"/>
              </a:rPr>
              <a:t> groups use their ‘I Think’ statements and write a group ‘We Think’ statement to take back to your original table.</a:t>
            </a:r>
            <a:endParaRPr lang="en-US" sz="2000" dirty="0">
              <a:solidFill>
                <a:srgbClr val="333333"/>
              </a:solidFill>
            </a:endParaRPr>
          </a:p>
        </p:txBody>
      </p:sp>
      <p:sp>
        <p:nvSpPr>
          <p:cNvPr id="11" name="Title 2">
            <a:extLst>
              <a:ext uri="{FF2B5EF4-FFF2-40B4-BE49-F238E27FC236}">
                <a16:creationId xmlns:a16="http://schemas.microsoft.com/office/drawing/2014/main" id="{FE17BC16-D4B0-474F-8345-895747CC5CA9}"/>
              </a:ext>
            </a:extLst>
          </p:cNvPr>
          <p:cNvSpPr>
            <a:spLocks noGrp="1"/>
          </p:cNvSpPr>
          <p:nvPr>
            <p:ph type="title"/>
          </p:nvPr>
        </p:nvSpPr>
        <p:spPr/>
        <p:txBody>
          <a:bodyPr/>
          <a:lstStyle/>
          <a:p>
            <a:r>
              <a:rPr lang="en-US" sz="3200" i="1" dirty="0"/>
              <a:t>K20 Center’s </a:t>
            </a:r>
            <a:br>
              <a:rPr lang="en-US" dirty="0"/>
            </a:br>
            <a:r>
              <a:rPr lang="en-US" dirty="0"/>
              <a:t>LEARN Instructional Strategies</a:t>
            </a:r>
          </a:p>
        </p:txBody>
      </p:sp>
    </p:spTree>
    <p:extLst>
      <p:ext uri="{BB962C8B-B14F-4D97-AF65-F5344CB8AC3E}">
        <p14:creationId xmlns:p14="http://schemas.microsoft.com/office/powerpoint/2010/main" val="41798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87" y="974780"/>
            <a:ext cx="3631058" cy="4681826"/>
          </a:xfrm>
          <a:prstGeom prst="rect">
            <a:avLst/>
          </a:prstGeom>
        </p:spPr>
      </p:pic>
      <p:pic>
        <p:nvPicPr>
          <p:cNvPr id="5" name="Picture 4">
            <a:extLst>
              <a:ext uri="{FF2B5EF4-FFF2-40B4-BE49-F238E27FC236}">
                <a16:creationId xmlns:a16="http://schemas.microsoft.com/office/drawing/2014/main" id="{61E4D37C-39E7-4797-A692-F62433E0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041" y="0"/>
            <a:ext cx="8252943" cy="6858000"/>
          </a:xfrm>
          <a:prstGeom prst="rect">
            <a:avLst/>
          </a:prstGeom>
        </p:spPr>
      </p:pic>
      <p:sp>
        <p:nvSpPr>
          <p:cNvPr id="6" name="Procedure Title"/>
          <p:cNvSpPr txBox="1"/>
          <p:nvPr/>
        </p:nvSpPr>
        <p:spPr>
          <a:xfrm>
            <a:off x="3774545" y="1751374"/>
            <a:ext cx="7243302" cy="478886"/>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7" name="Procedure List"/>
          <p:cNvSpPr txBox="1"/>
          <p:nvPr/>
        </p:nvSpPr>
        <p:spPr>
          <a:xfrm>
            <a:off x="3522428" y="2230260"/>
            <a:ext cx="8977022" cy="3947904"/>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400" b="0" i="0" u="none" strike="noStrike" kern="1200" cap="none" spc="0" normalizeH="0" baseline="0" noProof="0" dirty="0">
                <a:ln>
                  <a:noFill/>
                </a:ln>
                <a:solidFill>
                  <a:srgbClr val="333333"/>
                </a:solidFill>
                <a:effectLst/>
                <a:uLnTx/>
                <a:uFillTx/>
                <a:latin typeface="Calibri" panose="020F0502020204030204"/>
              </a:rPr>
              <a:t>Participants will group at</a:t>
            </a:r>
            <a:r>
              <a:rPr kumimoji="0" lang="en-US" sz="2400" b="0" i="0" u="none" strike="noStrike" kern="1200" cap="none" spc="0" normalizeH="0" noProof="0" dirty="0">
                <a:ln>
                  <a:noFill/>
                </a:ln>
                <a:solidFill>
                  <a:srgbClr val="333333"/>
                </a:solidFill>
                <a:effectLst/>
                <a:uLnTx/>
                <a:uFillTx/>
                <a:latin typeface="Calibri" panose="020F0502020204030204"/>
              </a:rPr>
              <a:t> new tables based on the selected character.</a:t>
            </a:r>
          </a:p>
          <a:p>
            <a:pPr marL="285750" lvl="0" indent="-285750">
              <a:buClr>
                <a:srgbClr val="971D20"/>
              </a:buClr>
              <a:buFont typeface="Arial" charset="0"/>
              <a:buChar char="•"/>
            </a:pPr>
            <a:r>
              <a:rPr lang="en-US" sz="2400" dirty="0">
                <a:solidFill>
                  <a:srgbClr val="333333"/>
                </a:solidFill>
              </a:rPr>
              <a:t>At new table groups, use the provided scenario and individually write an ‘I Think’ statement answering the following questions</a:t>
            </a:r>
          </a:p>
          <a:p>
            <a:pPr marL="742950" lvl="1" indent="-285750">
              <a:buClr>
                <a:srgbClr val="971D20"/>
              </a:buClr>
              <a:buFont typeface="Arial" charset="0"/>
              <a:buChar char="•"/>
            </a:pPr>
            <a:r>
              <a:rPr lang="en-US" sz="2000" b="1" dirty="0">
                <a:solidFill>
                  <a:srgbClr val="971D20"/>
                </a:solidFill>
                <a:effectLst>
                  <a:outerShdw blurRad="38100" dist="38100" dir="2700000" algn="tl">
                    <a:srgbClr val="000000">
                      <a:alpha val="43137"/>
                    </a:srgbClr>
                  </a:outerShdw>
                </a:effectLst>
              </a:rPr>
              <a:t>What qualities within this environment promote motivation and engagement for this student?</a:t>
            </a:r>
          </a:p>
          <a:p>
            <a:pPr marL="742950" lvl="1" indent="-285750">
              <a:buClr>
                <a:srgbClr val="971D20"/>
              </a:buClr>
              <a:buFont typeface="Arial" charset="0"/>
              <a:buChar char="•"/>
            </a:pPr>
            <a:r>
              <a:rPr lang="en-US" sz="2000" b="1" dirty="0">
                <a:solidFill>
                  <a:srgbClr val="971D20"/>
                </a:solidFill>
                <a:effectLst>
                  <a:outerShdw blurRad="38100" dist="38100" dir="2700000" algn="tl">
                    <a:srgbClr val="000000">
                      <a:alpha val="43137"/>
                    </a:srgbClr>
                  </a:outerShdw>
                </a:effectLst>
              </a:rPr>
              <a:t>What adjustments could be made to promote this student’s motivation and engagement? </a:t>
            </a:r>
          </a:p>
          <a:p>
            <a:pPr marL="285750" lvl="0" indent="-285750">
              <a:buClr>
                <a:srgbClr val="971D20"/>
              </a:buClr>
              <a:buFont typeface="Arial" charset="0"/>
              <a:buChar char="•"/>
            </a:pPr>
            <a:r>
              <a:rPr lang="en-US" sz="2400" noProof="0" dirty="0">
                <a:solidFill>
                  <a:srgbClr val="333333"/>
                </a:solidFill>
                <a:latin typeface="Calibri" panose="020F0502020204030204"/>
              </a:rPr>
              <a:t>Ch</a:t>
            </a:r>
            <a:r>
              <a:rPr kumimoji="0" lang="en-US" sz="2400" b="0" i="0" u="none" strike="noStrike" kern="1200" cap="none" spc="0" normalizeH="0" baseline="0" noProof="0" dirty="0">
                <a:ln>
                  <a:noFill/>
                </a:ln>
                <a:solidFill>
                  <a:srgbClr val="333333"/>
                </a:solidFill>
                <a:effectLst/>
                <a:uLnTx/>
                <a:uFillTx/>
                <a:latin typeface="Calibri" panose="020F0502020204030204"/>
              </a:rPr>
              <a:t>aracter</a:t>
            </a:r>
            <a:r>
              <a:rPr kumimoji="0" lang="en-US" sz="2400" b="0" i="0" u="none" strike="noStrike" kern="1200" cap="none" spc="0" normalizeH="0" noProof="0" dirty="0">
                <a:ln>
                  <a:noFill/>
                </a:ln>
                <a:solidFill>
                  <a:srgbClr val="333333"/>
                </a:solidFill>
                <a:effectLst/>
                <a:uLnTx/>
                <a:uFillTx/>
                <a:latin typeface="Calibri" panose="020F0502020204030204"/>
              </a:rPr>
              <a:t> groups use their ‘I Think’ statements and write ‘We Think’ statement to take back to your original table.</a:t>
            </a:r>
            <a:endParaRPr lang="en-US" sz="2400" dirty="0">
              <a:solidFill>
                <a:srgbClr val="333333"/>
              </a:solidFill>
            </a:endParaRPr>
          </a:p>
        </p:txBody>
      </p:sp>
    </p:spTree>
    <p:extLst>
      <p:ext uri="{BB962C8B-B14F-4D97-AF65-F5344CB8AC3E}">
        <p14:creationId xmlns:p14="http://schemas.microsoft.com/office/powerpoint/2010/main" val="83094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BA3D-8059-48A0-B0D7-294E4E94BE3C}"/>
              </a:ext>
            </a:extLst>
          </p:cNvPr>
          <p:cNvSpPr>
            <a:spLocks noGrp="1"/>
          </p:cNvSpPr>
          <p:nvPr>
            <p:ph type="title"/>
          </p:nvPr>
        </p:nvSpPr>
        <p:spPr/>
        <p:txBody>
          <a:bodyPr>
            <a:noAutofit/>
          </a:bodyPr>
          <a:lstStyle/>
          <a:p>
            <a:r>
              <a:rPr lang="en-US" sz="6600" b="1" dirty="0">
                <a:solidFill>
                  <a:srgbClr val="E86D32"/>
                </a:solidFill>
                <a:effectLst>
                  <a:outerShdw blurRad="38100" dist="38100" dir="2700000" algn="tl">
                    <a:srgbClr val="000000">
                      <a:alpha val="43137"/>
                    </a:srgbClr>
                  </a:outerShdw>
                </a:effectLst>
              </a:rPr>
              <a:t>Learning Goals &amp; Agenda</a:t>
            </a:r>
          </a:p>
        </p:txBody>
      </p:sp>
      <p:sp>
        <p:nvSpPr>
          <p:cNvPr id="3" name="Content Placeholder 2">
            <a:extLst>
              <a:ext uri="{FF2B5EF4-FFF2-40B4-BE49-F238E27FC236}">
                <a16:creationId xmlns:a16="http://schemas.microsoft.com/office/drawing/2014/main" id="{EADA82D9-687B-4CD0-A1E8-4ED631E56214}"/>
              </a:ext>
            </a:extLst>
          </p:cNvPr>
          <p:cNvSpPr>
            <a:spLocks noGrp="1"/>
          </p:cNvSpPr>
          <p:nvPr>
            <p:ph sz="half" idx="1"/>
          </p:nvPr>
        </p:nvSpPr>
        <p:spPr>
          <a:xfrm>
            <a:off x="838201" y="1825625"/>
            <a:ext cx="3600450" cy="4351338"/>
          </a:xfrm>
        </p:spPr>
        <p:txBody>
          <a:bodyPr>
            <a:normAutofit fontScale="92500" lnSpcReduction="10000"/>
          </a:bodyPr>
          <a:lstStyle/>
          <a:p>
            <a:pPr marL="0" indent="0">
              <a:buNone/>
            </a:pPr>
            <a:r>
              <a:rPr lang="en-US" b="1" i="1" dirty="0">
                <a:solidFill>
                  <a:srgbClr val="E86D32"/>
                </a:solidFill>
              </a:rPr>
              <a:t>Explore the implications of engagement and motivation on student learning.</a:t>
            </a:r>
          </a:p>
          <a:p>
            <a:pPr marL="0" indent="0">
              <a:buNone/>
            </a:pPr>
            <a:endParaRPr lang="en-US" b="1" i="1" dirty="0">
              <a:solidFill>
                <a:srgbClr val="E86D32"/>
              </a:solidFill>
            </a:endParaRPr>
          </a:p>
          <a:p>
            <a:pPr marL="0" indent="0">
              <a:buNone/>
            </a:pPr>
            <a:r>
              <a:rPr lang="en-US" b="1" i="1" dirty="0">
                <a:solidFill>
                  <a:srgbClr val="888F41"/>
                </a:solidFill>
              </a:rPr>
              <a:t>Compare the pedagogical supports facilitated by games with traditional teacher-centered instruction.</a:t>
            </a:r>
          </a:p>
          <a:p>
            <a:pPr marL="0" indent="0">
              <a:buNone/>
            </a:pPr>
            <a:endParaRPr lang="en-US" i="1" dirty="0"/>
          </a:p>
        </p:txBody>
      </p:sp>
      <p:sp>
        <p:nvSpPr>
          <p:cNvPr id="4" name="Content Placeholder 3">
            <a:extLst>
              <a:ext uri="{FF2B5EF4-FFF2-40B4-BE49-F238E27FC236}">
                <a16:creationId xmlns:a16="http://schemas.microsoft.com/office/drawing/2014/main" id="{B9C21B12-F4BC-4B84-BC09-9973DB60750E}"/>
              </a:ext>
            </a:extLst>
          </p:cNvPr>
          <p:cNvSpPr>
            <a:spLocks noGrp="1"/>
          </p:cNvSpPr>
          <p:nvPr>
            <p:ph sz="half" idx="2"/>
          </p:nvPr>
        </p:nvSpPr>
        <p:spPr>
          <a:xfrm>
            <a:off x="4438651" y="1825625"/>
            <a:ext cx="6915149" cy="4351338"/>
          </a:xfrm>
        </p:spPr>
        <p:txBody>
          <a:bodyPr/>
          <a:lstStyle/>
          <a:p>
            <a:pPr marL="0" indent="0">
              <a:buNone/>
            </a:pPr>
            <a:r>
              <a:rPr lang="en-US" sz="3600" b="1" dirty="0">
                <a:solidFill>
                  <a:srgbClr val="365470"/>
                </a:solidFill>
              </a:rPr>
              <a:t>Agenda</a:t>
            </a:r>
            <a:endParaRPr lang="en-US" b="1" dirty="0">
              <a:solidFill>
                <a:srgbClr val="365470"/>
              </a:solidFill>
            </a:endParaRPr>
          </a:p>
          <a:p>
            <a:r>
              <a:rPr lang="en-US" dirty="0">
                <a:solidFill>
                  <a:srgbClr val="365470"/>
                </a:solidFill>
              </a:rPr>
              <a:t>Engage </a:t>
            </a:r>
            <a:r>
              <a:rPr lang="en-US" b="1" dirty="0">
                <a:solidFill>
                  <a:srgbClr val="365470"/>
                </a:solidFill>
              </a:rPr>
              <a:t>|</a:t>
            </a:r>
            <a:r>
              <a:rPr lang="en-US" dirty="0">
                <a:solidFill>
                  <a:srgbClr val="365470"/>
                </a:solidFill>
              </a:rPr>
              <a:t> Meaningful Learning</a:t>
            </a:r>
          </a:p>
          <a:p>
            <a:r>
              <a:rPr lang="en-US" dirty="0">
                <a:solidFill>
                  <a:srgbClr val="365470"/>
                </a:solidFill>
              </a:rPr>
              <a:t>Explore </a:t>
            </a:r>
            <a:r>
              <a:rPr lang="en-US" b="1" dirty="0">
                <a:solidFill>
                  <a:srgbClr val="365470"/>
                </a:solidFill>
              </a:rPr>
              <a:t>| </a:t>
            </a:r>
            <a:r>
              <a:rPr lang="en-US" dirty="0">
                <a:solidFill>
                  <a:srgbClr val="365470"/>
                </a:solidFill>
              </a:rPr>
              <a:t>Connecting Motivation &amp; Learning</a:t>
            </a:r>
          </a:p>
          <a:p>
            <a:r>
              <a:rPr lang="en-US" dirty="0">
                <a:solidFill>
                  <a:srgbClr val="365470"/>
                </a:solidFill>
              </a:rPr>
              <a:t>Explain </a:t>
            </a:r>
            <a:r>
              <a:rPr lang="en-US" b="1" dirty="0">
                <a:solidFill>
                  <a:srgbClr val="365470"/>
                </a:solidFill>
              </a:rPr>
              <a:t>|</a:t>
            </a:r>
            <a:r>
              <a:rPr lang="en-US" dirty="0">
                <a:solidFill>
                  <a:srgbClr val="365470"/>
                </a:solidFill>
              </a:rPr>
              <a:t> The Student &amp; Learning</a:t>
            </a:r>
          </a:p>
          <a:p>
            <a:r>
              <a:rPr lang="en-US" dirty="0">
                <a:solidFill>
                  <a:srgbClr val="365470"/>
                </a:solidFill>
              </a:rPr>
              <a:t>Explain </a:t>
            </a:r>
            <a:r>
              <a:rPr lang="en-US" b="1" dirty="0">
                <a:solidFill>
                  <a:srgbClr val="365470"/>
                </a:solidFill>
              </a:rPr>
              <a:t>|</a:t>
            </a:r>
            <a:r>
              <a:rPr lang="en-US" dirty="0">
                <a:solidFill>
                  <a:srgbClr val="365470"/>
                </a:solidFill>
              </a:rPr>
              <a:t> The Learning Experience</a:t>
            </a:r>
          </a:p>
          <a:p>
            <a:r>
              <a:rPr lang="en-US" dirty="0">
                <a:solidFill>
                  <a:srgbClr val="365470"/>
                </a:solidFill>
              </a:rPr>
              <a:t>Extend </a:t>
            </a:r>
            <a:r>
              <a:rPr lang="en-US" b="1" dirty="0">
                <a:solidFill>
                  <a:srgbClr val="365470"/>
                </a:solidFill>
              </a:rPr>
              <a:t>|</a:t>
            </a:r>
            <a:r>
              <a:rPr lang="en-US" dirty="0">
                <a:solidFill>
                  <a:srgbClr val="365470"/>
                </a:solidFill>
              </a:rPr>
              <a:t> Preparing to Advocate</a:t>
            </a:r>
          </a:p>
        </p:txBody>
      </p:sp>
    </p:spTree>
    <p:extLst>
      <p:ext uri="{BB962C8B-B14F-4D97-AF65-F5344CB8AC3E}">
        <p14:creationId xmlns:p14="http://schemas.microsoft.com/office/powerpoint/2010/main" val="307590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9788" y="2965184"/>
            <a:ext cx="6891068" cy="3280342"/>
          </a:xfrm>
        </p:spPr>
        <p:txBody>
          <a:bodyPr>
            <a:normAutofit/>
          </a:bodyPr>
          <a:lstStyle/>
          <a:p>
            <a:pPr marL="0" indent="0">
              <a:buNone/>
            </a:pPr>
            <a:r>
              <a:rPr lang="en-US" i="1" dirty="0"/>
              <a:t>What qualities within this environment promote motivation and engagement for this student?</a:t>
            </a:r>
          </a:p>
          <a:p>
            <a:pPr marL="0" indent="0">
              <a:buNone/>
            </a:pPr>
            <a:endParaRPr lang="en-US" i="1" dirty="0"/>
          </a:p>
          <a:p>
            <a:pPr marL="0" indent="0">
              <a:buNone/>
            </a:pPr>
            <a:r>
              <a:rPr lang="en-US" i="1" dirty="0"/>
              <a:t>What adjustments could be made to promote this student’s motivation and engagement? </a:t>
            </a:r>
          </a:p>
        </p:txBody>
      </p:sp>
      <p:graphicFrame>
        <p:nvGraphicFramePr>
          <p:cNvPr id="7" name="Table 6">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232713880"/>
              </p:ext>
            </p:extLst>
          </p:nvPr>
        </p:nvGraphicFramePr>
        <p:xfrm>
          <a:off x="373962" y="537855"/>
          <a:ext cx="10525608" cy="2193354"/>
        </p:xfrm>
        <a:graphic>
          <a:graphicData uri="http://schemas.openxmlformats.org/drawingml/2006/table">
            <a:tbl>
              <a:tblPr firstRow="1" bandRow="1">
                <a:tableStyleId>{5C22544A-7EE6-4342-B048-85BDC9FD1C3A}</a:tableStyleId>
              </a:tblPr>
              <a:tblGrid>
                <a:gridCol w="3921993">
                  <a:extLst>
                    <a:ext uri="{9D8B030D-6E8A-4147-A177-3AD203B41FA5}">
                      <a16:colId xmlns:a16="http://schemas.microsoft.com/office/drawing/2014/main" val="2932820602"/>
                    </a:ext>
                  </a:extLst>
                </a:gridCol>
                <a:gridCol w="6603615">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The Student &amp; Learning</a:t>
                      </a:r>
                      <a:r>
                        <a:rPr lang="en-US" sz="5400" b="1" baseline="0" dirty="0">
                          <a:solidFill>
                            <a:srgbClr val="888F41"/>
                          </a:solidFill>
                          <a:effectLst>
                            <a:outerShdw blurRad="38100" dist="38100" dir="2700000" algn="tl">
                              <a:srgbClr val="000000">
                                <a:alpha val="43137"/>
                              </a:srgbClr>
                            </a:outerShdw>
                          </a:effectLst>
                        </a:rPr>
                        <a:t> Environment</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Motivation &amp; </a:t>
                      </a:r>
                    </a:p>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Engagement</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1314560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4683" y="3105509"/>
            <a:ext cx="9617015" cy="3467819"/>
          </a:xfrm>
        </p:spPr>
        <p:txBody>
          <a:bodyPr/>
          <a:lstStyle/>
          <a:p>
            <a:pPr marL="0" indent="0">
              <a:buNone/>
            </a:pPr>
            <a:r>
              <a:rPr lang="en-US" dirty="0"/>
              <a:t>In your original table group, share your ‘We Think’ statement.</a:t>
            </a:r>
          </a:p>
        </p:txBody>
      </p:sp>
      <p:graphicFrame>
        <p:nvGraphicFramePr>
          <p:cNvPr id="6" name="Table 5">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908140693"/>
              </p:ext>
            </p:extLst>
          </p:nvPr>
        </p:nvGraphicFramePr>
        <p:xfrm>
          <a:off x="373962" y="537855"/>
          <a:ext cx="10525608" cy="2193354"/>
        </p:xfrm>
        <a:graphic>
          <a:graphicData uri="http://schemas.openxmlformats.org/drawingml/2006/table">
            <a:tbl>
              <a:tblPr firstRow="1" bandRow="1">
                <a:tableStyleId>{5C22544A-7EE6-4342-B048-85BDC9FD1C3A}</a:tableStyleId>
              </a:tblPr>
              <a:tblGrid>
                <a:gridCol w="3921993">
                  <a:extLst>
                    <a:ext uri="{9D8B030D-6E8A-4147-A177-3AD203B41FA5}">
                      <a16:colId xmlns:a16="http://schemas.microsoft.com/office/drawing/2014/main" val="2932820602"/>
                    </a:ext>
                  </a:extLst>
                </a:gridCol>
                <a:gridCol w="6603615">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The Student &amp; Learning</a:t>
                      </a:r>
                      <a:r>
                        <a:rPr lang="en-US" sz="5400" b="1" baseline="0" dirty="0">
                          <a:solidFill>
                            <a:srgbClr val="888F41"/>
                          </a:solidFill>
                          <a:effectLst>
                            <a:outerShdw blurRad="38100" dist="38100" dir="2700000" algn="tl">
                              <a:srgbClr val="000000">
                                <a:alpha val="43137"/>
                              </a:srgbClr>
                            </a:outerShdw>
                          </a:effectLst>
                        </a:rPr>
                        <a:t> Environment</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Motivation &amp; </a:t>
                      </a:r>
                    </a:p>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Engagement</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526825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Learning Experience</a:t>
            </a:r>
          </a:p>
        </p:txBody>
      </p:sp>
      <p:sp>
        <p:nvSpPr>
          <p:cNvPr id="3" name="Text Placeholder 2">
            <a:extLst>
              <a:ext uri="{FF2B5EF4-FFF2-40B4-BE49-F238E27FC236}">
                <a16:creationId xmlns:a16="http://schemas.microsoft.com/office/drawing/2014/main" id="{A01A23CC-13AA-4E52-86AB-08D375B022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454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Link game play with literature</a:t>
            </a:r>
          </a:p>
        </p:txBody>
      </p:sp>
      <p:graphicFrame>
        <p:nvGraphicFramePr>
          <p:cNvPr id="4" name="Table 3">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358446501"/>
              </p:ext>
            </p:extLst>
          </p:nvPr>
        </p:nvGraphicFramePr>
        <p:xfrm>
          <a:off x="693814" y="337185"/>
          <a:ext cx="10525608" cy="1494854"/>
        </p:xfrm>
        <a:graphic>
          <a:graphicData uri="http://schemas.openxmlformats.org/drawingml/2006/table">
            <a:tbl>
              <a:tblPr firstRow="1" bandRow="1">
                <a:tableStyleId>{5C22544A-7EE6-4342-B048-85BDC9FD1C3A}</a:tableStyleId>
              </a:tblPr>
              <a:tblGrid>
                <a:gridCol w="3921993">
                  <a:extLst>
                    <a:ext uri="{9D8B030D-6E8A-4147-A177-3AD203B41FA5}">
                      <a16:colId xmlns:a16="http://schemas.microsoft.com/office/drawing/2014/main" val="2932820602"/>
                    </a:ext>
                  </a:extLst>
                </a:gridCol>
                <a:gridCol w="6603615">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Learning</a:t>
                      </a:r>
                      <a:r>
                        <a:rPr lang="en-US" sz="5400" b="1" baseline="0" dirty="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180018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4246" y="2329131"/>
            <a:ext cx="5597106" cy="1576825"/>
          </a:xfrm>
        </p:spPr>
        <p:txBody>
          <a:bodyPr/>
          <a:lstStyle/>
          <a:p>
            <a:pPr marL="0" indent="0">
              <a:buNone/>
            </a:pPr>
            <a:r>
              <a:rPr lang="en-US" i="1" dirty="0"/>
              <a:t>How do games meet the motivation needs of the different students?</a:t>
            </a:r>
          </a:p>
        </p:txBody>
      </p:sp>
      <p:graphicFrame>
        <p:nvGraphicFramePr>
          <p:cNvPr id="6" name="Table 5">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804326461"/>
              </p:ext>
            </p:extLst>
          </p:nvPr>
        </p:nvGraphicFramePr>
        <p:xfrm>
          <a:off x="701765" y="572361"/>
          <a:ext cx="10525608" cy="1494854"/>
        </p:xfrm>
        <a:graphic>
          <a:graphicData uri="http://schemas.openxmlformats.org/drawingml/2006/table">
            <a:tbl>
              <a:tblPr firstRow="1" bandRow="1">
                <a:tableStyleId>{5C22544A-7EE6-4342-B048-85BDC9FD1C3A}</a:tableStyleId>
              </a:tblPr>
              <a:tblGrid>
                <a:gridCol w="3921993">
                  <a:extLst>
                    <a:ext uri="{9D8B030D-6E8A-4147-A177-3AD203B41FA5}">
                      <a16:colId xmlns:a16="http://schemas.microsoft.com/office/drawing/2014/main" val="2932820602"/>
                    </a:ext>
                  </a:extLst>
                </a:gridCol>
                <a:gridCol w="6603615">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Learning</a:t>
                      </a:r>
                      <a:r>
                        <a:rPr lang="en-US" sz="5400" b="1" baseline="0" dirty="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
        <p:nvSpPr>
          <p:cNvPr id="4" name="Content Placeholder 4"/>
          <p:cNvSpPr txBox="1">
            <a:spLocks/>
          </p:cNvSpPr>
          <p:nvPr/>
        </p:nvSpPr>
        <p:spPr>
          <a:xfrm>
            <a:off x="3166016" y="3791042"/>
            <a:ext cx="5597106" cy="15768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Pick two personalities to address how this game could challenge or support their learning needs.</a:t>
            </a:r>
          </a:p>
        </p:txBody>
      </p:sp>
    </p:spTree>
    <p:extLst>
      <p:ext uri="{BB962C8B-B14F-4D97-AF65-F5344CB8AC3E}">
        <p14:creationId xmlns:p14="http://schemas.microsoft.com/office/powerpoint/2010/main" val="1647830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2977"/>
            <a:ext cx="10515600" cy="4223985"/>
          </a:xfrm>
        </p:spPr>
        <p:txBody>
          <a:bodyPr/>
          <a:lstStyle/>
          <a:p>
            <a:r>
              <a:rPr lang="en-US" dirty="0"/>
              <a:t>Data about the game</a:t>
            </a:r>
          </a:p>
          <a:p>
            <a:r>
              <a:rPr lang="en-US" dirty="0"/>
              <a:t>Not all games are created equal</a:t>
            </a:r>
          </a:p>
          <a:p>
            <a:r>
              <a:rPr lang="en-US" dirty="0"/>
              <a:t>Failure in games is okay, that is part of the learning process and building growth mindset. </a:t>
            </a:r>
          </a:p>
        </p:txBody>
      </p:sp>
      <p:graphicFrame>
        <p:nvGraphicFramePr>
          <p:cNvPr id="4" name="Table 3">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786511733"/>
              </p:ext>
            </p:extLst>
          </p:nvPr>
        </p:nvGraphicFramePr>
        <p:xfrm>
          <a:off x="701765" y="337185"/>
          <a:ext cx="10525608" cy="1494854"/>
        </p:xfrm>
        <a:graphic>
          <a:graphicData uri="http://schemas.openxmlformats.org/drawingml/2006/table">
            <a:tbl>
              <a:tblPr firstRow="1" bandRow="1">
                <a:tableStyleId>{5C22544A-7EE6-4342-B048-85BDC9FD1C3A}</a:tableStyleId>
              </a:tblPr>
              <a:tblGrid>
                <a:gridCol w="3921993">
                  <a:extLst>
                    <a:ext uri="{9D8B030D-6E8A-4147-A177-3AD203B41FA5}">
                      <a16:colId xmlns:a16="http://schemas.microsoft.com/office/drawing/2014/main" val="2932820602"/>
                    </a:ext>
                  </a:extLst>
                </a:gridCol>
                <a:gridCol w="6603615">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Learning</a:t>
                      </a:r>
                      <a:r>
                        <a:rPr lang="en-US" sz="5400" b="1" baseline="0" dirty="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47678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Preparing to Advocate</a:t>
            </a:r>
          </a:p>
        </p:txBody>
      </p:sp>
    </p:spTree>
    <p:extLst>
      <p:ext uri="{BB962C8B-B14F-4D97-AF65-F5344CB8AC3E}">
        <p14:creationId xmlns:p14="http://schemas.microsoft.com/office/powerpoint/2010/main" val="1135647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K20 LEARN Site</a:t>
            </a:r>
          </a:p>
          <a:p>
            <a:pPr lvl="1"/>
            <a:r>
              <a:rPr lang="en-US" dirty="0"/>
              <a:t>Lessons, Strategies, and Activities </a:t>
            </a:r>
          </a:p>
          <a:p>
            <a:r>
              <a:rPr lang="en-US" dirty="0"/>
              <a:t>K20 Center Games</a:t>
            </a:r>
          </a:p>
          <a:p>
            <a:pPr lvl="1"/>
            <a:r>
              <a:rPr lang="en-US" dirty="0"/>
              <a:t>Mindset, Information Literacy, Financial Literacy, Stats, Biology, and Functions</a:t>
            </a:r>
          </a:p>
        </p:txBody>
      </p:sp>
      <p:graphicFrame>
        <p:nvGraphicFramePr>
          <p:cNvPr id="4" name="Table 3">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440883692"/>
              </p:ext>
            </p:extLst>
          </p:nvPr>
        </p:nvGraphicFramePr>
        <p:xfrm>
          <a:off x="691445" y="337185"/>
          <a:ext cx="10525608" cy="1494854"/>
        </p:xfrm>
        <a:graphic>
          <a:graphicData uri="http://schemas.openxmlformats.org/drawingml/2006/table">
            <a:tbl>
              <a:tblPr firstRow="1" bandRow="1">
                <a:tableStyleId>{5C22544A-7EE6-4342-B048-85BDC9FD1C3A}</a:tableStyleId>
              </a:tblPr>
              <a:tblGrid>
                <a:gridCol w="4024745">
                  <a:extLst>
                    <a:ext uri="{9D8B030D-6E8A-4147-A177-3AD203B41FA5}">
                      <a16:colId xmlns:a16="http://schemas.microsoft.com/office/drawing/2014/main" val="2932820602"/>
                    </a:ext>
                  </a:extLst>
                </a:gridCol>
                <a:gridCol w="6500863">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Preparing to Advocate</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Resources</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2059685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04" y="1801410"/>
            <a:ext cx="3629649" cy="4689857"/>
          </a:xfrm>
          <a:prstGeom prst="rect">
            <a:avLst/>
          </a:prstGeom>
        </p:spPr>
      </p:pic>
      <p:sp>
        <p:nvSpPr>
          <p:cNvPr id="3" name="Title 2">
            <a:extLst>
              <a:ext uri="{FF2B5EF4-FFF2-40B4-BE49-F238E27FC236}">
                <a16:creationId xmlns:a16="http://schemas.microsoft.com/office/drawing/2014/main" id="{FE17BC16-D4B0-474F-8345-895747CC5CA9}"/>
              </a:ext>
            </a:extLst>
          </p:cNvPr>
          <p:cNvSpPr>
            <a:spLocks noGrp="1"/>
          </p:cNvSpPr>
          <p:nvPr>
            <p:ph type="title"/>
          </p:nvPr>
        </p:nvSpPr>
        <p:spPr/>
        <p:txBody>
          <a:bodyPr/>
          <a:lstStyle/>
          <a:p>
            <a:r>
              <a:rPr lang="en-US" sz="3200" i="1" dirty="0"/>
              <a:t>K20 Center’s </a:t>
            </a:r>
            <a:br>
              <a:rPr lang="en-US" dirty="0"/>
            </a:br>
            <a:r>
              <a:rPr lang="en-US" dirty="0"/>
              <a:t>LEARN Instructional Strategies</a:t>
            </a:r>
          </a:p>
        </p:txBody>
      </p:sp>
      <p:pic>
        <p:nvPicPr>
          <p:cNvPr id="6" name="Picture 5">
            <a:extLst>
              <a:ext uri="{FF2B5EF4-FFF2-40B4-BE49-F238E27FC236}">
                <a16:creationId xmlns:a16="http://schemas.microsoft.com/office/drawing/2014/main" id="{61E4D37C-39E7-4797-A692-F62433E0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833" y="2200852"/>
            <a:ext cx="6907806" cy="3890971"/>
          </a:xfrm>
          <a:prstGeom prst="rect">
            <a:avLst/>
          </a:prstGeom>
        </p:spPr>
      </p:pic>
      <p:sp>
        <p:nvSpPr>
          <p:cNvPr id="5" name="Procedure Title"/>
          <p:cNvSpPr txBox="1"/>
          <p:nvPr/>
        </p:nvSpPr>
        <p:spPr>
          <a:xfrm>
            <a:off x="4468553" y="3072313"/>
            <a:ext cx="4034672"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7" name="Procedure List"/>
          <p:cNvSpPr txBox="1"/>
          <p:nvPr/>
        </p:nvSpPr>
        <p:spPr>
          <a:xfrm>
            <a:off x="4434807" y="3725255"/>
            <a:ext cx="7457857" cy="2544623"/>
          </a:xfrm>
          <a:prstGeom prst="rect">
            <a:avLst/>
          </a:prstGeom>
          <a:noFill/>
        </p:spPr>
        <p:txBody>
          <a:bodyPr wrap="square" lIns="457200" tIns="0" rIns="457200" bIns="137160" rtlCol="0">
            <a:noAutofit/>
          </a:bodyPr>
          <a:lstStyle/>
          <a:p>
            <a:pPr marL="285750" lvl="0" indent="-285750">
              <a:buClr>
                <a:srgbClr val="971D20"/>
              </a:buClr>
              <a:buFont typeface="Arial" charset="0"/>
              <a:buChar char="•"/>
              <a:defRPr/>
            </a:pPr>
            <a:r>
              <a:rPr lang="en-US" sz="2400" dirty="0">
                <a:solidFill>
                  <a:srgbClr val="333333"/>
                </a:solidFill>
              </a:rPr>
              <a:t>Considering your view of motivation, engagement, and learning environments, you have decided to advocate for game-based learning to be used within your schools.  Take a few minutes to answer these three prompts.</a:t>
            </a:r>
          </a:p>
        </p:txBody>
      </p:sp>
    </p:spTree>
    <p:extLst>
      <p:ext uri="{BB962C8B-B14F-4D97-AF65-F5344CB8AC3E}">
        <p14:creationId xmlns:p14="http://schemas.microsoft.com/office/powerpoint/2010/main" val="180367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0" y="1818549"/>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Identify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three</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potential stakeholders (teachers, department chairs, administrators, etc.) who you could approach to share the benefits of using Game-Based Learning experiences to support learning.</a:t>
            </a:r>
          </a:p>
          <a:p>
            <a:pPr marL="285750" lvl="0" indent="-285750">
              <a:buClr>
                <a:srgbClr val="971D20"/>
              </a:buClr>
              <a:buFont typeface="Arial" charset="0"/>
              <a:buChar char="•"/>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Generate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two</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statements that </a:t>
            </a:r>
            <a:r>
              <a:rPr lang="en-US" sz="2800" dirty="0">
                <a:solidFill>
                  <a:srgbClr val="333333"/>
                </a:solidFill>
              </a:rPr>
              <a:t>succinctly describe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the value of GBL.</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one</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potential barrier stakeholders</a:t>
            </a:r>
            <a:r>
              <a:rPr kumimoji="0" lang="en-US" sz="2800" b="0" i="0" u="none" strike="noStrike" kern="1200" cap="none" spc="0" normalizeH="0" noProof="0" dirty="0">
                <a:ln>
                  <a:noFill/>
                </a:ln>
                <a:solidFill>
                  <a:srgbClr val="333333"/>
                </a:solidFill>
                <a:effectLst/>
                <a:uLnTx/>
                <a:uFillTx/>
                <a:latin typeface="Calibri" panose="020F0502020204030204"/>
                <a:ea typeface="+mn-ea"/>
                <a:cs typeface="+mn-cs"/>
              </a:rPr>
              <a:t> might have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in using GBL and begin to consider strategies to overcome possible</a:t>
            </a:r>
            <a:r>
              <a:rPr kumimoji="0" lang="en-US" sz="2800" b="0" i="0" u="none" strike="noStrike" kern="1200" cap="none" spc="0" normalizeH="0" noProof="0" dirty="0">
                <a:ln>
                  <a:noFill/>
                </a:ln>
                <a:solidFill>
                  <a:srgbClr val="333333"/>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challenges.</a:t>
            </a:r>
          </a:p>
        </p:txBody>
      </p:sp>
    </p:spTree>
    <p:extLst>
      <p:ext uri="{BB962C8B-B14F-4D97-AF65-F5344CB8AC3E}">
        <p14:creationId xmlns:p14="http://schemas.microsoft.com/office/powerpoint/2010/main" val="21082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79308B-3400-49C9-92CB-F2E807DFFA4A}"/>
              </a:ext>
            </a:extLst>
          </p:cNvPr>
          <p:cNvSpPr>
            <a:spLocks noGrp="1"/>
          </p:cNvSpPr>
          <p:nvPr>
            <p:ph type="title"/>
          </p:nvPr>
        </p:nvSpPr>
        <p:spPr/>
        <p:txBody>
          <a:bodyPr>
            <a:normAutofit/>
          </a:bodyPr>
          <a:lstStyle/>
          <a:p>
            <a:r>
              <a:rPr lang="en-US" sz="8000" b="1" dirty="0">
                <a:solidFill>
                  <a:srgbClr val="365470"/>
                </a:solidFill>
              </a:rPr>
              <a:t>Meaningful Learning</a:t>
            </a:r>
          </a:p>
        </p:txBody>
      </p:sp>
      <p:sp>
        <p:nvSpPr>
          <p:cNvPr id="7" name="Text Placeholder 6">
            <a:extLst>
              <a:ext uri="{FF2B5EF4-FFF2-40B4-BE49-F238E27FC236}">
                <a16:creationId xmlns:a16="http://schemas.microsoft.com/office/drawing/2014/main" id="{3B9D73DB-3D8F-43F4-972F-443214B3BE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4570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3 </a:t>
            </a:r>
            <a:r>
              <a:rPr lang="mr-IN" dirty="0"/>
              <a:t>–</a:t>
            </a:r>
            <a:r>
              <a:rPr lang="en-US" dirty="0"/>
              <a:t> Stakeholders to approach</a:t>
            </a:r>
          </a:p>
          <a:p>
            <a:pPr marL="0" indent="0">
              <a:buNone/>
            </a:pPr>
            <a:r>
              <a:rPr lang="en-US" dirty="0"/>
              <a:t>2 </a:t>
            </a:r>
            <a:r>
              <a:rPr lang="mr-IN" dirty="0"/>
              <a:t>–</a:t>
            </a:r>
            <a:r>
              <a:rPr lang="en-US" dirty="0"/>
              <a:t> Benefits to discuss when promoting the use of games</a:t>
            </a:r>
          </a:p>
          <a:p>
            <a:pPr marL="0" indent="0">
              <a:buNone/>
            </a:pPr>
            <a:r>
              <a:rPr lang="en-US" dirty="0"/>
              <a:t>1 </a:t>
            </a:r>
            <a:r>
              <a:rPr lang="mr-IN" dirty="0"/>
              <a:t>–</a:t>
            </a:r>
            <a:r>
              <a:rPr lang="en-US" dirty="0"/>
              <a:t> Potential obstacle </a:t>
            </a:r>
          </a:p>
          <a:p>
            <a:pPr marL="0" indent="0">
              <a:buNone/>
            </a:pPr>
            <a:endParaRPr lang="en-US" dirty="0"/>
          </a:p>
        </p:txBody>
      </p:sp>
      <p:graphicFrame>
        <p:nvGraphicFramePr>
          <p:cNvPr id="6" name="Table 5">
            <a:extLst>
              <a:ext uri="{FF2B5EF4-FFF2-40B4-BE49-F238E27FC236}">
                <a16:creationId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077052790"/>
              </p:ext>
            </p:extLst>
          </p:nvPr>
        </p:nvGraphicFramePr>
        <p:xfrm>
          <a:off x="838200" y="330771"/>
          <a:ext cx="10525608" cy="1494854"/>
        </p:xfrm>
        <a:graphic>
          <a:graphicData uri="http://schemas.openxmlformats.org/drawingml/2006/table">
            <a:tbl>
              <a:tblPr firstRow="1" bandRow="1">
                <a:tableStyleId>{5C22544A-7EE6-4342-B048-85BDC9FD1C3A}</a:tableStyleId>
              </a:tblPr>
              <a:tblGrid>
                <a:gridCol w="4024745">
                  <a:extLst>
                    <a:ext uri="{9D8B030D-6E8A-4147-A177-3AD203B41FA5}">
                      <a16:colId xmlns:a16="http://schemas.microsoft.com/office/drawing/2014/main" val="2932820602"/>
                    </a:ext>
                  </a:extLst>
                </a:gridCol>
                <a:gridCol w="6500863">
                  <a:extLst>
                    <a:ext uri="{9D8B030D-6E8A-4147-A177-3AD203B41FA5}">
                      <a16:colId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Preparing to Advocate</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Implementation </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31958"/>
                  </a:ext>
                </a:extLst>
              </a:tr>
            </a:tbl>
          </a:graphicData>
        </a:graphic>
      </p:graphicFrame>
    </p:spTree>
    <p:extLst>
      <p:ext uri="{BB962C8B-B14F-4D97-AF65-F5344CB8AC3E}">
        <p14:creationId xmlns:p14="http://schemas.microsoft.com/office/powerpoint/2010/main" val="1534205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Background Graphics"/>
          <p:cNvGrpSpPr>
            <a:grpSpLocks noSelect="1" noChangeAspect="1" noMove="1" noResize="1"/>
          </p:cNvGrpSpPr>
          <p:nvPr/>
        </p:nvGrpSpPr>
        <p:grpSpPr>
          <a:xfrm>
            <a:off x="3048" y="0"/>
            <a:ext cx="12185904" cy="6858000"/>
            <a:chOff x="0" y="0"/>
            <a:chExt cx="12185904" cy="6858000"/>
          </a:xfrm>
        </p:grpSpPr>
        <p:pic>
          <p:nvPicPr>
            <p:cNvPr id="7" name="Header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904" cy="1743456"/>
            </a:xfrm>
            <a:prstGeom prst="rect">
              <a:avLst/>
            </a:prstGeom>
          </p:spPr>
        </p:pic>
        <p:pic>
          <p:nvPicPr>
            <p:cNvPr id="8" name="Titl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85904" cy="5053584"/>
            </a:xfrm>
            <a:prstGeom prst="rect">
              <a:avLst/>
            </a:prstGeom>
          </p:spPr>
        </p:pic>
      </p:grpSp>
      <p:pic>
        <p:nvPicPr>
          <p:cNvPr id="15" name="Card Graphic"/>
          <p:cNvPicPr preferRelativeResize="0">
            <a:picLocks noChangeAspect="1"/>
          </p:cNvPicPr>
          <p:nvPr/>
        </p:nvPicPr>
        <p:blipFill rotWithShape="1">
          <a:blip r:embed="rId4">
            <a:extLst>
              <a:ext uri="{28A0092B-C50C-407E-A947-70E740481C1C}">
                <a14:useLocalDpi xmlns:a14="http://schemas.microsoft.com/office/drawing/2010/main"/>
              </a:ext>
            </a:extLst>
          </a:blip>
          <a:stretch/>
        </p:blipFill>
        <p:spPr>
          <a:xfrm>
            <a:off x="4762065" y="2057400"/>
            <a:ext cx="2664822" cy="2743200"/>
          </a:xfrm>
          <a:prstGeom prst="rect">
            <a:avLst/>
          </a:prstGeom>
        </p:spPr>
      </p:pic>
      <p:sp>
        <p:nvSpPr>
          <p:cNvPr id="16" name="Strategy Title"/>
          <p:cNvSpPr txBox="1"/>
          <p:nvPr/>
        </p:nvSpPr>
        <p:spPr>
          <a:xfrm>
            <a:off x="2209800" y="5166893"/>
            <a:ext cx="7772400" cy="9144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71D20"/>
                </a:solidFill>
                <a:effectLst/>
                <a:uLnTx/>
                <a:uFillTx/>
                <a:latin typeface="Rockwell" charset="0"/>
                <a:ea typeface="Rockwell" charset="0"/>
                <a:cs typeface="Rockwell" charset="0"/>
              </a:rPr>
              <a:t>3-2-1</a:t>
            </a:r>
          </a:p>
        </p:txBody>
      </p:sp>
    </p:spTree>
    <p:extLst>
      <p:ext uri="{BB962C8B-B14F-4D97-AF65-F5344CB8AC3E}">
        <p14:creationId xmlns:p14="http://schemas.microsoft.com/office/powerpoint/2010/main" val="1750734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Considering your view of motivation, engagement, and learning environments, you have decided to advocate for game-based learning to be used within your schools.  Take a few minutes to answer these three prompts.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07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a:t>
            </a:r>
            <a:r>
              <a:rPr kumimoji="0" lang="en-US" sz="36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Rockwell" charset="0"/>
                <a:cs typeface="Rockwell" charset="0"/>
              </a:rPr>
              <a:t>3</a:t>
            </a: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Identify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three</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potential stakeholders (teachers, department chairs, administrators, etc.) who you could approach to share the benefits of using Game-Based Learning experiences to support learning.</a:t>
            </a:r>
          </a:p>
        </p:txBody>
      </p:sp>
    </p:spTree>
    <p:extLst>
      <p:ext uri="{BB962C8B-B14F-4D97-AF65-F5344CB8AC3E}">
        <p14:creationId xmlns:p14="http://schemas.microsoft.com/office/powerpoint/2010/main" val="141288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a:t>
            </a:r>
            <a:r>
              <a:rPr kumimoji="0" lang="en-US" sz="36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2</a:t>
            </a: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TWO: Generate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two</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statements that succinctly</a:t>
            </a:r>
            <a:r>
              <a:rPr kumimoji="0" lang="en-US" sz="4000" b="0" i="0" u="none" strike="noStrike" kern="1200" cap="none" spc="0" normalizeH="0" noProof="0" dirty="0">
                <a:ln>
                  <a:noFill/>
                </a:ln>
                <a:solidFill>
                  <a:srgbClr val="333333"/>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describe the value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805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one</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potential barrier in these stakeholders using GBL and begin to consider strategies on how to overcome the challenge to realize the benefits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66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0" marR="0" lvl="0" indent="0" algn="l" defTabSz="914400" rtl="0" eaLnBrk="1" fontAlgn="auto" latinLnBrk="0" hangingPunct="1">
              <a:lnSpc>
                <a:spcPct val="100000"/>
              </a:lnSpc>
              <a:spcBef>
                <a:spcPts val="0"/>
              </a:spcBef>
              <a:spcAft>
                <a:spcPts val="0"/>
              </a:spcAft>
              <a:buClr>
                <a:srgbClr val="971D20"/>
              </a:buClr>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Considering the your view of motivation, engagement, and learning environments, you have decided to advocate for game-based learning to be used within your schools.  Take a few minutes to answer these three prompts.</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Identify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three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potential stakeholders (teachers, department chairs, administrators, etc.) who you could approach to share the benefits of using Game-Based Learning experiences to support learning.</a:t>
            </a:r>
          </a:p>
          <a:p>
            <a:pPr marL="285750" lvl="0" indent="-285750">
              <a:buClr>
                <a:srgbClr val="971D20"/>
              </a:buClr>
              <a:buFont typeface="Arial" charset="0"/>
              <a:buChar char="•"/>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Generate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two</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statements that </a:t>
            </a:r>
            <a:r>
              <a:rPr lang="en-US" sz="2400" dirty="0">
                <a:solidFill>
                  <a:srgbClr val="333333"/>
                </a:solidFill>
              </a:rPr>
              <a:t>succinctly describe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the value of GBL.</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one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potential barrier in these stakeholders using GBL and begin to consider strategies on how to overcome the challenge to realize the benefits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79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2629-C5B6-49FE-8D73-EA713FE106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39604B4-B671-4773-AFDF-CA6AD5A45B9D}"/>
              </a:ext>
            </a:extLst>
          </p:cNvPr>
          <p:cNvSpPr>
            <a:spLocks noGrp="1"/>
          </p:cNvSpPr>
          <p:nvPr>
            <p:ph type="body" idx="1"/>
          </p:nvPr>
        </p:nvSpPr>
        <p:spPr/>
        <p:txBody>
          <a:bodyPr/>
          <a:lstStyle/>
          <a:p>
            <a:endParaRPr lang="en-US"/>
          </a:p>
        </p:txBody>
      </p:sp>
      <p:pic>
        <p:nvPicPr>
          <p:cNvPr id="4" name="Content Placeholder 3">
            <a:extLst>
              <a:ext uri="{FF2B5EF4-FFF2-40B4-BE49-F238E27FC236}">
                <a16:creationId xmlns:a16="http://schemas.microsoft.com/office/drawing/2014/main" id="{6591F748-7813-4EE0-B01D-5F4B01BAE14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3672" y="0"/>
            <a:ext cx="12192000" cy="6858000"/>
          </a:xfrm>
          <a:prstGeom prst="rect">
            <a:avLst/>
          </a:prstGeom>
        </p:spPr>
      </p:pic>
      <p:sp>
        <p:nvSpPr>
          <p:cNvPr id="6" name="Content Placeholder 4">
            <a:extLst>
              <a:ext uri="{FF2B5EF4-FFF2-40B4-BE49-F238E27FC236}">
                <a16:creationId xmlns:a16="http://schemas.microsoft.com/office/drawing/2014/main" id="{C980DE9C-36F4-45CC-BEB6-AD03FA0F5BDB}"/>
              </a:ext>
            </a:extLst>
          </p:cNvPr>
          <p:cNvSpPr txBox="1">
            <a:spLocks/>
          </p:cNvSpPr>
          <p:nvPr/>
        </p:nvSpPr>
        <p:spPr>
          <a:xfrm>
            <a:off x="247650"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b="1" dirty="0">
                <a:solidFill>
                  <a:srgbClr val="365470"/>
                </a:solidFill>
              </a:rPr>
              <a:t>Lindsay Hawkins</a:t>
            </a:r>
          </a:p>
          <a:p>
            <a:pPr marL="0" indent="0">
              <a:spcAft>
                <a:spcPts val="0"/>
              </a:spcAft>
              <a:buFont typeface="Arial" panose="020B0604020202020204" pitchFamily="34" charset="0"/>
              <a:buNone/>
            </a:pPr>
            <a:r>
              <a:rPr lang="en-US" sz="1800" b="1" dirty="0"/>
              <a:t>Professional Development </a:t>
            </a:r>
            <a:br>
              <a:rPr lang="en-US" sz="1800" b="1" dirty="0"/>
            </a:br>
            <a:r>
              <a:rPr lang="en-US" sz="1800" b="1" dirty="0"/>
              <a:t>Writer &amp; Editor</a:t>
            </a:r>
          </a:p>
          <a:p>
            <a:pPr marL="0" indent="0">
              <a:spcAft>
                <a:spcPts val="0"/>
              </a:spcAft>
              <a:buFont typeface="Arial" panose="020B0604020202020204" pitchFamily="34" charset="0"/>
              <a:buNone/>
            </a:pPr>
            <a:r>
              <a:rPr lang="en-US" sz="1800" dirty="0"/>
              <a:t>K20 Center | University of Oklahoma</a:t>
            </a:r>
          </a:p>
          <a:p>
            <a:pPr marL="0" indent="0">
              <a:spcAft>
                <a:spcPts val="0"/>
              </a:spcAft>
              <a:buFont typeface="Arial" panose="020B0604020202020204" pitchFamily="34" charset="0"/>
              <a:buNone/>
            </a:pPr>
            <a:r>
              <a:rPr lang="en-US" sz="2000" dirty="0"/>
              <a:t>      lhawkins@ou.edu</a:t>
            </a:r>
          </a:p>
          <a:p>
            <a:pPr marL="0" indent="0">
              <a:spcAft>
                <a:spcPts val="0"/>
              </a:spcAft>
              <a:buFont typeface="Arial" panose="020B0604020202020204" pitchFamily="34" charset="0"/>
              <a:buNone/>
            </a:pPr>
            <a:r>
              <a:rPr lang="en-US" sz="2000" dirty="0"/>
              <a:t>      405.325.5545</a:t>
            </a:r>
          </a:p>
          <a:p>
            <a:pPr marL="0" indent="0">
              <a:buFont typeface="Arial" panose="020B0604020202020204" pitchFamily="34" charset="0"/>
              <a:buNone/>
            </a:pPr>
            <a:endParaRPr lang="en-US" dirty="0"/>
          </a:p>
        </p:txBody>
      </p:sp>
      <p:sp>
        <p:nvSpPr>
          <p:cNvPr id="7" name="Content Placeholder 4">
            <a:extLst>
              <a:ext uri="{FF2B5EF4-FFF2-40B4-BE49-F238E27FC236}">
                <a16:creationId xmlns:a16="http://schemas.microsoft.com/office/drawing/2014/main" id="{0F1EB295-C5AA-4FD8-9820-28BE4FC0A10F}"/>
              </a:ext>
            </a:extLst>
          </p:cNvPr>
          <p:cNvSpPr txBox="1">
            <a:spLocks/>
          </p:cNvSpPr>
          <p:nvPr/>
        </p:nvSpPr>
        <p:spPr>
          <a:xfrm>
            <a:off x="4259494"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Lindsay Williams</a:t>
            </a:r>
            <a:endParaRPr lang="en-US" sz="1800" b="1" dirty="0">
              <a:solidFill>
                <a:srgbClr val="365470"/>
              </a:solidFill>
            </a:endParaRPr>
          </a:p>
          <a:p>
            <a:pPr marL="0" lvl="0" indent="0">
              <a:spcAft>
                <a:spcPts val="0"/>
              </a:spcAft>
              <a:buNone/>
            </a:pPr>
            <a:r>
              <a:rPr lang="en-US" sz="1800" b="1" dirty="0">
                <a:solidFill>
                  <a:prstClr val="black"/>
                </a:solidFill>
              </a:rPr>
              <a:t>Professional Development </a:t>
            </a:r>
            <a:br>
              <a:rPr lang="en-US" sz="1800" b="1" dirty="0">
                <a:solidFill>
                  <a:prstClr val="black"/>
                </a:solidFill>
              </a:rPr>
            </a:br>
            <a:r>
              <a:rPr lang="en-US" sz="1800" b="1" dirty="0">
                <a:solidFill>
                  <a:prstClr val="black"/>
                </a:solidFill>
              </a:rPr>
              <a:t>Coordinator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lindsay.williams@ou.edu</a:t>
            </a:r>
            <a:br>
              <a:rPr lang="en-US" sz="2000" dirty="0">
                <a:solidFill>
                  <a:prstClr val="black"/>
                </a:solidFill>
              </a:rPr>
            </a:br>
            <a:r>
              <a:rPr lang="en-US" sz="2000" dirty="0">
                <a:solidFill>
                  <a:prstClr val="black"/>
                </a:solidFill>
              </a:rPr>
              <a:t>      405.325.9203</a:t>
            </a:r>
          </a:p>
          <a:p>
            <a:endParaRPr lang="en-US" dirty="0"/>
          </a:p>
          <a:p>
            <a:pPr marL="0" indent="0">
              <a:buFont typeface="Arial" panose="020B0604020202020204" pitchFamily="34" charset="0"/>
              <a:buNone/>
            </a:pPr>
            <a:endParaRPr lang="en-US" dirty="0"/>
          </a:p>
        </p:txBody>
      </p:sp>
      <p:sp>
        <p:nvSpPr>
          <p:cNvPr id="8" name="Content Placeholder 4">
            <a:extLst>
              <a:ext uri="{FF2B5EF4-FFF2-40B4-BE49-F238E27FC236}">
                <a16:creationId xmlns:a16="http://schemas.microsoft.com/office/drawing/2014/main" id="{D48CB4EF-1DB2-4B88-B215-7DBC4AE32761}"/>
              </a:ext>
            </a:extLst>
          </p:cNvPr>
          <p:cNvSpPr txBox="1">
            <a:spLocks/>
          </p:cNvSpPr>
          <p:nvPr/>
        </p:nvSpPr>
        <p:spPr>
          <a:xfrm>
            <a:off x="8271339"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Scott Wilson</a:t>
            </a:r>
            <a:endParaRPr lang="en-US" sz="1800" b="1" dirty="0">
              <a:solidFill>
                <a:srgbClr val="365470"/>
              </a:solidFill>
            </a:endParaRPr>
          </a:p>
          <a:p>
            <a:pPr marL="0" lvl="0" indent="0">
              <a:spcAft>
                <a:spcPts val="0"/>
              </a:spcAft>
              <a:buNone/>
            </a:pPr>
            <a:r>
              <a:rPr lang="en-US" sz="1800" b="1" dirty="0">
                <a:solidFill>
                  <a:prstClr val="black"/>
                </a:solidFill>
              </a:rPr>
              <a:t>PI/Project Director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scott.wilson@ou.edu</a:t>
            </a:r>
            <a:br>
              <a:rPr lang="en-US" sz="2000" dirty="0">
                <a:solidFill>
                  <a:prstClr val="black"/>
                </a:solidFill>
              </a:rPr>
            </a:br>
            <a:r>
              <a:rPr lang="en-US" sz="2000" dirty="0">
                <a:solidFill>
                  <a:prstClr val="black"/>
                </a:solidFill>
              </a:rPr>
              <a:t>      405.325.2608</a:t>
            </a:r>
          </a:p>
          <a:p>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13BAC0DD-B8AD-4ABB-B061-DFF5FF56BEC8}"/>
              </a:ext>
            </a:extLst>
          </p:cNvPr>
          <p:cNvSpPr txBox="1"/>
          <p:nvPr/>
        </p:nvSpPr>
        <p:spPr>
          <a:xfrm>
            <a:off x="457200" y="2622761"/>
            <a:ext cx="11296650" cy="1446550"/>
          </a:xfrm>
          <a:prstGeom prst="rect">
            <a:avLst/>
          </a:prstGeom>
          <a:noFill/>
        </p:spPr>
        <p:txBody>
          <a:bodyPr wrap="square" rtlCol="0">
            <a:spAutoFit/>
          </a:bodyPr>
          <a:lstStyle/>
          <a:p>
            <a:pPr algn="ctr"/>
            <a:r>
              <a:rPr lang="en-US" sz="8800" dirty="0">
                <a:solidFill>
                  <a:srgbClr val="E86D32"/>
                </a:solidFill>
              </a:rPr>
              <a:t>Thank You</a:t>
            </a:r>
          </a:p>
        </p:txBody>
      </p:sp>
      <p:grpSp>
        <p:nvGrpSpPr>
          <p:cNvPr id="13" name="Group 12">
            <a:extLst>
              <a:ext uri="{FF2B5EF4-FFF2-40B4-BE49-F238E27FC236}">
                <a16:creationId xmlns:a16="http://schemas.microsoft.com/office/drawing/2014/main" id="{A3A21042-9E48-47A1-BED2-927ADD969A26}"/>
              </a:ext>
            </a:extLst>
          </p:cNvPr>
          <p:cNvGrpSpPr/>
          <p:nvPr/>
        </p:nvGrpSpPr>
        <p:grpSpPr>
          <a:xfrm>
            <a:off x="334372" y="5371209"/>
            <a:ext cx="274320" cy="580891"/>
            <a:chOff x="334372" y="5371209"/>
            <a:chExt cx="274320" cy="580891"/>
          </a:xfrm>
        </p:grpSpPr>
        <p:pic>
          <p:nvPicPr>
            <p:cNvPr id="10" name="Graphic 9" descr="Email">
              <a:extLst>
                <a:ext uri="{FF2B5EF4-FFF2-40B4-BE49-F238E27FC236}">
                  <a16:creationId xmlns:a16="http://schemas.microsoft.com/office/drawing/2014/main" id="{25F84920-E6A8-460E-A86F-B562DA9DE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12" name="Graphic 11" descr="Receiver">
              <a:extLst>
                <a:ext uri="{FF2B5EF4-FFF2-40B4-BE49-F238E27FC236}">
                  <a16:creationId xmlns:a16="http://schemas.microsoft.com/office/drawing/2014/main" id="{E2ED06AE-66FD-4A19-B9BA-4B6DC761D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grpSp>
        <p:nvGrpSpPr>
          <p:cNvPr id="14" name="Group 13">
            <a:extLst>
              <a:ext uri="{FF2B5EF4-FFF2-40B4-BE49-F238E27FC236}">
                <a16:creationId xmlns:a16="http://schemas.microsoft.com/office/drawing/2014/main" id="{BD21D109-059C-4183-8AA4-1ADD4D6454BC}"/>
              </a:ext>
            </a:extLst>
          </p:cNvPr>
          <p:cNvGrpSpPr/>
          <p:nvPr/>
        </p:nvGrpSpPr>
        <p:grpSpPr>
          <a:xfrm>
            <a:off x="4359525" y="5371209"/>
            <a:ext cx="274320" cy="580891"/>
            <a:chOff x="334372" y="5371209"/>
            <a:chExt cx="274320" cy="580891"/>
          </a:xfrm>
        </p:grpSpPr>
        <p:pic>
          <p:nvPicPr>
            <p:cNvPr id="15" name="Graphic 14" descr="Email">
              <a:extLst>
                <a:ext uri="{FF2B5EF4-FFF2-40B4-BE49-F238E27FC236}">
                  <a16:creationId xmlns:a16="http://schemas.microsoft.com/office/drawing/2014/main" id="{C308F83A-7CD0-4CBA-8D8C-5D20E08D9D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16" name="Graphic 15" descr="Receiver">
              <a:extLst>
                <a:ext uri="{FF2B5EF4-FFF2-40B4-BE49-F238E27FC236}">
                  <a16:creationId xmlns:a16="http://schemas.microsoft.com/office/drawing/2014/main" id="{13CC7BC5-1398-4EBA-ACA3-E632F2D6A8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grpSp>
        <p:nvGrpSpPr>
          <p:cNvPr id="17" name="Group 16">
            <a:extLst>
              <a:ext uri="{FF2B5EF4-FFF2-40B4-BE49-F238E27FC236}">
                <a16:creationId xmlns:a16="http://schemas.microsoft.com/office/drawing/2014/main" id="{0BA79B01-2DEC-4034-9C12-7C3DC407DAE7}"/>
              </a:ext>
            </a:extLst>
          </p:cNvPr>
          <p:cNvGrpSpPr/>
          <p:nvPr/>
        </p:nvGrpSpPr>
        <p:grpSpPr>
          <a:xfrm>
            <a:off x="8389254" y="5104747"/>
            <a:ext cx="274320" cy="580891"/>
            <a:chOff x="334372" y="5371209"/>
            <a:chExt cx="274320" cy="580891"/>
          </a:xfrm>
        </p:grpSpPr>
        <p:pic>
          <p:nvPicPr>
            <p:cNvPr id="18" name="Graphic 17" descr="Email">
              <a:extLst>
                <a:ext uri="{FF2B5EF4-FFF2-40B4-BE49-F238E27FC236}">
                  <a16:creationId xmlns:a16="http://schemas.microsoft.com/office/drawing/2014/main" id="{66277ECC-460A-4F68-9D68-F93B409234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372" y="5371209"/>
              <a:ext cx="274320" cy="274320"/>
            </a:xfrm>
            <a:prstGeom prst="rect">
              <a:avLst/>
            </a:prstGeom>
          </p:spPr>
        </p:pic>
        <p:pic>
          <p:nvPicPr>
            <p:cNvPr id="19" name="Graphic 18" descr="Receiver">
              <a:extLst>
                <a:ext uri="{FF2B5EF4-FFF2-40B4-BE49-F238E27FC236}">
                  <a16:creationId xmlns:a16="http://schemas.microsoft.com/office/drawing/2014/main" id="{D1175FB4-3BF5-4DA3-B5BB-CE831B1BCD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372" y="5677780"/>
              <a:ext cx="274320" cy="274320"/>
            </a:xfrm>
            <a:prstGeom prst="rect">
              <a:avLst/>
            </a:prstGeom>
          </p:spPr>
        </p:pic>
      </p:grpSp>
    </p:spTree>
    <p:extLst>
      <p:ext uri="{BB962C8B-B14F-4D97-AF65-F5344CB8AC3E}">
        <p14:creationId xmlns:p14="http://schemas.microsoft.com/office/powerpoint/2010/main" val="211293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43FC3-C160-417A-842F-DFC396820EE2}"/>
              </a:ext>
            </a:extLst>
          </p:cNvPr>
          <p:cNvSpPr>
            <a:spLocks noGrp="1"/>
          </p:cNvSpPr>
          <p:nvPr>
            <p:ph idx="1"/>
          </p:nvPr>
        </p:nvSpPr>
        <p:spPr>
          <a:xfrm>
            <a:off x="838200" y="1825625"/>
            <a:ext cx="10515600" cy="2315054"/>
          </a:xfrm>
        </p:spPr>
        <p:txBody>
          <a:bodyPr/>
          <a:lstStyle/>
          <a:p>
            <a:pPr marL="0" indent="0">
              <a:buNone/>
            </a:pPr>
            <a:r>
              <a:rPr lang="en-US" dirty="0"/>
              <a:t>Reflect on a meaningful childhood learning experience.</a:t>
            </a:r>
          </a:p>
          <a:p>
            <a:pPr marL="0" indent="0">
              <a:buNone/>
            </a:pPr>
            <a:r>
              <a:rPr lang="en-US" i="1" dirty="0"/>
              <a:t>	What stood out to you? </a:t>
            </a:r>
          </a:p>
          <a:p>
            <a:pPr marL="0" indent="0">
              <a:buNone/>
            </a:pPr>
            <a:r>
              <a:rPr lang="en-US" i="1" dirty="0"/>
              <a:t>	What made it meaningful?</a:t>
            </a:r>
          </a:p>
          <a:p>
            <a:pPr marL="0" indent="0">
              <a:buNone/>
            </a:pPr>
            <a:endParaRPr lang="en-US" i="1" dirty="0"/>
          </a:p>
        </p:txBody>
      </p:sp>
      <p:sp>
        <p:nvSpPr>
          <p:cNvPr id="4" name="Title 1">
            <a:extLst>
              <a:ext uri="{FF2B5EF4-FFF2-40B4-BE49-F238E27FC236}">
                <a16:creationId xmlns:a16="http://schemas.microsoft.com/office/drawing/2014/main" id="{3EF7314E-4499-4345-9063-70A6949DB172}"/>
              </a:ext>
            </a:extLst>
          </p:cNvPr>
          <p:cNvSpPr>
            <a:spLocks noGrp="1"/>
          </p:cNvSpPr>
          <p:nvPr>
            <p:ph type="title"/>
          </p:nvPr>
        </p:nvSpPr>
        <p:spPr>
          <a:xfrm>
            <a:off x="838200" y="365125"/>
            <a:ext cx="10515600" cy="1325563"/>
          </a:xfrm>
        </p:spPr>
        <p:txBody>
          <a:bodyPr>
            <a:normAutofit/>
          </a:bodyPr>
          <a:lstStyle/>
          <a:p>
            <a:r>
              <a:rPr lang="en-US" sz="5400" b="1" dirty="0">
                <a:solidFill>
                  <a:srgbClr val="365470"/>
                </a:solidFill>
                <a:effectLst>
                  <a:outerShdw blurRad="38100" dist="38100" dir="2700000" algn="tl">
                    <a:srgbClr val="000000">
                      <a:alpha val="43137"/>
                    </a:srgbClr>
                  </a:outerShdw>
                </a:effectLst>
              </a:rPr>
              <a:t>Meaningful Learning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805" y="4520242"/>
            <a:ext cx="6635229" cy="2028738"/>
          </a:xfrm>
          <a:prstGeom prst="rect">
            <a:avLst/>
          </a:prstGeom>
        </p:spPr>
      </p:pic>
      <p:sp>
        <p:nvSpPr>
          <p:cNvPr id="6" name="Rectangle 5"/>
          <p:cNvSpPr/>
          <p:nvPr/>
        </p:nvSpPr>
        <p:spPr>
          <a:xfrm>
            <a:off x="701615" y="3752396"/>
            <a:ext cx="10652185" cy="523220"/>
          </a:xfrm>
          <a:prstGeom prst="rect">
            <a:avLst/>
          </a:prstGeom>
        </p:spPr>
        <p:txBody>
          <a:bodyPr wrap="square">
            <a:spAutoFit/>
          </a:bodyPr>
          <a:lstStyle/>
          <a:p>
            <a:r>
              <a:rPr lang="en-US" sz="2800" dirty="0"/>
              <a:t>Capture and illustrate this experience on the three frame comic strip.</a:t>
            </a:r>
          </a:p>
        </p:txBody>
      </p:sp>
    </p:spTree>
    <p:extLst>
      <p:ext uri="{BB962C8B-B14F-4D97-AF65-F5344CB8AC3E}">
        <p14:creationId xmlns:p14="http://schemas.microsoft.com/office/powerpoint/2010/main" val="18634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01410"/>
            <a:ext cx="3631058" cy="4689857"/>
          </a:xfrm>
          <a:prstGeom prst="rect">
            <a:avLst/>
          </a:prstGeom>
        </p:spPr>
      </p:pic>
      <p:sp>
        <p:nvSpPr>
          <p:cNvPr id="3" name="Title 2">
            <a:extLst>
              <a:ext uri="{FF2B5EF4-FFF2-40B4-BE49-F238E27FC236}">
                <a16:creationId xmlns:a16="http://schemas.microsoft.com/office/drawing/2014/main" id="{FE17BC16-D4B0-474F-8345-895747CC5CA9}"/>
              </a:ext>
            </a:extLst>
          </p:cNvPr>
          <p:cNvSpPr>
            <a:spLocks noGrp="1"/>
          </p:cNvSpPr>
          <p:nvPr>
            <p:ph type="title"/>
          </p:nvPr>
        </p:nvSpPr>
        <p:spPr/>
        <p:txBody>
          <a:bodyPr/>
          <a:lstStyle/>
          <a:p>
            <a:r>
              <a:rPr lang="en-US" sz="3200" i="1" dirty="0"/>
              <a:t>K20 Center’s </a:t>
            </a:r>
            <a:br>
              <a:rPr lang="en-US" dirty="0"/>
            </a:br>
            <a:r>
              <a:rPr lang="en-US" dirty="0"/>
              <a:t>LEARN Instructional Strategies</a:t>
            </a:r>
          </a:p>
        </p:txBody>
      </p:sp>
      <p:pic>
        <p:nvPicPr>
          <p:cNvPr id="4" name="Picture 3">
            <a:extLst>
              <a:ext uri="{FF2B5EF4-FFF2-40B4-BE49-F238E27FC236}">
                <a16:creationId xmlns:a16="http://schemas.microsoft.com/office/drawing/2014/main" id="{C87BE80F-0821-4D3F-AF39-39595AD5D184}"/>
              </a:ext>
            </a:extLst>
          </p:cNvPr>
          <p:cNvPicPr>
            <a:picLocks noChangeAspect="1"/>
          </p:cNvPicPr>
          <p:nvPr/>
        </p:nvPicPr>
        <p:blipFill>
          <a:blip r:embed="rId5"/>
          <a:stretch>
            <a:fillRect/>
          </a:stretch>
        </p:blipFill>
        <p:spPr>
          <a:xfrm>
            <a:off x="4518595" y="1781230"/>
            <a:ext cx="3654279" cy="4710037"/>
          </a:xfrm>
          <a:prstGeom prst="rect">
            <a:avLst/>
          </a:prstGeom>
        </p:spPr>
      </p:pic>
      <p:pic>
        <p:nvPicPr>
          <p:cNvPr id="6" name="Picture 5">
            <a:extLst>
              <a:ext uri="{FF2B5EF4-FFF2-40B4-BE49-F238E27FC236}">
                <a16:creationId xmlns:a16="http://schemas.microsoft.com/office/drawing/2014/main" id="{61E4D37C-39E7-4797-A692-F62433E0CCE8}"/>
              </a:ext>
            </a:extLst>
          </p:cNvPr>
          <p:cNvPicPr>
            <a:picLocks noChangeAspect="1"/>
          </p:cNvPicPr>
          <p:nvPr/>
        </p:nvPicPr>
        <p:blipFill>
          <a:blip r:embed="rId6"/>
          <a:stretch>
            <a:fillRect/>
          </a:stretch>
        </p:blipFill>
        <p:spPr>
          <a:xfrm>
            <a:off x="8313736" y="4834239"/>
            <a:ext cx="3661014" cy="1657028"/>
          </a:xfrm>
          <a:prstGeom prst="rect">
            <a:avLst/>
          </a:prstGeom>
        </p:spPr>
      </p:pic>
    </p:spTree>
    <p:extLst>
      <p:ext uri="{BB962C8B-B14F-4D97-AF65-F5344CB8AC3E}">
        <p14:creationId xmlns:p14="http://schemas.microsoft.com/office/powerpoint/2010/main" val="9385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EE7F-1DF1-4C4E-8635-567F19DE3188}"/>
              </a:ext>
            </a:extLst>
          </p:cNvPr>
          <p:cNvSpPr>
            <a:spLocks noGrp="1"/>
          </p:cNvSpPr>
          <p:nvPr>
            <p:ph type="title"/>
          </p:nvPr>
        </p:nvSpPr>
        <p:spPr/>
        <p:txBody>
          <a:bodyPr/>
          <a:lstStyle/>
          <a:p>
            <a:r>
              <a:rPr lang="en-US" sz="8000" b="1" dirty="0">
                <a:solidFill>
                  <a:srgbClr val="365470"/>
                </a:solidFill>
              </a:rPr>
              <a:t>Connecting Motivation &amp; Learning</a:t>
            </a:r>
          </a:p>
        </p:txBody>
      </p:sp>
      <p:sp>
        <p:nvSpPr>
          <p:cNvPr id="3" name="Text Placeholder 2">
            <a:extLst>
              <a:ext uri="{FF2B5EF4-FFF2-40B4-BE49-F238E27FC236}">
                <a16:creationId xmlns:a16="http://schemas.microsoft.com/office/drawing/2014/main" id="{6BCD12F7-91B1-416F-8133-B8E8BF4276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93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7BC16-D4B0-474F-8345-895747CC5CA9}"/>
              </a:ext>
            </a:extLst>
          </p:cNvPr>
          <p:cNvSpPr>
            <a:spLocks noGrp="1"/>
          </p:cNvSpPr>
          <p:nvPr>
            <p:ph type="title"/>
          </p:nvPr>
        </p:nvSpPr>
        <p:spPr/>
        <p:txBody>
          <a:bodyPr/>
          <a:lstStyle/>
          <a:p>
            <a:r>
              <a:rPr lang="en-US" sz="3200" i="1" dirty="0"/>
              <a:t>K20 Center’s </a:t>
            </a:r>
            <a:br>
              <a:rPr lang="en-US" dirty="0"/>
            </a:br>
            <a:r>
              <a:rPr lang="en-US" dirty="0"/>
              <a:t>LEARN Instructional Strategies</a:t>
            </a:r>
          </a:p>
        </p:txBody>
      </p:sp>
      <p:pic>
        <p:nvPicPr>
          <p:cNvPr id="6" name="Picture 5">
            <a:extLst>
              <a:ext uri="{FF2B5EF4-FFF2-40B4-BE49-F238E27FC236}">
                <a16:creationId xmlns:a16="http://schemas.microsoft.com/office/drawing/2014/main" id="{61E4D37C-39E7-4797-A692-F62433E0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010" y="1876194"/>
            <a:ext cx="7638337" cy="4299363"/>
          </a:xfrm>
          <a:prstGeom prst="rect">
            <a:avLst/>
          </a:prstGeom>
        </p:spPr>
      </p:pic>
      <p:pic>
        <p:nvPicPr>
          <p:cNvPr id="5" name="Picture 4">
            <a:hlinkClick r:id="rId4"/>
            <a:extLst>
              <a:ext uri="{FF2B5EF4-FFF2-40B4-BE49-F238E27FC236}">
                <a16:creationId xmlns:a16="http://schemas.microsoft.com/office/drawing/2014/main" id="{DB95735B-3064-4FA2-90EC-294E0F779F00}"/>
              </a:ext>
            </a:extLst>
          </p:cNvPr>
          <p:cNvPicPr>
            <a:picLocks noChangeAspect="1"/>
          </p:cNvPicPr>
          <p:nvPr/>
        </p:nvPicPr>
        <p:blipFill>
          <a:blip r:embed="rId5"/>
          <a:stretch>
            <a:fillRect/>
          </a:stretch>
        </p:blipFill>
        <p:spPr>
          <a:xfrm>
            <a:off x="410410" y="1773994"/>
            <a:ext cx="3631058" cy="4717273"/>
          </a:xfrm>
          <a:prstGeom prst="rect">
            <a:avLst/>
          </a:prstGeom>
        </p:spPr>
      </p:pic>
      <p:sp>
        <p:nvSpPr>
          <p:cNvPr id="7" name="Procedure List"/>
          <p:cNvSpPr txBox="1"/>
          <p:nvPr/>
        </p:nvSpPr>
        <p:spPr>
          <a:xfrm>
            <a:off x="4041468" y="3327400"/>
            <a:ext cx="7998132" cy="2546724"/>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Participants will use an online polling system to offer your insights on engaging students in their learning by answering </a:t>
            </a:r>
            <a:r>
              <a:rPr lang="en-US" sz="2000" dirty="0">
                <a:solidFill>
                  <a:srgbClr val="333333"/>
                </a:solidFill>
              </a:rPr>
              <a:t>the question “</a:t>
            </a:r>
            <a:r>
              <a:rPr lang="en-US" sz="2000" b="1" dirty="0">
                <a:solidFill>
                  <a:srgbClr val="971D20"/>
                </a:solidFill>
                <a:effectLst>
                  <a:outerShdw blurRad="38100" dist="38100" dir="2700000" algn="tl">
                    <a:srgbClr val="000000">
                      <a:alpha val="43137"/>
                    </a:srgbClr>
                  </a:outerShdw>
                </a:effectLst>
              </a:rPr>
              <a:t>Describe how to best engage students in their learning?</a:t>
            </a:r>
            <a:r>
              <a:rPr lang="en-US" sz="2000" dirty="0"/>
              <a:t>”</a:t>
            </a:r>
            <a:endParaRPr kumimoji="0" lang="en-US" sz="2000" b="0" i="0" u="none" strike="noStrike" kern="1200" cap="none" spc="0" normalizeH="0" baseline="0" noProof="0" dirty="0">
              <a:ln>
                <a:noFill/>
              </a:ln>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000" b="0" i="0" u="none" strike="noStrike" kern="1200" cap="none" spc="0" normalizeH="0" baseline="0" noProof="0" dirty="0">
                <a:ln>
                  <a:noFill/>
                </a:ln>
                <a:solidFill>
                  <a:srgbClr val="333333"/>
                </a:solidFill>
                <a:effectLst/>
                <a:uLnTx/>
                <a:uFillTx/>
                <a:latin typeface="Calibri" panose="020F0502020204030204"/>
              </a:rPr>
              <a:t>We will </a:t>
            </a:r>
            <a:r>
              <a:rPr lang="en-US" sz="2000" dirty="0">
                <a:solidFill>
                  <a:srgbClr val="333333"/>
                </a:solidFill>
                <a:latin typeface="Calibri" panose="020F0502020204030204"/>
              </a:rPr>
              <a:t>review research on student motivation and engagement; </a:t>
            </a:r>
          </a:p>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After this short </a:t>
            </a:r>
            <a:r>
              <a:rPr lang="en-US" sz="2000" dirty="0">
                <a:solidFill>
                  <a:srgbClr val="333333"/>
                </a:solidFill>
                <a:latin typeface="Calibri" panose="020F0502020204030204"/>
              </a:rPr>
              <a:t>discussion</a:t>
            </a:r>
            <a:r>
              <a:rPr kumimoji="0" lang="en-US" sz="2000" b="0" i="0" u="none" strike="noStrike" kern="1200" cap="none" spc="0" normalizeH="0" baseline="0" noProof="0" dirty="0">
                <a:ln>
                  <a:noFill/>
                </a:ln>
                <a:solidFill>
                  <a:srgbClr val="333333"/>
                </a:solidFill>
                <a:effectLst/>
                <a:uLnTx/>
                <a:uFillTx/>
                <a:latin typeface="Calibri" panose="020F0502020204030204"/>
              </a:rPr>
              <a:t>, you will be asked to reflect on the topic or concept again, completing a second online poll by sharing </a:t>
            </a:r>
            <a:r>
              <a:rPr lang="en-US" sz="2000" dirty="0">
                <a:solidFill>
                  <a:srgbClr val="333333"/>
                </a:solidFill>
              </a:rPr>
              <a:t>your insights on “</a:t>
            </a:r>
            <a:r>
              <a:rPr lang="en-US" sz="2000" b="1" dirty="0">
                <a:solidFill>
                  <a:srgbClr val="971D20"/>
                </a:solidFill>
                <a:effectLst>
                  <a:outerShdw blurRad="38100" dist="38100" dir="2700000" algn="tl">
                    <a:srgbClr val="000000">
                      <a:alpha val="43137"/>
                    </a:srgbClr>
                  </a:outerShdw>
                </a:effectLst>
              </a:rPr>
              <a:t>What instructional elements support engaged learning?</a:t>
            </a:r>
            <a:r>
              <a:rPr lang="en-US" sz="2000" dirty="0">
                <a:solidFill>
                  <a:srgbClr val="333333"/>
                </a:solidFill>
              </a:rPr>
              <a:t>”</a:t>
            </a:r>
          </a:p>
        </p:txBody>
      </p:sp>
      <p:sp>
        <p:nvSpPr>
          <p:cNvPr id="8" name="Procedure Title"/>
          <p:cNvSpPr txBox="1"/>
          <p:nvPr/>
        </p:nvSpPr>
        <p:spPr>
          <a:xfrm>
            <a:off x="3945398" y="2814249"/>
            <a:ext cx="7243302" cy="614751"/>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Tree>
    <p:extLst>
      <p:ext uri="{BB962C8B-B14F-4D97-AF65-F5344CB8AC3E}">
        <p14:creationId xmlns:p14="http://schemas.microsoft.com/office/powerpoint/2010/main" val="111630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E62957"/>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Background Graphics"/>
          <p:cNvGrpSpPr>
            <a:grpSpLocks noSelect="1" noChangeAspect="1" noMove="1" noResize="1"/>
          </p:cNvGrpSpPr>
          <p:nvPr/>
        </p:nvGrpSpPr>
        <p:grpSpPr>
          <a:xfrm>
            <a:off x="3048" y="0"/>
            <a:ext cx="12185904" cy="6858000"/>
            <a:chOff x="0" y="0"/>
            <a:chExt cx="12185904" cy="6858000"/>
          </a:xfrm>
        </p:grpSpPr>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904" cy="1743456"/>
            </a:xfrm>
            <a:prstGeom prst="rect">
              <a:avLst/>
            </a:prstGeom>
          </p:spPr>
        </p:pic>
        <p:pic>
          <p:nvPicPr>
            <p:cNvPr id="8" name="Title Background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4416"/>
              <a:ext cx="12185904" cy="5053584"/>
            </a:xfrm>
            <a:prstGeom prst="rect">
              <a:avLst/>
            </a:prstGeom>
          </p:spPr>
        </p:pic>
      </p:grpSp>
      <p:pic>
        <p:nvPicPr>
          <p:cNvPr id="15" name="Card Graphic"/>
          <p:cNvPicPr preferRelativeResize="0">
            <a:picLocks noChangeAspect="1"/>
          </p:cNvPicPr>
          <p:nvPr/>
        </p:nvPicPr>
        <p:blipFill rotWithShape="1">
          <a:blip r:embed="rId5">
            <a:extLst>
              <a:ext uri="{28A0092B-C50C-407E-A947-70E740481C1C}">
                <a14:useLocalDpi xmlns:a14="http://schemas.microsoft.com/office/drawing/2010/main"/>
              </a:ext>
            </a:extLst>
          </a:blip>
          <a:stretch/>
        </p:blipFill>
        <p:spPr>
          <a:xfrm>
            <a:off x="2762654" y="2057400"/>
            <a:ext cx="6663643" cy="2743200"/>
          </a:xfrm>
          <a:prstGeom prst="rect">
            <a:avLst/>
          </a:prstGeom>
        </p:spPr>
      </p:pic>
      <p:sp>
        <p:nvSpPr>
          <p:cNvPr id="16" name="Strategy Title"/>
          <p:cNvSpPr txBox="1"/>
          <p:nvPr/>
        </p:nvSpPr>
        <p:spPr>
          <a:xfrm>
            <a:off x="2209800" y="5166893"/>
            <a:ext cx="7772400" cy="9144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71D20"/>
                </a:solidFill>
                <a:effectLst/>
                <a:uLnTx/>
                <a:uFillTx/>
                <a:latin typeface="Rockwell" charset="0"/>
                <a:ea typeface="Rockwell" charset="0"/>
                <a:cs typeface="Rockwell" charset="0"/>
              </a:rPr>
              <a:t>I USED TO THINK . . . BUT NOW I KNOW</a:t>
            </a:r>
          </a:p>
        </p:txBody>
      </p:sp>
    </p:spTree>
    <p:extLst>
      <p:ext uri="{BB962C8B-B14F-4D97-AF65-F5344CB8AC3E}">
        <p14:creationId xmlns:p14="http://schemas.microsoft.com/office/powerpoint/2010/main" val="116007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B9C8CE61BD2B4892B764B9996C8BE8" ma:contentTypeVersion="5" ma:contentTypeDescription="Create a new document." ma:contentTypeScope="" ma:versionID="33599495bfa63118fd5b1c0615d647a7">
  <xsd:schema xmlns:xsd="http://www.w3.org/2001/XMLSchema" xmlns:xs="http://www.w3.org/2001/XMLSchema" xmlns:p="http://schemas.microsoft.com/office/2006/metadata/properties" xmlns:ns2="a8eb05be-6c22-4677-b711-334f12370ea5" targetNamespace="http://schemas.microsoft.com/office/2006/metadata/properties" ma:root="true" ma:fieldsID="79d7ef12f02eeecaefa703b49cafc01a" ns2:_="">
    <xsd:import namespace="a8eb05be-6c22-4677-b711-334f12370e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b05be-6c22-4677-b711-334f12370ea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54666-D95B-4213-A392-26486837E4A8}">
  <ds:schemaRefs>
    <ds:schemaRef ds:uri="http://purl.org/dc/elements/1.1/"/>
    <ds:schemaRef ds:uri="a8eb05be-6c22-4677-b711-334f12370ea5"/>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99BA9A5-6835-45EA-9425-215044BD8846}">
  <ds:schemaRefs>
    <ds:schemaRef ds:uri="http://schemas.microsoft.com/sharepoint/v3/contenttype/forms"/>
  </ds:schemaRefs>
</ds:datastoreItem>
</file>

<file path=customXml/itemProps3.xml><?xml version="1.0" encoding="utf-8"?>
<ds:datastoreItem xmlns:ds="http://schemas.openxmlformats.org/officeDocument/2006/customXml" ds:itemID="{B4D6EA81-EDA6-487A-81B8-EA2BE46E3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eb05be-6c22-4677-b711-334f12370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3604</TotalTime>
  <Words>3543</Words>
  <Application>Microsoft Macintosh PowerPoint</Application>
  <PresentationFormat>Widescreen</PresentationFormat>
  <Paragraphs>302</Paragraphs>
  <Slides>47</Slides>
  <Notes>38</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Rockwell</vt:lpstr>
      <vt:lpstr>Office Theme</vt:lpstr>
      <vt:lpstr>Up Your Game</vt:lpstr>
      <vt:lpstr>PowerPoint Presentation</vt:lpstr>
      <vt:lpstr>Learning Goals &amp; Agenda</vt:lpstr>
      <vt:lpstr>Meaningful Learning</vt:lpstr>
      <vt:lpstr>Meaningful Learning</vt:lpstr>
      <vt:lpstr>K20 Center’s  LEARN Instructional Strategies</vt:lpstr>
      <vt:lpstr>Connecting Motivation &amp; Learning</vt:lpstr>
      <vt:lpstr>K20 Center’s  LEARN Instructional Strategies</vt:lpstr>
      <vt:lpstr>PowerPoint Presentation</vt:lpstr>
      <vt:lpstr>PowerPoint Presentation</vt:lpstr>
      <vt:lpstr>Take 2 minutes and….</vt:lpstr>
      <vt:lpstr>Motivation</vt:lpstr>
      <vt:lpstr>Motivation | Self Determination Theory</vt:lpstr>
      <vt:lpstr>Motivation | Impact</vt:lpstr>
      <vt:lpstr>Engagement</vt:lpstr>
      <vt:lpstr>Engagement | The Three Dimensions</vt:lpstr>
      <vt:lpstr>Engagement</vt:lpstr>
      <vt:lpstr>Engagement | Impact</vt:lpstr>
      <vt:lpstr>PowerPoint Presentation</vt:lpstr>
      <vt:lpstr>PowerPoint Presentation</vt:lpstr>
      <vt:lpstr>PowerPoint Presentation</vt:lpstr>
      <vt:lpstr>Game-Based Learning</vt:lpstr>
      <vt:lpstr>PowerPoint Presentation</vt:lpstr>
      <vt:lpstr>PowerPoint Presentation</vt:lpstr>
      <vt:lpstr>PowerPoint Presentation</vt:lpstr>
      <vt:lpstr>K20 Center’s  LEARN Instructional Strategies</vt:lpstr>
      <vt:lpstr>The Student &amp; Learning</vt:lpstr>
      <vt:lpstr>K20 Center’s  LEARN Instructional Strategies</vt:lpstr>
      <vt:lpstr>PowerPoint Presentation</vt:lpstr>
      <vt:lpstr>PowerPoint Presentation</vt:lpstr>
      <vt:lpstr>PowerPoint Presentation</vt:lpstr>
      <vt:lpstr>Learning Experience</vt:lpstr>
      <vt:lpstr>PowerPoint Presentation</vt:lpstr>
      <vt:lpstr>PowerPoint Presentation</vt:lpstr>
      <vt:lpstr>PowerPoint Presentation</vt:lpstr>
      <vt:lpstr>Preparing to Advocate</vt:lpstr>
      <vt:lpstr>PowerPoint Presentation</vt:lpstr>
      <vt:lpstr>K20 Center’s  LEARN Instructional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Hill</dc:creator>
  <cp:lastModifiedBy>Walker, Helena M.</cp:lastModifiedBy>
  <cp:revision>62</cp:revision>
  <cp:lastPrinted>2018-01-12T17:47:34Z</cp:lastPrinted>
  <dcterms:created xsi:type="dcterms:W3CDTF">2017-11-07T19:58:59Z</dcterms:created>
  <dcterms:modified xsi:type="dcterms:W3CDTF">2024-01-29T22:41:40Z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0x010100A8B9C8CE61BD2B4892B764B9996C8BE8</vt:lpwstr>
  </property>
</Properties>
</file>