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16"/>
  </p:notesMasterIdLst>
  <p:sldIdLst>
    <p:sldId id="256" r:id="rId3"/>
    <p:sldId id="257" r:id="rId4"/>
    <p:sldId id="272" r:id="rId5"/>
    <p:sldId id="263" r:id="rId6"/>
    <p:sldId id="262" r:id="rId7"/>
    <p:sldId id="260" r:id="rId8"/>
    <p:sldId id="273" r:id="rId9"/>
    <p:sldId id="274" r:id="rId10"/>
    <p:sldId id="275" r:id="rId11"/>
    <p:sldId id="276" r:id="rId12"/>
    <p:sldId id="277" r:id="rId13"/>
    <p:sldId id="278" r:id="rId14"/>
    <p:sldId id="280" r:id="rId1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3EE096-C342-4B77-8B52-F27A590AF0BF}" v="6" dt="2026-06-10T18:47:43.636"/>
  </p1510:revLst>
</p1510:revInfo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286"/>
  </p:normalViewPr>
  <p:slideViewPr>
    <p:cSldViewPr snapToGrid="0">
      <p:cViewPr varScale="1">
        <p:scale>
          <a:sx n="128" d="100"/>
          <a:sy n="128" d="100"/>
        </p:scale>
        <p:origin x="111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Leod Porter, Delma" userId="32da88d5-4580-4c4a-b4ab-df51f2b33c88" providerId="ADAL" clId="{1428B711-EC21-462A-A3D9-3449E515F7EA}"/>
    <pc:docChg chg="modSld">
      <pc:chgData name="McLeod Porter, Delma" userId="32da88d5-4580-4c4a-b4ab-df51f2b33c88" providerId="ADAL" clId="{1428B711-EC21-462A-A3D9-3449E515F7EA}" dt="2026-06-10T18:53:33.606" v="66" actId="12"/>
      <pc:docMkLst>
        <pc:docMk/>
      </pc:docMkLst>
      <pc:sldChg chg="modSp mod">
        <pc:chgData name="McLeod Porter, Delma" userId="32da88d5-4580-4c4a-b4ab-df51f2b33c88" providerId="ADAL" clId="{1428B711-EC21-462A-A3D9-3449E515F7EA}" dt="2026-06-10T18:36:31.947" v="3" actId="20577"/>
        <pc:sldMkLst>
          <pc:docMk/>
          <pc:sldMk cId="0" sldId="257"/>
        </pc:sldMkLst>
        <pc:spChg chg="mod">
          <ac:chgData name="McLeod Porter, Delma" userId="32da88d5-4580-4c4a-b4ab-df51f2b33c88" providerId="ADAL" clId="{1428B711-EC21-462A-A3D9-3449E515F7EA}" dt="2026-06-10T18:36:31.947" v="3" actId="20577"/>
          <ac:spMkLst>
            <pc:docMk/>
            <pc:sldMk cId="0" sldId="257"/>
            <ac:spMk id="22530" creationId="{019E2450-727C-5F8C-E55D-223CCB11F23B}"/>
          </ac:spMkLst>
        </pc:spChg>
      </pc:sldChg>
      <pc:sldChg chg="modNotesTx">
        <pc:chgData name="McLeod Porter, Delma" userId="32da88d5-4580-4c4a-b4ab-df51f2b33c88" providerId="ADAL" clId="{1428B711-EC21-462A-A3D9-3449E515F7EA}" dt="2026-06-10T18:39:39.348" v="14" actId="20577"/>
        <pc:sldMkLst>
          <pc:docMk/>
          <pc:sldMk cId="0" sldId="260"/>
        </pc:sldMkLst>
      </pc:sldChg>
      <pc:sldChg chg="modSp mod">
        <pc:chgData name="McLeod Porter, Delma" userId="32da88d5-4580-4c4a-b4ab-df51f2b33c88" providerId="ADAL" clId="{1428B711-EC21-462A-A3D9-3449E515F7EA}" dt="2026-06-10T18:37:23.541" v="8" actId="12"/>
        <pc:sldMkLst>
          <pc:docMk/>
          <pc:sldMk cId="0" sldId="263"/>
        </pc:sldMkLst>
        <pc:spChg chg="mod">
          <ac:chgData name="McLeod Porter, Delma" userId="32da88d5-4580-4c4a-b4ab-df51f2b33c88" providerId="ADAL" clId="{1428B711-EC21-462A-A3D9-3449E515F7EA}" dt="2026-06-10T18:37:23.541" v="8" actId="12"/>
          <ac:spMkLst>
            <pc:docMk/>
            <pc:sldMk cId="0" sldId="263"/>
            <ac:spMk id="5" creationId="{4928C0DD-EBA7-945F-414B-0577DA3BB329}"/>
          </ac:spMkLst>
        </pc:spChg>
        <pc:spChg chg="mod">
          <ac:chgData name="McLeod Porter, Delma" userId="32da88d5-4580-4c4a-b4ab-df51f2b33c88" providerId="ADAL" clId="{1428B711-EC21-462A-A3D9-3449E515F7EA}" dt="2026-06-10T18:37:12.610" v="6" actId="1076"/>
          <ac:spMkLst>
            <pc:docMk/>
            <pc:sldMk cId="0" sldId="263"/>
            <ac:spMk id="24577" creationId="{7A133F9F-8BD4-BFCE-947E-74745460EF13}"/>
          </ac:spMkLst>
        </pc:spChg>
      </pc:sldChg>
      <pc:sldChg chg="modSp mod modNotesTx">
        <pc:chgData name="McLeod Porter, Delma" userId="32da88d5-4580-4c4a-b4ab-df51f2b33c88" providerId="ADAL" clId="{1428B711-EC21-462A-A3D9-3449E515F7EA}" dt="2026-06-10T18:37:04.670" v="5" actId="12"/>
        <pc:sldMkLst>
          <pc:docMk/>
          <pc:sldMk cId="2482139570" sldId="272"/>
        </pc:sldMkLst>
        <pc:spChg chg="mod">
          <ac:chgData name="McLeod Porter, Delma" userId="32da88d5-4580-4c4a-b4ab-df51f2b33c88" providerId="ADAL" clId="{1428B711-EC21-462A-A3D9-3449E515F7EA}" dt="2026-06-10T18:37:04.670" v="5" actId="12"/>
          <ac:spMkLst>
            <pc:docMk/>
            <pc:sldMk cId="2482139570" sldId="272"/>
            <ac:spMk id="25602" creationId="{80786468-F912-A663-939A-963A0185AFA6}"/>
          </ac:spMkLst>
        </pc:spChg>
      </pc:sldChg>
      <pc:sldChg chg="modSp mod">
        <pc:chgData name="McLeod Porter, Delma" userId="32da88d5-4580-4c4a-b4ab-df51f2b33c88" providerId="ADAL" clId="{1428B711-EC21-462A-A3D9-3449E515F7EA}" dt="2026-06-10T18:45:36.905" v="29" actId="20577"/>
        <pc:sldMkLst>
          <pc:docMk/>
          <pc:sldMk cId="3816504280" sldId="276"/>
        </pc:sldMkLst>
        <pc:spChg chg="mod">
          <ac:chgData name="McLeod Porter, Delma" userId="32da88d5-4580-4c4a-b4ab-df51f2b33c88" providerId="ADAL" clId="{1428B711-EC21-462A-A3D9-3449E515F7EA}" dt="2026-06-10T18:45:36.905" v="29" actId="20577"/>
          <ac:spMkLst>
            <pc:docMk/>
            <pc:sldMk cId="3816504280" sldId="276"/>
            <ac:spMk id="25602" creationId="{CA4359C8-F432-3BAE-219B-9E078652EA2D}"/>
          </ac:spMkLst>
        </pc:spChg>
        <pc:picChg chg="mod">
          <ac:chgData name="McLeod Porter, Delma" userId="32da88d5-4580-4c4a-b4ab-df51f2b33c88" providerId="ADAL" clId="{1428B711-EC21-462A-A3D9-3449E515F7EA}" dt="2026-06-10T18:45:31.116" v="17" actId="1076"/>
          <ac:picMkLst>
            <pc:docMk/>
            <pc:sldMk cId="3816504280" sldId="276"/>
            <ac:picMk id="3" creationId="{1CB09F51-C453-35B2-2515-76CDF1018D49}"/>
          </ac:picMkLst>
        </pc:picChg>
      </pc:sldChg>
      <pc:sldChg chg="modSp mod">
        <pc:chgData name="McLeod Porter, Delma" userId="32da88d5-4580-4c4a-b4ab-df51f2b33c88" providerId="ADAL" clId="{1428B711-EC21-462A-A3D9-3449E515F7EA}" dt="2026-06-10T18:47:53.503" v="63" actId="255"/>
        <pc:sldMkLst>
          <pc:docMk/>
          <pc:sldMk cId="1875995747" sldId="277"/>
        </pc:sldMkLst>
        <pc:spChg chg="mod">
          <ac:chgData name="McLeod Porter, Delma" userId="32da88d5-4580-4c4a-b4ab-df51f2b33c88" providerId="ADAL" clId="{1428B711-EC21-462A-A3D9-3449E515F7EA}" dt="2026-06-10T18:47:40.924" v="61" actId="1076"/>
          <ac:spMkLst>
            <pc:docMk/>
            <pc:sldMk cId="1875995747" sldId="277"/>
            <ac:spMk id="2" creationId="{C1D9F6CD-55AB-D249-DC36-88B0FF4584E9}"/>
          </ac:spMkLst>
        </pc:spChg>
        <pc:spChg chg="mod">
          <ac:chgData name="McLeod Porter, Delma" userId="32da88d5-4580-4c4a-b4ab-df51f2b33c88" providerId="ADAL" clId="{1428B711-EC21-462A-A3D9-3449E515F7EA}" dt="2026-06-10T18:47:53.503" v="63" actId="255"/>
          <ac:spMkLst>
            <pc:docMk/>
            <pc:sldMk cId="1875995747" sldId="277"/>
            <ac:spMk id="25602" creationId="{666FAF27-82F5-19BD-E7A3-FE8F519BFC29}"/>
          </ac:spMkLst>
        </pc:spChg>
      </pc:sldChg>
      <pc:sldChg chg="modSp mod modNotesTx">
        <pc:chgData name="McLeod Porter, Delma" userId="32da88d5-4580-4c4a-b4ab-df51f2b33c88" providerId="ADAL" clId="{1428B711-EC21-462A-A3D9-3449E515F7EA}" dt="2026-06-10T18:53:17.473" v="65" actId="20577"/>
        <pc:sldMkLst>
          <pc:docMk/>
          <pc:sldMk cId="582578980" sldId="278"/>
        </pc:sldMkLst>
        <pc:spChg chg="mod">
          <ac:chgData name="McLeod Porter, Delma" userId="32da88d5-4580-4c4a-b4ab-df51f2b33c88" providerId="ADAL" clId="{1428B711-EC21-462A-A3D9-3449E515F7EA}" dt="2026-06-10T18:53:04.534" v="64" actId="12"/>
          <ac:spMkLst>
            <pc:docMk/>
            <pc:sldMk cId="582578980" sldId="278"/>
            <ac:spMk id="25602" creationId="{A684D096-C8DB-D9A8-FE94-C8F01DCD9D71}"/>
          </ac:spMkLst>
        </pc:spChg>
      </pc:sldChg>
      <pc:sldChg chg="modSp mod">
        <pc:chgData name="McLeod Porter, Delma" userId="32da88d5-4580-4c4a-b4ab-df51f2b33c88" providerId="ADAL" clId="{1428B711-EC21-462A-A3D9-3449E515F7EA}" dt="2026-06-10T18:53:33.606" v="66" actId="12"/>
        <pc:sldMkLst>
          <pc:docMk/>
          <pc:sldMk cId="1623727908" sldId="280"/>
        </pc:sldMkLst>
        <pc:spChg chg="mod">
          <ac:chgData name="McLeod Porter, Delma" userId="32da88d5-4580-4c4a-b4ab-df51f2b33c88" providerId="ADAL" clId="{1428B711-EC21-462A-A3D9-3449E515F7EA}" dt="2026-06-10T18:53:33.606" v="66" actId="12"/>
          <ac:spMkLst>
            <pc:docMk/>
            <pc:sldMk cId="1623727908" sldId="280"/>
            <ac:spMk id="25602" creationId="{2BC30BD6-280F-2A2E-2460-FD08F614991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Write your answer on a </a:t>
            </a:r>
            <a:r>
              <a:rPr lang="en-US" dirty="0" err="1"/>
              <a:t>post-it</a:t>
            </a:r>
            <a:r>
              <a:rPr lang="en-US" dirty="0"/>
              <a:t>. Put the </a:t>
            </a:r>
            <a:r>
              <a:rPr lang="en-US" dirty="0" err="1"/>
              <a:t>post-it</a:t>
            </a:r>
            <a:r>
              <a:rPr lang="en-US" dirty="0"/>
              <a:t> aside, and we will come back to these at the end.</a:t>
            </a:r>
          </a:p>
        </p:txBody>
      </p:sp>
    </p:spTree>
    <p:extLst>
      <p:ext uri="{BB962C8B-B14F-4D97-AF65-F5344CB8AC3E}">
        <p14:creationId xmlns:p14="http://schemas.microsoft.com/office/powerpoint/2010/main" val="1136455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Use your strategy card ring. The digital collection can be used if you don’t have printed cards.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15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Have some share what they selected and discuss as a whole group. There is no one size fits all strategy.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90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Have some share what they selected and discuss as a whole group.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53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Have some share what they selected and discuss as a whole group.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89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Pick a strategy from the card ring or collection and use it as an exit strategy to share what you learned from the reading.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09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Post-its on posters or make a copy of the </a:t>
            </a:r>
            <a:r>
              <a:rPr lang="en-US" dirty="0" err="1"/>
              <a:t>padlet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19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ABAE0-DDB3-0EE4-BB18-1FCDDCCE0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3C1FE9-1F7C-43F2-F559-DD1E4862E4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B88CD4-8C45-4432-9195-A1C8AC85D6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Divide into three groups to discuss the </a:t>
            </a:r>
            <a:r>
              <a:rPr lang="en-US" dirty="0" err="1"/>
              <a:t>post-its</a:t>
            </a:r>
            <a:r>
              <a:rPr lang="en-US" dirty="0"/>
              <a:t>, address them, and share with the whole group a summary of the ideas that came through that discussion</a:t>
            </a:r>
          </a:p>
        </p:txBody>
      </p:sp>
    </p:spTree>
    <p:extLst>
      <p:ext uri="{BB962C8B-B14F-4D97-AF65-F5344CB8AC3E}">
        <p14:creationId xmlns:p14="http://schemas.microsoft.com/office/powerpoint/2010/main" val="363808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FA697-9FC8-1281-5A81-8FF2B709A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A47A77-3D29-D615-7A59-14A54004B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022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k20.ou.edu/exi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23D63-33F8-AF6E-5E0C-C5B09DA47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B7FBC-0133-B1B4-1064-FE1CD25A6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Choose Your Own Adventure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A4359C8-F432-3BAE-219B-9E078652EA2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1" y="1370013"/>
            <a:ext cx="4661508" cy="32623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Choose a closure strategy to practice with the excerpt from the reading </a:t>
            </a:r>
            <a:r>
              <a:rPr lang="en-US" altLang="en-US" i="1" dirty="0">
                <a:solidFill>
                  <a:schemeClr val="accent3"/>
                </a:solidFill>
              </a:rPr>
              <a:t>Lesson Closure: An Important Piece of the Student Learning Puzzle.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Share which strategy you tried and your answer from it.</a:t>
            </a:r>
          </a:p>
        </p:txBody>
      </p:sp>
      <p:pic>
        <p:nvPicPr>
          <p:cNvPr id="3" name="Google Shape;300;p69" descr="Illustration: A box containing segments and in each segment is a fantastical image. On the left a ship in the style of the age of exploration. In the top right is a green serpentine dragon. In the bottom right is a brown castle. ">
            <a:extLst>
              <a:ext uri="{FF2B5EF4-FFF2-40B4-BE49-F238E27FC236}">
                <a16:creationId xmlns:a16="http://schemas.microsoft.com/office/drawing/2014/main" id="{1CB09F51-C453-35B2-2515-76CDF1018D4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8727" y="1080123"/>
            <a:ext cx="3102227" cy="2382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504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8E87E-28B1-9C56-F5AF-019921E3B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9F6CD-55AB-D249-DC36-88B0FF458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689" y="87261"/>
            <a:ext cx="7886700" cy="993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Strategy Reflection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66FAF27-82F5-19BD-E7A3-FE8F519BFC2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182636"/>
            <a:ext cx="7886700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sz="2500" dirty="0"/>
              <a:t>Look at all the strategies we have examined in this session today and reflect on how you could use them in your classroom. Take notes on the provided Note Catcher.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z="2500" dirty="0"/>
              <a:t>Write the title of the strategy.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z="2500" dirty="0"/>
              <a:t>Write how you saw it used today.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z="2500" dirty="0"/>
              <a:t>Write an idea for how you would use it in your classroom.</a:t>
            </a:r>
          </a:p>
        </p:txBody>
      </p:sp>
    </p:spTree>
    <p:extLst>
      <p:ext uri="{BB962C8B-B14F-4D97-AF65-F5344CB8AC3E}">
        <p14:creationId xmlns:p14="http://schemas.microsoft.com/office/powerpoint/2010/main" val="1875995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8A822-3925-C8B6-6954-E2DFCC86C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76573-75DF-095D-0538-FCB6578B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Rose, Bud and Thorn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684D096-C8DB-D9A8-FE94-C8F01DCD9D7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6218041" cy="32623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/>
              <a:t>Rose</a:t>
            </a:r>
            <a:r>
              <a:rPr lang="en-US" altLang="en-US" dirty="0"/>
              <a:t>: Successes you’ve had with closing strategies.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/>
              <a:t>Bud</a:t>
            </a:r>
            <a:r>
              <a:rPr lang="en-US" altLang="en-US" dirty="0"/>
              <a:t>: Something you’re looking forward to trying now that you’ve learned more about closing strategies.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/>
              <a:t>Thorn</a:t>
            </a:r>
            <a:r>
              <a:rPr lang="en-US" altLang="en-US" dirty="0"/>
              <a:t>: What has been an obstacle for effective lesson closure for you so far?</a:t>
            </a:r>
          </a:p>
        </p:txBody>
      </p:sp>
      <p:sp>
        <p:nvSpPr>
          <p:cNvPr id="3" name="Google Shape;315;p71">
            <a:extLst>
              <a:ext uri="{FF2B5EF4-FFF2-40B4-BE49-F238E27FC236}">
                <a16:creationId xmlns:a16="http://schemas.microsoft.com/office/drawing/2014/main" id="{B55A25B6-761E-4F24-99C6-458B0C8893AF}"/>
              </a:ext>
            </a:extLst>
          </p:cNvPr>
          <p:cNvSpPr/>
          <p:nvPr/>
        </p:nvSpPr>
        <p:spPr>
          <a:xfrm>
            <a:off x="6762751" y="1561966"/>
            <a:ext cx="1963881" cy="180483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[QR CODE]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313;p71" descr="Illustration: A dark pink rose">
            <a:extLst>
              <a:ext uri="{FF2B5EF4-FFF2-40B4-BE49-F238E27FC236}">
                <a16:creationId xmlns:a16="http://schemas.microsoft.com/office/drawing/2014/main" id="{2E4E33AF-729B-5FD3-01DE-2E42D71A0AD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8638" y="44923"/>
            <a:ext cx="1202921" cy="13686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14;p71">
            <a:extLst>
              <a:ext uri="{FF2B5EF4-FFF2-40B4-BE49-F238E27FC236}">
                <a16:creationId xmlns:a16="http://schemas.microsoft.com/office/drawing/2014/main" id="{1FC87183-0CC8-8E38-1FB2-0C46666D0B5A}"/>
              </a:ext>
            </a:extLst>
          </p:cNvPr>
          <p:cNvSpPr txBox="1"/>
          <p:nvPr/>
        </p:nvSpPr>
        <p:spPr>
          <a:xfrm>
            <a:off x="6615344" y="3390954"/>
            <a:ext cx="2206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accent2"/>
                </a:solidFill>
              </a:rPr>
              <a:t>[short </a:t>
            </a:r>
            <a:r>
              <a:rPr lang="en-US" sz="2300" dirty="0" err="1">
                <a:solidFill>
                  <a:schemeClr val="accent2"/>
                </a:solidFill>
              </a:rPr>
              <a:t>url</a:t>
            </a:r>
            <a:r>
              <a:rPr lang="en-US" sz="2300" dirty="0">
                <a:solidFill>
                  <a:schemeClr val="accent2"/>
                </a:solidFill>
              </a:rPr>
              <a:t> here]</a:t>
            </a:r>
            <a:endParaRPr sz="23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78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1A46C-BD61-4E71-AAFC-09A06B0F2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D2652-2D2E-DC4A-1703-8B21709BD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Preflection</a:t>
            </a:r>
            <a:r>
              <a:rPr lang="en-US" dirty="0"/>
              <a:t> Revisited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2BC30BD6-280F-2A2E-2460-FD08F614991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5688142" cy="32623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Why are closure strategies important to the learning process?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What ideas do you have for closure strategies?</a:t>
            </a:r>
          </a:p>
        </p:txBody>
      </p:sp>
      <p:pic>
        <p:nvPicPr>
          <p:cNvPr id="3" name="Google Shape;255;p62" descr="Illustration: Matches slide3. A yellow thought bubble with a blue lightbulb inside of it. The lightbulb has a grey outline of a graph showing a jagged line from the bottom left to the top right and an arrow from that ling pointing upwards.">
            <a:extLst>
              <a:ext uri="{FF2B5EF4-FFF2-40B4-BE49-F238E27FC236}">
                <a16:creationId xmlns:a16="http://schemas.microsoft.com/office/drawing/2014/main" id="{0968E237-1A8C-AC1E-AC3A-16C82AD7DE5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3608" y="1206639"/>
            <a:ext cx="1682020" cy="1682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3727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>
            <a:extLst>
              <a:ext uri="{FF2B5EF4-FFF2-40B4-BE49-F238E27FC236}">
                <a16:creationId xmlns:a16="http://schemas.microsoft.com/office/drawing/2014/main" id="{D39454A6-31F6-9DC3-BE75-39D080090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Closing Time</a:t>
            </a:r>
          </a:p>
        </p:txBody>
      </p:sp>
      <p:sp>
        <p:nvSpPr>
          <p:cNvPr id="22530" name="Text Placeholder 4">
            <a:extLst>
              <a:ext uri="{FF2B5EF4-FFF2-40B4-BE49-F238E27FC236}">
                <a16:creationId xmlns:a16="http://schemas.microsoft.com/office/drawing/2014/main" id="{019E2450-727C-5F8C-E55D-223CCB11F23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r>
              <a:rPr lang="en-US" altLang="en-US" dirty="0"/>
              <a:t>Exploring Closure Activities on LEARN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479B6-72A1-4C07-70F8-C3875F28E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387C5-E907-6F9F-A2DB-316BDA485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Preflection</a:t>
            </a:r>
            <a:endParaRPr lang="en-US" dirty="0"/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0786468-F912-A663-939A-963A0185AFA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5688142" cy="32623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Why are closure strategies important to the learning process?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What ideas do you have for closure strategies?</a:t>
            </a:r>
          </a:p>
        </p:txBody>
      </p:sp>
      <p:pic>
        <p:nvPicPr>
          <p:cNvPr id="3" name="Google Shape;255;p62" descr="Illustration: A yellow thought bubble with a blue lightbulb inside of it. The lightbulb has a grey outline of a graph showing a jagged line from the bottom left to the top right and an arrow from that ling pointing upwards.">
            <a:extLst>
              <a:ext uri="{FF2B5EF4-FFF2-40B4-BE49-F238E27FC236}">
                <a16:creationId xmlns:a16="http://schemas.microsoft.com/office/drawing/2014/main" id="{632B4B63-747B-FCC3-3B5F-BC03DF6C3A2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3608" y="1206639"/>
            <a:ext cx="1682020" cy="1682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213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2300" y="195262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300" y="2571750"/>
            <a:ext cx="7885112" cy="1397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Examine the purpose of closure strategies.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Explore various closure strategies that can be used across content areas.</a:t>
            </a:r>
          </a:p>
          <a:p>
            <a:pPr marL="457200" indent="-457200"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 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F01DC99E-0FC2-0634-50E3-6129827424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What values can closure bring to a lesson?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Strat</a:t>
            </a:r>
            <a:r>
              <a:rPr lang="en-US" b="1" dirty="0" err="1"/>
              <a:t>ED</a:t>
            </a:r>
            <a:r>
              <a:rPr lang="en-US" dirty="0" err="1"/>
              <a:t>gy</a:t>
            </a:r>
            <a:r>
              <a:rPr lang="en-US" dirty="0"/>
              <a:t> Showcase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3957423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Explore the K20 LEARN Exit Strategies Collection and pick one that you believe would be the best fit for the following scenarios.</a:t>
            </a:r>
          </a:p>
          <a:p>
            <a:pPr marL="64008" indent="0">
              <a:buNone/>
            </a:pPr>
            <a:r>
              <a:rPr lang="en-US" altLang="en-US" dirty="0">
                <a:hlinkClick r:id="rId3"/>
              </a:rPr>
              <a:t>k20.ou.edu/exit</a:t>
            </a:r>
            <a:endParaRPr lang="en-US" altLang="en-US" dirty="0"/>
          </a:p>
        </p:txBody>
      </p:sp>
      <p:pic>
        <p:nvPicPr>
          <p:cNvPr id="3" name="Google Shape;274;p65" descr="Illustration: Two people who look like they are on a game show. The left person appears to be female, orange hair, wearing glasses and she shows 600 points on the bar below her seat. The right side is a male person with black hair and he has 700 points on the bar below his seat. ">
            <a:extLst>
              <a:ext uri="{FF2B5EF4-FFF2-40B4-BE49-F238E27FC236}">
                <a16:creationId xmlns:a16="http://schemas.microsoft.com/office/drawing/2014/main" id="{9CCFB36E-AC0F-DD6E-CF06-4EA4673EFDA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196" t="4915"/>
          <a:stretch/>
        </p:blipFill>
        <p:spPr>
          <a:xfrm>
            <a:off x="6427459" y="998407"/>
            <a:ext cx="2288185" cy="2460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75;p65">
            <a:extLst>
              <a:ext uri="{FF2B5EF4-FFF2-40B4-BE49-F238E27FC236}">
                <a16:creationId xmlns:a16="http://schemas.microsoft.com/office/drawing/2014/main" id="{6D21C6F7-49DD-2C6B-9BC8-569C5727A21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8175" y="1806289"/>
            <a:ext cx="1737181" cy="1737181"/>
          </a:xfrm>
          <a:prstGeom prst="rect">
            <a:avLst/>
          </a:prstGeom>
          <a:noFill/>
          <a:ln w="76200" cap="flat" cmpd="sng">
            <a:noFill/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7582E-3E38-6E99-28E0-10569EB5B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A142B-8ABE-D798-E741-4792F1948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Scenario 1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574DCFE4-0A66-8336-31A4-0E1F35367A0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dirty="0"/>
              <a:t>Dr. Frankenstein just wrapped up a lesson on the parts of a cell in his science class. He’s unsure if all students understood the content.</a:t>
            </a:r>
          </a:p>
        </p:txBody>
      </p:sp>
    </p:spTree>
    <p:extLst>
      <p:ext uri="{BB962C8B-B14F-4D97-AF65-F5344CB8AC3E}">
        <p14:creationId xmlns:p14="http://schemas.microsoft.com/office/powerpoint/2010/main" val="273086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6D802-3654-6C10-E098-704CBFE58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B9178-D029-6A27-7773-3BF4860F7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Scenario 2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CB20EEF-EA54-8206-F937-F07F2C449D5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dirty="0"/>
              <a:t>Ms. Muffet wants to end her geometry lesson on area in a way that reinforces the day’s learning objectives and prepares students for the next lesson on volume.</a:t>
            </a:r>
          </a:p>
        </p:txBody>
      </p:sp>
    </p:spTree>
    <p:extLst>
      <p:ext uri="{BB962C8B-B14F-4D97-AF65-F5344CB8AC3E}">
        <p14:creationId xmlns:p14="http://schemas.microsoft.com/office/powerpoint/2010/main" val="3467713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3E4CB-FA61-6DA3-E642-70A06341F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AF7BC-0DCA-4C9B-1F25-4E5763238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Scenario 3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2B4FB28A-2251-73E4-5EE4-A7AC3246210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dirty="0"/>
              <a:t>Mr. Crane has just finished a literature lesson on the themes of friendship and betrayal in Shakespeare’s </a:t>
            </a:r>
            <a:r>
              <a:rPr lang="en-US" altLang="en-US" i="1" dirty="0"/>
              <a:t>Julius Caesar</a:t>
            </a:r>
            <a:r>
              <a:rPr lang="en-US" altLang="en-US" dirty="0"/>
              <a:t>. He wants to ensure that his students reflect on and remember the core elements discussed during the class, relating them to their own experiences or those of the broader world.</a:t>
            </a:r>
          </a:p>
        </p:txBody>
      </p:sp>
    </p:spTree>
    <p:extLst>
      <p:ext uri="{BB962C8B-B14F-4D97-AF65-F5344CB8AC3E}">
        <p14:creationId xmlns:p14="http://schemas.microsoft.com/office/powerpoint/2010/main" val="224761429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02DC2DEC-ED14-46D2-92D2-CE7973B77C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92F950AD-31EE-4ABC-AB96-5F978758D64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93</TotalTime>
  <Words>540</Words>
  <Application>Microsoft Office PowerPoint</Application>
  <PresentationFormat>On-screen Show (16:9)</PresentationFormat>
  <Paragraphs>44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Closing Time</vt:lpstr>
      <vt:lpstr>Preflection</vt:lpstr>
      <vt:lpstr>Learning Objectives</vt:lpstr>
      <vt:lpstr>Essential Question </vt:lpstr>
      <vt:lpstr>StratEDgy Showcase</vt:lpstr>
      <vt:lpstr>Scenario 1</vt:lpstr>
      <vt:lpstr>Scenario 2</vt:lpstr>
      <vt:lpstr>Scenario 3</vt:lpstr>
      <vt:lpstr>Choose Your Own Adventure</vt:lpstr>
      <vt:lpstr>Strategy Reflection</vt:lpstr>
      <vt:lpstr>Rose, Bud and Thorn</vt:lpstr>
      <vt:lpstr>Preflection Revisited</vt:lpstr>
    </vt:vector>
  </TitlesOfParts>
  <Manager/>
  <Company>University of Oklahoma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Time</dc:title>
  <dc:subject>Lesson Sequence</dc:subject>
  <dc:creator>Lieu, Mary</dc:creator>
  <cp:keywords>PD</cp:keywords>
  <dc:description/>
  <cp:lastModifiedBy>McLeod Porter, Delma</cp:lastModifiedBy>
  <cp:revision>36</cp:revision>
  <dcterms:created xsi:type="dcterms:W3CDTF">2026-04-09T21:28:42Z</dcterms:created>
  <dcterms:modified xsi:type="dcterms:W3CDTF">2026-06-10T18:53:42Z</dcterms:modified>
  <cp:category/>
</cp:coreProperties>
</file>