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  <p:sldMasterId id="2147483706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BF78E-CBEF-460E-A4AE-05C79BF1851D}" v="5" dt="2024-02-12T18:26:16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2DCBF78E-CBEF-460E-A4AE-05C79BF1851D}"/>
    <pc:docChg chg="custSel delSld modSld delMainMaster">
      <pc:chgData name="Bracken, Pam" userId="f3aa402d-8a3c-4841-b939-af5e5b41e404" providerId="ADAL" clId="{2DCBF78E-CBEF-460E-A4AE-05C79BF1851D}" dt="2024-02-14T19:23:57.595" v="50" actId="478"/>
      <pc:docMkLst>
        <pc:docMk/>
      </pc:docMkLst>
      <pc:sldChg chg="delSp modSp mod">
        <pc:chgData name="Bracken, Pam" userId="f3aa402d-8a3c-4841-b939-af5e5b41e404" providerId="ADAL" clId="{2DCBF78E-CBEF-460E-A4AE-05C79BF1851D}" dt="2024-02-14T19:23:57.595" v="50" actId="478"/>
        <pc:sldMkLst>
          <pc:docMk/>
          <pc:sldMk cId="0" sldId="257"/>
        </pc:sldMkLst>
        <pc:spChg chg="del mod">
          <ac:chgData name="Bracken, Pam" userId="f3aa402d-8a3c-4841-b939-af5e5b41e404" providerId="ADAL" clId="{2DCBF78E-CBEF-460E-A4AE-05C79BF1851D}" dt="2024-02-14T19:23:57.595" v="50" actId="478"/>
          <ac:spMkLst>
            <pc:docMk/>
            <pc:sldMk cId="0" sldId="257"/>
            <ac:spMk id="248" creationId="{00000000-0000-0000-0000-000000000000}"/>
          </ac:spMkLst>
        </pc:spChg>
      </pc:sldChg>
      <pc:sldChg chg="modSp mod">
        <pc:chgData name="Bracken, Pam" userId="f3aa402d-8a3c-4841-b939-af5e5b41e404" providerId="ADAL" clId="{2DCBF78E-CBEF-460E-A4AE-05C79BF1851D}" dt="2024-02-12T18:21:40.764" v="29" actId="12"/>
        <pc:sldMkLst>
          <pc:docMk/>
          <pc:sldMk cId="0" sldId="258"/>
        </pc:sldMkLst>
        <pc:spChg chg="mod">
          <ac:chgData name="Bracken, Pam" userId="f3aa402d-8a3c-4841-b939-af5e5b41e404" providerId="ADAL" clId="{2DCBF78E-CBEF-460E-A4AE-05C79BF1851D}" dt="2024-02-12T18:21:40.764" v="29" actId="12"/>
          <ac:spMkLst>
            <pc:docMk/>
            <pc:sldMk cId="0" sldId="258"/>
            <ac:spMk id="253" creationId="{00000000-0000-0000-0000-000000000000}"/>
          </ac:spMkLst>
        </pc:spChg>
      </pc:sldChg>
      <pc:sldChg chg="modSp mod">
        <pc:chgData name="Bracken, Pam" userId="f3aa402d-8a3c-4841-b939-af5e5b41e404" providerId="ADAL" clId="{2DCBF78E-CBEF-460E-A4AE-05C79BF1851D}" dt="2024-02-12T18:14:48.564" v="22" actId="12"/>
        <pc:sldMkLst>
          <pc:docMk/>
          <pc:sldMk cId="0" sldId="259"/>
        </pc:sldMkLst>
        <pc:spChg chg="mod">
          <ac:chgData name="Bracken, Pam" userId="f3aa402d-8a3c-4841-b939-af5e5b41e404" providerId="ADAL" clId="{2DCBF78E-CBEF-460E-A4AE-05C79BF1851D}" dt="2024-02-12T18:14:48.564" v="22" actId="12"/>
          <ac:spMkLst>
            <pc:docMk/>
            <pc:sldMk cId="0" sldId="259"/>
            <ac:spMk id="260" creationId="{00000000-0000-0000-0000-000000000000}"/>
          </ac:spMkLst>
        </pc:spChg>
      </pc:sldChg>
      <pc:sldChg chg="modSp mod">
        <pc:chgData name="Bracken, Pam" userId="f3aa402d-8a3c-4841-b939-af5e5b41e404" providerId="ADAL" clId="{2DCBF78E-CBEF-460E-A4AE-05C79BF1851D}" dt="2024-02-12T15:56:01.273" v="6" actId="1076"/>
        <pc:sldMkLst>
          <pc:docMk/>
          <pc:sldMk cId="0" sldId="261"/>
        </pc:sldMkLst>
        <pc:picChg chg="mod">
          <ac:chgData name="Bracken, Pam" userId="f3aa402d-8a3c-4841-b939-af5e5b41e404" providerId="ADAL" clId="{2DCBF78E-CBEF-460E-A4AE-05C79BF1851D}" dt="2024-02-12T15:55:53.703" v="5" actId="1076"/>
          <ac:picMkLst>
            <pc:docMk/>
            <pc:sldMk cId="0" sldId="261"/>
            <ac:picMk id="274" creationId="{00000000-0000-0000-0000-000000000000}"/>
          </ac:picMkLst>
        </pc:picChg>
        <pc:picChg chg="mod">
          <ac:chgData name="Bracken, Pam" userId="f3aa402d-8a3c-4841-b939-af5e5b41e404" providerId="ADAL" clId="{2DCBF78E-CBEF-460E-A4AE-05C79BF1851D}" dt="2024-02-12T15:56:01.273" v="6" actId="1076"/>
          <ac:picMkLst>
            <pc:docMk/>
            <pc:sldMk cId="0" sldId="261"/>
            <ac:picMk id="275" creationId="{00000000-0000-0000-0000-000000000000}"/>
          </ac:picMkLst>
        </pc:picChg>
      </pc:sldChg>
      <pc:sldChg chg="modSp mod">
        <pc:chgData name="Bracken, Pam" userId="f3aa402d-8a3c-4841-b939-af5e5b41e404" providerId="ADAL" clId="{2DCBF78E-CBEF-460E-A4AE-05C79BF1851D}" dt="2024-02-12T18:28:20.678" v="45" actId="20577"/>
        <pc:sldMkLst>
          <pc:docMk/>
          <pc:sldMk cId="0" sldId="264"/>
        </pc:sldMkLst>
        <pc:spChg chg="mod">
          <ac:chgData name="Bracken, Pam" userId="f3aa402d-8a3c-4841-b939-af5e5b41e404" providerId="ADAL" clId="{2DCBF78E-CBEF-460E-A4AE-05C79BF1851D}" dt="2024-02-12T18:28:20.678" v="45" actId="20577"/>
          <ac:spMkLst>
            <pc:docMk/>
            <pc:sldMk cId="0" sldId="264"/>
            <ac:spMk id="293" creationId="{00000000-0000-0000-0000-000000000000}"/>
          </ac:spMkLst>
        </pc:spChg>
      </pc:sldChg>
      <pc:sldChg chg="modSp modAnim">
        <pc:chgData name="Bracken, Pam" userId="f3aa402d-8a3c-4841-b939-af5e5b41e404" providerId="ADAL" clId="{2DCBF78E-CBEF-460E-A4AE-05C79BF1851D}" dt="2024-02-12T18:15:48.994" v="23" actId="20577"/>
        <pc:sldMkLst>
          <pc:docMk/>
          <pc:sldMk cId="0" sldId="265"/>
        </pc:sldMkLst>
        <pc:spChg chg="mod">
          <ac:chgData name="Bracken, Pam" userId="f3aa402d-8a3c-4841-b939-af5e5b41e404" providerId="ADAL" clId="{2DCBF78E-CBEF-460E-A4AE-05C79BF1851D}" dt="2024-02-12T18:15:48.994" v="23" actId="20577"/>
          <ac:spMkLst>
            <pc:docMk/>
            <pc:sldMk cId="0" sldId="265"/>
            <ac:spMk id="298" creationId="{00000000-0000-0000-0000-000000000000}"/>
          </ac:spMkLst>
        </pc:spChg>
      </pc:sldChg>
      <pc:sldChg chg="modSp mod">
        <pc:chgData name="Bracken, Pam" userId="f3aa402d-8a3c-4841-b939-af5e5b41e404" providerId="ADAL" clId="{2DCBF78E-CBEF-460E-A4AE-05C79BF1851D}" dt="2024-02-12T18:28:59.888" v="46" actId="1076"/>
        <pc:sldMkLst>
          <pc:docMk/>
          <pc:sldMk cId="0" sldId="266"/>
        </pc:sldMkLst>
        <pc:spChg chg="mod">
          <ac:chgData name="Bracken, Pam" userId="f3aa402d-8a3c-4841-b939-af5e5b41e404" providerId="ADAL" clId="{2DCBF78E-CBEF-460E-A4AE-05C79BF1851D}" dt="2024-02-12T18:28:59.888" v="46" actId="1076"/>
          <ac:spMkLst>
            <pc:docMk/>
            <pc:sldMk cId="0" sldId="266"/>
            <ac:spMk id="305" creationId="{00000000-0000-0000-0000-000000000000}"/>
          </ac:spMkLst>
        </pc:spChg>
      </pc:sldChg>
      <pc:sldChg chg="modSp mod">
        <pc:chgData name="Bracken, Pam" userId="f3aa402d-8a3c-4841-b939-af5e5b41e404" providerId="ADAL" clId="{2DCBF78E-CBEF-460E-A4AE-05C79BF1851D}" dt="2024-02-12T18:24:36.866" v="30" actId="1076"/>
        <pc:sldMkLst>
          <pc:docMk/>
          <pc:sldMk cId="0" sldId="267"/>
        </pc:sldMkLst>
        <pc:spChg chg="mod">
          <ac:chgData name="Bracken, Pam" userId="f3aa402d-8a3c-4841-b939-af5e5b41e404" providerId="ADAL" clId="{2DCBF78E-CBEF-460E-A4AE-05C79BF1851D}" dt="2024-02-12T18:24:36.866" v="30" actId="1076"/>
          <ac:spMkLst>
            <pc:docMk/>
            <pc:sldMk cId="0" sldId="267"/>
            <ac:spMk id="315" creationId="{00000000-0000-0000-0000-000000000000}"/>
          </ac:spMkLst>
        </pc:spChg>
      </pc:sldChg>
      <pc:sldChg chg="modSp mod">
        <pc:chgData name="Bracken, Pam" userId="f3aa402d-8a3c-4841-b939-af5e5b41e404" providerId="ADAL" clId="{2DCBF78E-CBEF-460E-A4AE-05C79BF1851D}" dt="2024-02-12T18:19:10.829" v="25" actId="12"/>
        <pc:sldMkLst>
          <pc:docMk/>
          <pc:sldMk cId="0" sldId="268"/>
        </pc:sldMkLst>
        <pc:spChg chg="mod">
          <ac:chgData name="Bracken, Pam" userId="f3aa402d-8a3c-4841-b939-af5e5b41e404" providerId="ADAL" clId="{2DCBF78E-CBEF-460E-A4AE-05C79BF1851D}" dt="2024-02-12T18:19:10.829" v="25" actId="12"/>
          <ac:spMkLst>
            <pc:docMk/>
            <pc:sldMk cId="0" sldId="268"/>
            <ac:spMk id="320" creationId="{00000000-0000-0000-0000-000000000000}"/>
          </ac:spMkLst>
        </pc:spChg>
      </pc:sldChg>
      <pc:sldChg chg="del">
        <pc:chgData name="Bracken, Pam" userId="f3aa402d-8a3c-4841-b939-af5e5b41e404" providerId="ADAL" clId="{2DCBF78E-CBEF-460E-A4AE-05C79BF1851D}" dt="2024-02-12T19:03:42.928" v="47" actId="2696"/>
        <pc:sldMkLst>
          <pc:docMk/>
          <pc:sldMk cId="0" sldId="269"/>
        </pc:sldMkLst>
      </pc:sldChg>
      <pc:sldMasterChg chg="del delSldLayout">
        <pc:chgData name="Bracken, Pam" userId="f3aa402d-8a3c-4841-b939-af5e5b41e404" providerId="ADAL" clId="{2DCBF78E-CBEF-460E-A4AE-05C79BF1851D}" dt="2024-02-12T19:03:42.928" v="47" actId="2696"/>
        <pc:sldMasterMkLst>
          <pc:docMk/>
          <pc:sldMasterMk cId="0" sldId="2147483705"/>
        </pc:sldMasterMkLst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66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67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68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69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70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71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72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73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74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75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76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77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78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79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80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81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82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83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84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85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86"/>
          </pc:sldLayoutMkLst>
        </pc:sldLayoutChg>
        <pc:sldLayoutChg chg="del">
          <pc:chgData name="Bracken, Pam" userId="f3aa402d-8a3c-4841-b939-af5e5b41e404" providerId="ADAL" clId="{2DCBF78E-CBEF-460E-A4AE-05C79BF1851D}" dt="2024-02-12T19:03:42.928" v="47" actId="2696"/>
          <pc:sldLayoutMkLst>
            <pc:docMk/>
            <pc:sldMasterMk cId="0" sldId="2147483705"/>
            <pc:sldLayoutMk cId="0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la.onlinelibrary.wiley.com/doi/epdf/10.1002/trtr.158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stor.org/stable/27135422?casa_token=LJm36AxIzLAAAAAA%3AqmjxdlzdZx99m4RED-O1Zlx6OH31YxA7d2m_x7sljkjkxvT44b_aGPVFtzBD3ubS420kQ-uBRS71PIynYI6YF6LXzbkZz5IjZAkpuGNn2RHmuhTTsUdJBg&amp;typeAccessWorkflow=login&amp;seq=1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de727549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8de727549a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8de727549a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bfbeaa08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8bfbeaa08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Pick a strategy from the card ring or collection and use it as an exit strategy to share what you learned from the reading.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Article: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https://ila.onlinelibrary.wiley.com/doi/epdf/10.1002/trtr.1587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Bit more recent: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https://www.jstor.org/stable/27135422?casa_token=LJm36AxIzLAAAAAA%3AqmjxdlzdZx99m4RED-O1Zlx6OH31YxA7d2m_x7sljkjkxvT44b_aGPVFtzBD3ubS420kQ-uBRS71PIynYI6YF6LXzbkZz5IjZAkpuGNn2RHmuhTTsUdJBg&amp;typeAccessWorkflow=login&amp;seq=1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b0aa2ef1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b0aa2ef1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8bfbeaa08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8bfbeaa08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Post-its on posters or make a copy of the padlet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8bfbeaa08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8bfbeaa08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Divide into three groups to discuss the post-its, address them, and share with the whole group a summary of the ideas that came through that discussion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bfbeaa0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8bfbeaa0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your answer on a post-it. Put the post-it aside and we will come back to these at the end.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8df1c174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8df1c174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0aa2ef1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0aa2ef1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8bfbeaa08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8bfbeaa08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your strategy card ring. The digital collection could be used if you don’t have printed cards.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8bfbeaa08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8bfbeaa08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some share what they selected and discuss as a whole group. There is no one size fits all strategy.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8bfbeaa08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8bfbeaa08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Have some share what they selected and discuss as a whole group.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bfbeaa08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8bfbeaa08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Have some share what they selected and discuss as a whole group.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AutoNum type="arabicPeriod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0" name="Google Shape;18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5" name="Google Shape;18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8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marL="914400" lvl="1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0" name="Google Shape;19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sz="3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93" name="Google Shape;193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rmAutofit/>
          </a:bodyPr>
          <a:lstStyle>
            <a:lvl1pPr marR="38100" lvl="0" algn="l" rtl="0"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0" name="Google Shape;20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4" name="Google Shape;20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53"/>
          <p:cNvSpPr txBox="1">
            <a:spLocks noGrp="1"/>
          </p:cNvSpPr>
          <p:nvPr>
            <p:ph type="body" idx="2"/>
          </p:nvPr>
        </p:nvSpPr>
        <p:spPr>
          <a:xfrm>
            <a:off x="4645027" y="1394819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53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3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1" name="Google Shape;21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4" name="Google Shape;214;p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215" name="Google Shape;215;p5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rm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216" name="Google Shape;21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22" name="Google Shape;222;p5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5" name="Google Shape;225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90000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0" tIns="4875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29" name="Google Shape;229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59"/>
          <p:cNvPicPr preferRelativeResize="0"/>
          <p:nvPr/>
        </p:nvPicPr>
        <p:blipFill rotWithShape="1">
          <a:blip r:embed="rId2">
            <a:alphaModFix/>
          </a:blip>
          <a:srcRect t="8717" r="50000"/>
          <a:stretch/>
        </p:blipFill>
        <p:spPr>
          <a:xfrm>
            <a:off x="0" y="448425"/>
            <a:ext cx="4572000" cy="4695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5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5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49250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98450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rtl="0">
              <a:spcBef>
                <a:spcPts val="20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8450" rtl="0"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6" name="Google Shape;236;p59"/>
          <p:cNvPicPr preferRelativeResize="0"/>
          <p:nvPr/>
        </p:nvPicPr>
        <p:blipFill rotWithShape="1">
          <a:blip r:embed="rId3">
            <a:alphaModFix/>
          </a:blip>
          <a:srcRect r="19665"/>
          <a:stretch/>
        </p:blipFill>
        <p:spPr>
          <a:xfrm>
            <a:off x="0" y="0"/>
            <a:ext cx="457200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marR="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sz="18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ex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9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2513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spcBef>
                <a:spcPts val="500"/>
              </a:spcBef>
              <a:spcAft>
                <a:spcPts val="0"/>
              </a:spcAft>
              <a:buSzPct val="90000"/>
              <a:buChar char="●"/>
            </a:pPr>
            <a:r>
              <a:rPr lang="en-US" sz="2300" dirty="0"/>
              <a:t>Choose a closure strategy to practice with the excerpt from </a:t>
            </a:r>
            <a:r>
              <a:rPr lang="en-US" sz="2300" i="1" dirty="0">
                <a:solidFill>
                  <a:schemeClr val="accent4"/>
                </a:solidFill>
              </a:rPr>
              <a:t>Lesson Closure: An Important Piece of the Student Learning Puzzle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  <a:r>
              <a:rPr lang="en-US" sz="2300" i="1" dirty="0"/>
              <a:t> </a:t>
            </a:r>
            <a:endParaRPr sz="2300" i="1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ct val="90000"/>
              <a:buChar char="●"/>
            </a:pPr>
            <a:r>
              <a:rPr lang="en-US" sz="2300" dirty="0"/>
              <a:t>Share which strategy you tried and your answer from it. </a:t>
            </a: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99" name="Google Shape;299;p69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84033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Choose Your Own Adventure</a:t>
            </a:r>
            <a:endParaRPr/>
          </a:p>
        </p:txBody>
      </p:sp>
      <p:pic>
        <p:nvPicPr>
          <p:cNvPr id="300" name="Google Shape;30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675" y="1379925"/>
            <a:ext cx="3838700" cy="28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0"/>
          <p:cNvSpPr txBox="1">
            <a:spLocks noGrp="1"/>
          </p:cNvSpPr>
          <p:nvPr>
            <p:ph type="body" idx="1"/>
          </p:nvPr>
        </p:nvSpPr>
        <p:spPr>
          <a:xfrm>
            <a:off x="489625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Look at all the strategies we used in this session today and reflect on how you could use them in your classroom. Take notes on the provided note catcher.</a:t>
            </a:r>
            <a:endParaRPr dirty="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ct val="90000"/>
              <a:buChar char="●"/>
            </a:pPr>
            <a:r>
              <a:rPr lang="en-US" dirty="0"/>
              <a:t>Write the title of the strategy.</a:t>
            </a:r>
            <a:endParaRPr dirty="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ct val="90000"/>
              <a:buChar char="●"/>
            </a:pPr>
            <a:r>
              <a:rPr lang="en-US" dirty="0"/>
              <a:t>Write how you saw it used today.</a:t>
            </a:r>
            <a:endParaRPr dirty="0"/>
          </a:p>
          <a:p>
            <a:pPr marL="914400" lvl="1" indent="-355600" algn="l" rtl="0">
              <a:spcBef>
                <a:spcPts val="1000"/>
              </a:spcBef>
              <a:spcAft>
                <a:spcPts val="1000"/>
              </a:spcAft>
              <a:buSzPct val="90000"/>
              <a:buChar char="●"/>
            </a:pPr>
            <a:r>
              <a:rPr lang="en-US" dirty="0"/>
              <a:t>Write an idea for how you would use it in your classroom.</a:t>
            </a:r>
            <a:endParaRPr dirty="0"/>
          </a:p>
        </p:txBody>
      </p:sp>
      <p:sp>
        <p:nvSpPr>
          <p:cNvPr id="306" name="Google Shape;306;p7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Strategy Reflection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1"/>
          <p:cNvSpPr txBox="1">
            <a:spLocks noGrp="1"/>
          </p:cNvSpPr>
          <p:nvPr>
            <p:ph type="title"/>
          </p:nvPr>
        </p:nvSpPr>
        <p:spPr>
          <a:xfrm>
            <a:off x="500850" y="1090050"/>
            <a:ext cx="7688700" cy="535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Rose, Bud and Thorn</a:t>
            </a:r>
            <a:endParaRPr sz="3600" b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1"/>
          <p:cNvSpPr txBox="1">
            <a:spLocks noGrp="1"/>
          </p:cNvSpPr>
          <p:nvPr>
            <p:ph type="body" idx="1"/>
          </p:nvPr>
        </p:nvSpPr>
        <p:spPr>
          <a:xfrm>
            <a:off x="369275" y="1240675"/>
            <a:ext cx="5740500" cy="37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Rose: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Successes you’ve had with closing strategies.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Bud: </a:t>
            </a:r>
            <a:r>
              <a:rPr lang="en-US" sz="2400">
                <a:solidFill>
                  <a:srgbClr val="000000"/>
                </a:solidFill>
              </a:rPr>
              <a:t>Something you’re looking forward to trying now that you’ve learned more about closing strategies.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Thorn: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>
                <a:solidFill>
                  <a:srgbClr val="000000"/>
                </a:solidFill>
              </a:rPr>
              <a:t>has been an obstacle for effective lesson closure for you so far?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500" y="22600"/>
            <a:ext cx="910813" cy="103629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71"/>
          <p:cNvSpPr txBox="1"/>
          <p:nvPr/>
        </p:nvSpPr>
        <p:spPr>
          <a:xfrm>
            <a:off x="6431975" y="3813450"/>
            <a:ext cx="2206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FF"/>
                </a:solidFill>
              </a:rPr>
              <a:t>[short url here]</a:t>
            </a:r>
            <a:endParaRPr sz="2300">
              <a:solidFill>
                <a:srgbClr val="0000FF"/>
              </a:solidFill>
            </a:endParaRPr>
          </a:p>
        </p:txBody>
      </p:sp>
      <p:sp>
        <p:nvSpPr>
          <p:cNvPr id="315" name="Google Shape;315;p71"/>
          <p:cNvSpPr/>
          <p:nvPr/>
        </p:nvSpPr>
        <p:spPr>
          <a:xfrm>
            <a:off x="6109775" y="1188474"/>
            <a:ext cx="2715300" cy="2495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[QR CODE]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2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2148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SzPct val="85000"/>
              <a:buChar char="●"/>
            </a:pPr>
            <a:r>
              <a:rPr lang="en-US" dirty="0"/>
              <a:t>Why are closure strategies important to the learning process?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ct val="85000"/>
              <a:buChar char="●"/>
            </a:pPr>
            <a:r>
              <a:rPr lang="en-US" dirty="0"/>
              <a:t>What ideas do you have for closure strategies?</a:t>
            </a:r>
            <a:endParaRPr dirty="0"/>
          </a:p>
        </p:txBody>
      </p:sp>
      <p:sp>
        <p:nvSpPr>
          <p:cNvPr id="321" name="Google Shape;321;p7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Preflection Revisited</a:t>
            </a:r>
            <a:endParaRPr/>
          </a:p>
        </p:txBody>
      </p:sp>
      <p:pic>
        <p:nvPicPr>
          <p:cNvPr id="322" name="Google Shape;32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1925" y="1729000"/>
            <a:ext cx="2070650" cy="20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1"/>
          <p:cNvSpPr txBox="1">
            <a:spLocks noGrp="1"/>
          </p:cNvSpPr>
          <p:nvPr>
            <p:ph type="ctrTitle"/>
          </p:nvPr>
        </p:nvSpPr>
        <p:spPr>
          <a:xfrm>
            <a:off x="620000" y="1021775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Closing Time</a:t>
            </a:r>
            <a:endParaRPr/>
          </a:p>
        </p:txBody>
      </p:sp>
      <p:sp>
        <p:nvSpPr>
          <p:cNvPr id="247" name="Google Shape;247;p61"/>
          <p:cNvSpPr txBox="1"/>
          <p:nvPr/>
        </p:nvSpPr>
        <p:spPr>
          <a:xfrm>
            <a:off x="594675" y="2231175"/>
            <a:ext cx="5119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closure activities on LEARN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2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3981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SzPct val="80000"/>
              <a:buChar char="●"/>
            </a:pPr>
            <a:r>
              <a:rPr lang="en-US" dirty="0"/>
              <a:t>Why are closure strategies important to the learning process?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ct val="80000"/>
              <a:buChar char="●"/>
            </a:pPr>
            <a:r>
              <a:rPr lang="en-US" dirty="0"/>
              <a:t>What ideas do you have for closure strategies?</a:t>
            </a:r>
            <a:endParaRPr dirty="0"/>
          </a:p>
        </p:txBody>
      </p:sp>
      <p:sp>
        <p:nvSpPr>
          <p:cNvPr id="254" name="Google Shape;254;p6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Preflection</a:t>
            </a:r>
            <a:endParaRPr dirty="0"/>
          </a:p>
        </p:txBody>
      </p:sp>
      <p:pic>
        <p:nvPicPr>
          <p:cNvPr id="255" name="Google Shape;25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1925" y="1729000"/>
            <a:ext cx="2070650" cy="20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457200" algn="l" rtl="0">
              <a:spcBef>
                <a:spcPts val="5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700" dirty="0"/>
              <a:t>Examine the purpose of closure strategies</a:t>
            </a:r>
            <a:endParaRPr sz="2700" dirty="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700" dirty="0"/>
          </a:p>
          <a:p>
            <a:pPr marL="514350" lvl="0" indent="-457200" algn="l" rtl="0">
              <a:spcBef>
                <a:spcPts val="5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700" dirty="0"/>
              <a:t>Explore various closure strategies that can be used across content areas</a:t>
            </a:r>
            <a:endParaRPr sz="2700" dirty="0"/>
          </a:p>
        </p:txBody>
      </p:sp>
      <p:sp>
        <p:nvSpPr>
          <p:cNvPr id="261" name="Google Shape;261;p6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What values can closure bring to a lesson?</a:t>
            </a:r>
            <a:endParaRPr/>
          </a:p>
        </p:txBody>
      </p:sp>
      <p:sp>
        <p:nvSpPr>
          <p:cNvPr id="267" name="Google Shape;267;p6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5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6"/>
                </a:solidFill>
              </a:rPr>
              <a:t>Strat</a:t>
            </a:r>
            <a:r>
              <a:rPr lang="en-US" sz="3600" b="1">
                <a:solidFill>
                  <a:schemeClr val="accent6"/>
                </a:solidFill>
              </a:rPr>
              <a:t>ED</a:t>
            </a:r>
            <a:r>
              <a:rPr lang="en-US" sz="3600">
                <a:solidFill>
                  <a:schemeClr val="accent6"/>
                </a:solidFill>
              </a:rPr>
              <a:t>gy Showcase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273" name="Google Shape;273;p65"/>
          <p:cNvSpPr txBox="1">
            <a:spLocks noGrp="1"/>
          </p:cNvSpPr>
          <p:nvPr>
            <p:ph type="body" idx="1"/>
          </p:nvPr>
        </p:nvSpPr>
        <p:spPr>
          <a:xfrm>
            <a:off x="653250" y="1621675"/>
            <a:ext cx="4943100" cy="22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292929"/>
                </a:solidFill>
              </a:rPr>
              <a:t>Explore the K20 LEARN Exit Strategies Collection and pick one that you believe would be the best fit for the following scenarios.</a:t>
            </a:r>
            <a:endParaRPr sz="250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50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6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k20.ou.edu/exit</a:t>
            </a:r>
            <a:endParaRPr sz="32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500">
              <a:solidFill>
                <a:srgbClr val="292929"/>
              </a:solidFill>
              <a:highlight>
                <a:srgbClr val="FFFF00"/>
              </a:highlight>
            </a:endParaRPr>
          </a:p>
        </p:txBody>
      </p:sp>
      <p:pic>
        <p:nvPicPr>
          <p:cNvPr id="274" name="Google Shape;274;p65"/>
          <p:cNvPicPr preferRelativeResize="0"/>
          <p:nvPr/>
        </p:nvPicPr>
        <p:blipFill rotWithShape="1">
          <a:blip r:embed="rId4">
            <a:alphaModFix/>
          </a:blip>
          <a:srcRect l="4196" t="4915"/>
          <a:stretch/>
        </p:blipFill>
        <p:spPr>
          <a:xfrm>
            <a:off x="6124223" y="672381"/>
            <a:ext cx="2591421" cy="278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3958" y="3345686"/>
            <a:ext cx="1684926" cy="1684926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6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Scenario 1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81" name="Google Shape;281;p66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92929"/>
                </a:solidFill>
              </a:rPr>
              <a:t>Dr. Frankenstein just wrapped up a lesson on the parts of a cell in his science class. He's unsure if all students understood the content.</a:t>
            </a:r>
            <a:endParaRPr sz="230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7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Scenario 2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87" name="Google Shape;287;p67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92929"/>
                </a:solidFill>
              </a:rPr>
              <a:t>Ms. Muffet wants to end her geometry lesson on area in a way that reinforces the day's learning objectives and prepares students for the next lesson on volume. </a:t>
            </a:r>
            <a:endParaRPr sz="230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8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Scenario 3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93" name="Google Shape;293;p68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00" dirty="0"/>
              <a:t>Mr. Crane has just finished a literature lesson on the themes of friendship and betrayal in Shakespeare's </a:t>
            </a:r>
            <a:r>
              <a:rPr lang="en-US" sz="2300" i="1" dirty="0"/>
              <a:t>Julius Caesar</a:t>
            </a:r>
            <a:r>
              <a:rPr lang="en-US" sz="2300" dirty="0"/>
              <a:t>. He wants to ensure that his students reflect on and remember the core elements discussed during the class, relating them to their own experiences or those of the broader world.</a:t>
            </a:r>
            <a:endParaRPr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20 Learn 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589</Words>
  <Application>Microsoft Office PowerPoint</Application>
  <PresentationFormat>On-screen Show (16:9)</PresentationFormat>
  <Paragraphs>51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Georgia</vt:lpstr>
      <vt:lpstr>Calibri</vt:lpstr>
      <vt:lpstr>Constantia</vt:lpstr>
      <vt:lpstr>Noto Sans Symbols</vt:lpstr>
      <vt:lpstr>LEARN theme</vt:lpstr>
      <vt:lpstr>LEARN theme</vt:lpstr>
      <vt:lpstr>K20 Learn </vt:lpstr>
      <vt:lpstr>PowerPoint Presentation</vt:lpstr>
      <vt:lpstr>Closing Time</vt:lpstr>
      <vt:lpstr>Preflection</vt:lpstr>
      <vt:lpstr>Objectives</vt:lpstr>
      <vt:lpstr>Essential Question</vt:lpstr>
      <vt:lpstr>StratEDgy Showcase</vt:lpstr>
      <vt:lpstr>Scenario 1</vt:lpstr>
      <vt:lpstr>Scenario 2</vt:lpstr>
      <vt:lpstr>Scenario 3</vt:lpstr>
      <vt:lpstr>Choose Your Own Adventure</vt:lpstr>
      <vt:lpstr>Strategy Reflection</vt:lpstr>
      <vt:lpstr>Rose, Bud and Thorn </vt:lpstr>
      <vt:lpstr>Preflection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Bracken, Pam</cp:lastModifiedBy>
  <cp:revision>1</cp:revision>
  <dcterms:modified xsi:type="dcterms:W3CDTF">2024-02-14T19:24:04Z</dcterms:modified>
</cp:coreProperties>
</file>