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2" r:id="rId1"/>
    <p:sldMasterId id="214748366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2F5A1-02AD-0142-BA99-DE975FBC59E2}" v="1" dt="2024-03-13T20:45:17.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5918"/>
  </p:normalViewPr>
  <p:slideViewPr>
    <p:cSldViewPr snapToGrid="0">
      <p:cViewPr varScale="1">
        <p:scale>
          <a:sx n="123" d="100"/>
          <a:sy n="123" d="100"/>
        </p:scale>
        <p:origin x="984" y="176"/>
      </p:cViewPr>
      <p:guideLst/>
    </p:cSldViewPr>
  </p:slideViewPr>
  <p:outlineViewPr>
    <p:cViewPr>
      <p:scale>
        <a:sx n="33" d="100"/>
        <a:sy n="33" d="100"/>
      </p:scale>
      <p:origin x="0" y="-2000"/>
    </p:cViewPr>
  </p:outlineViewPr>
  <p:notesTextViewPr>
    <p:cViewPr>
      <p:scale>
        <a:sx n="1" d="1"/>
        <a:sy n="1" d="1"/>
      </p:scale>
      <p:origin x="0" y="0"/>
    </p:cViewPr>
  </p:notesTextViewPr>
  <p:notesViewPr>
    <p:cSldViewPr snapToGrid="0">
      <p:cViewPr varScale="1">
        <p:scale>
          <a:sx n="97" d="100"/>
          <a:sy n="97" d="100"/>
        </p:scale>
        <p:origin x="44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wpixel.com/image/592344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presentation/d/1bo2HBu-kn9dHoJKLAppisvc8CKKnHkgO8P6UDD0-7rI/cop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t.ly/DataLiteracyarticl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rive.google.com/file/d/1iZavKnTjtZTuQ-U3HFJLFlGhWMMFPbn_/view?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d6b8216f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d6b8216f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Have groups share out some of their insights and proposed next steps for this group of teachers. State that this is an example of how the process of inquiry often begins. Go to the next slide to show an overall look at the phases of inquiry.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Point out that there is a process for finding and addressing problems related to student achievement. It involves the four major steps shown on the next slide.  </a:t>
            </a:r>
            <a:endParaRPr dirty="0"/>
          </a:p>
        </p:txBody>
      </p:sp>
      <p:sp>
        <p:nvSpPr>
          <p:cNvPr id="140" name="Google Shape;140;g27d6b8216f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d889009a9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d889009a9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This is just a big-picture model.  We will get into the K20 Inquiry Cycle soon.</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dirty="0">
                <a:latin typeface="Arial"/>
                <a:ea typeface="Arial"/>
                <a:cs typeface="Arial"/>
                <a:sym typeface="Arial"/>
              </a:rPr>
              <a:t>Point out that what they did in the ABC scenario in the starting steps in the inquiry process. </a:t>
            </a: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dirty="0">
                <a:latin typeface="Arial"/>
                <a:ea typeface="Arial"/>
                <a:cs typeface="Arial"/>
                <a:sym typeface="Arial"/>
              </a:rPr>
              <a:t>Note that inquiry always starts with questions and that the entire process continues to be driven by generating questions, looking for answers, and then generating new questions to continue the improvement cycle. </a:t>
            </a:r>
            <a:endParaRPr sz="1100" dirty="0">
              <a:latin typeface="Arial"/>
              <a:ea typeface="Arial"/>
              <a:cs typeface="Arial"/>
              <a:sym typeface="Arial"/>
            </a:endParaRPr>
          </a:p>
          <a:p>
            <a:pPr marL="0" lvl="0" indent="0" algn="l" rtl="0">
              <a:spcBef>
                <a:spcPts val="0"/>
              </a:spcBef>
              <a:spcAft>
                <a:spcPts val="0"/>
              </a:spcAft>
              <a:buNone/>
            </a:pPr>
            <a:endParaRPr sz="1100" i="1" dirty="0">
              <a:latin typeface="Arial"/>
              <a:ea typeface="Arial"/>
              <a:cs typeface="Arial"/>
              <a:sym typeface="Arial"/>
            </a:endParaRPr>
          </a:p>
          <a:p>
            <a:pPr marL="0" lvl="0" indent="0" algn="l" rtl="0">
              <a:spcBef>
                <a:spcPts val="0"/>
              </a:spcBef>
              <a:spcAft>
                <a:spcPts val="0"/>
              </a:spcAft>
              <a:buNone/>
            </a:pPr>
            <a:r>
              <a:rPr lang="en-US" sz="1100" i="1" dirty="0">
                <a:latin typeface="Arial"/>
                <a:ea typeface="Arial"/>
                <a:cs typeface="Arial"/>
                <a:sym typeface="Arial"/>
              </a:rPr>
              <a:t>Source: Literacy Improvement Partnership. (September 2018). Using Learning Huddles to Improve Teaching and Learning. REL West.</a:t>
            </a:r>
            <a:endParaRPr sz="1100" i="1" dirty="0">
              <a:latin typeface="Arial"/>
              <a:ea typeface="Arial"/>
              <a:cs typeface="Arial"/>
              <a:sym typeface="Arial"/>
            </a:endParaRPr>
          </a:p>
        </p:txBody>
      </p:sp>
      <p:sp>
        <p:nvSpPr>
          <p:cNvPr id="147" name="Google Shape;147;g27d889009a9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87c00e746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87c00e746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Have participants navigate with you to the infographic and look at just the inquiry cycle portion at this time. Discuss the steps of the inquiry cycle and relate them to the basic process shown in the previous slide.</a:t>
            </a:r>
            <a:endParaRPr dirty="0"/>
          </a:p>
          <a:p>
            <a:pPr marL="0" lvl="0" indent="0" algn="l" rtl="0">
              <a:spcBef>
                <a:spcPts val="0"/>
              </a:spcBef>
              <a:spcAft>
                <a:spcPts val="0"/>
              </a:spcAft>
              <a:buNone/>
            </a:pPr>
            <a:endParaRPr dirty="0"/>
          </a:p>
        </p:txBody>
      </p:sp>
      <p:sp>
        <p:nvSpPr>
          <p:cNvPr id="155" name="Google Shape;155;g2687c00e746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d889009a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7d889009a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Create eight groups.</a:t>
            </a:r>
            <a:endParaRPr dirty="0"/>
          </a:p>
          <a:p>
            <a:pPr marL="0" lvl="0" indent="0" algn="l" rtl="0">
              <a:spcBef>
                <a:spcPts val="0"/>
              </a:spcBef>
              <a:spcAft>
                <a:spcPts val="0"/>
              </a:spcAft>
              <a:buNone/>
            </a:pPr>
            <a:r>
              <a:rPr lang="en-US" dirty="0"/>
              <a:t>Go back to the infographic and show where each of these components is found. Assign a component to each group.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Photo: </a:t>
            </a:r>
          </a:p>
          <a:p>
            <a:pPr marL="0" lvl="0" indent="0" algn="l" rtl="0">
              <a:spcBef>
                <a:spcPts val="0"/>
              </a:spcBef>
              <a:spcAft>
                <a:spcPts val="0"/>
              </a:spcAft>
              <a:buNone/>
            </a:pPr>
            <a:r>
              <a:rPr lang="en-US" dirty="0"/>
              <a:t>Raw Pixel. (n.d.) Free cake ingredients image, public domain food CC0 photo [Photograph]. </a:t>
            </a:r>
            <a:r>
              <a:rPr lang="en-US" u="sng" dirty="0">
                <a:solidFill>
                  <a:schemeClr val="hlink"/>
                </a:solidFill>
                <a:hlinkClick r:id="rId3"/>
              </a:rPr>
              <a:t>https://www.rawpixel.com/image/5923442</a:t>
            </a:r>
            <a:r>
              <a:rPr lang="en-US" dirty="0"/>
              <a:t> </a:t>
            </a:r>
            <a:endParaRPr dirty="0"/>
          </a:p>
        </p:txBody>
      </p:sp>
      <p:sp>
        <p:nvSpPr>
          <p:cNvPr id="164" name="Google Shape;164;g27d889009a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869289f02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869289f021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US" dirty="0"/>
              <a:t>Have each group read over their section of the infographic and create a graphic representation of their component. It can be in any form they wish other than a paragraph and should reflect the most important ideas about their component. </a:t>
            </a:r>
            <a:endParaRPr dirty="0"/>
          </a:p>
          <a:p>
            <a:pPr marL="457200" lvl="0" indent="-317500" algn="l" rtl="0">
              <a:spcBef>
                <a:spcPts val="0"/>
              </a:spcBef>
              <a:spcAft>
                <a:spcPts val="0"/>
              </a:spcAft>
              <a:buSzPts val="1400"/>
              <a:buChar char="●"/>
            </a:pPr>
            <a:r>
              <a:rPr lang="en-US" dirty="0"/>
              <a:t>Have groups share their reflections with the whole group while viewing the Google Slides deck.</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5febe9e59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75febe9e59_3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Have each group read over their section of the infographic and create a graphic representation of their component. It can be in any form they wish other than a paragraph and should reflect the most important ideas about their component. </a:t>
            </a:r>
            <a:endParaRPr dirty="0"/>
          </a:p>
          <a:p>
            <a:pPr marL="457200" lvl="0" indent="-317500" algn="l" rtl="0">
              <a:spcBef>
                <a:spcPts val="0"/>
              </a:spcBef>
              <a:spcAft>
                <a:spcPts val="0"/>
              </a:spcAft>
              <a:buSzPts val="1400"/>
              <a:buChar char="●"/>
            </a:pPr>
            <a:r>
              <a:rPr lang="en-US" dirty="0"/>
              <a:t>Have groups share their reflections with the whole group while viewing the Google Slides deck.</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US" b="1" dirty="0"/>
              <a:t>Slides:</a:t>
            </a:r>
            <a:r>
              <a:rPr lang="en-US" dirty="0"/>
              <a:t> </a:t>
            </a:r>
            <a:r>
              <a:rPr lang="en-US" u="sng" dirty="0">
                <a:solidFill>
                  <a:schemeClr val="hlink"/>
                </a:solidFill>
                <a:hlinkClick r:id="rId3"/>
              </a:rPr>
              <a:t>https://docs.google.com/presentation/d/1bo2HBu-kn9dHoJKLAppisvc8CKKnHkgO8P6UDD0-7rI/copy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d560503dc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3d560503dc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One important condition of the process of successful data-based decision-making is data literacy for people who are employing it. This is one area where it is important to develop teachers’ skills. We are asking you to read an article about this topic and make notes as you read using the S.I.T. strategy.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Link to the article: </a:t>
            </a:r>
            <a:r>
              <a:rPr lang="en-US" u="sng" dirty="0">
                <a:solidFill>
                  <a:schemeClr val="hlink"/>
                </a:solidFill>
                <a:hlinkClick r:id="rId3"/>
              </a:rPr>
              <a:t>https://bit.ly/DataLiteracyarticle</a:t>
            </a:r>
            <a:r>
              <a:rPr lang="en-US" dirty="0"/>
              <a:t> </a:t>
            </a:r>
            <a:endParaRPr dirty="0"/>
          </a:p>
        </p:txBody>
      </p:sp>
      <p:sp>
        <p:nvSpPr>
          <p:cNvPr id="188" name="Google Shape;188;g23d560503dc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87c00e74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687c00e746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2687c00e746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d560503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d560503d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After each group presents their </a:t>
            </a:r>
            <a:r>
              <a:rPr lang="en-US" dirty="0"/>
              <a:t>slide</a:t>
            </a:r>
            <a:r>
              <a:rPr lang="en-US" sz="1200" dirty="0">
                <a:solidFill>
                  <a:schemeClr val="dk1"/>
                </a:solidFill>
                <a:latin typeface="Calibri"/>
                <a:ea typeface="Calibri"/>
                <a:cs typeface="Calibri"/>
                <a:sym typeface="Calibri"/>
              </a:rPr>
              <a:t>, revisit the Characteristics of </a:t>
            </a:r>
            <a:r>
              <a:rPr lang="en-US" dirty="0"/>
              <a:t>Inquiry anchor chart </a:t>
            </a:r>
            <a:r>
              <a:rPr lang="en-US" sz="1200" dirty="0">
                <a:solidFill>
                  <a:schemeClr val="dk1"/>
                </a:solidFill>
                <a:latin typeface="Calibri"/>
                <a:ea typeface="Calibri"/>
                <a:cs typeface="Calibri"/>
                <a:sym typeface="Calibri"/>
              </a:rPr>
              <a:t>from the beginning of this session and star ideas that are reinforced. Strike out any that don’t seem to fit anymore. Using the themes represented, generate a rough draft definition of i</a:t>
            </a:r>
            <a:r>
              <a:rPr lang="en-US" dirty="0"/>
              <a:t>nquiry</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e06e07807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e06e07807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Presentation:</a:t>
            </a:r>
            <a:r>
              <a:rPr lang="en-US" dirty="0">
                <a:highlight>
                  <a:srgbClr val="FFFF00"/>
                </a:highlight>
              </a:rPr>
              <a:t>[enter link for your </a:t>
            </a:r>
            <a:r>
              <a:rPr lang="en-US" dirty="0" err="1">
                <a:highlight>
                  <a:srgbClr val="FFFF00"/>
                </a:highlight>
              </a:rPr>
              <a:t>Mentimeter</a:t>
            </a:r>
            <a:r>
              <a:rPr lang="en-US" dirty="0">
                <a:highlight>
                  <a:srgbClr val="FFFF00"/>
                </a:highlight>
              </a:rPr>
              <a:t> presentation here]</a:t>
            </a:r>
            <a:endParaRPr dirty="0">
              <a:highlight>
                <a:srgbClr val="FFFF00"/>
              </a:highlight>
            </a:endParaRPr>
          </a:p>
        </p:txBody>
      </p:sp>
      <p:sp>
        <p:nvSpPr>
          <p:cNvPr id="209" name="Google Shape;209;g27e06e07807_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2827a60c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42827a60c6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Random internet search shows these ideas. Definitions differ depending on the discipline, but all have something like this included.</a:t>
            </a:r>
            <a:endParaRPr dirty="0"/>
          </a:p>
          <a:p>
            <a:pPr marL="457200" lvl="0" indent="-317500" algn="l" rtl="0">
              <a:spcBef>
                <a:spcPts val="0"/>
              </a:spcBef>
              <a:spcAft>
                <a:spcPts val="0"/>
              </a:spcAft>
              <a:buSzPts val="1400"/>
              <a:buChar char="●"/>
            </a:pPr>
            <a:r>
              <a:rPr lang="en-US" dirty="0"/>
              <a:t>Note: Some people differentiate between inquiry and research. The last bullet reflects this with the word “systematic.” Our educational definition comes from a research perspective.   </a:t>
            </a:r>
            <a:endParaRPr dirty="0"/>
          </a:p>
          <a:p>
            <a:pPr marL="457200" lvl="0" indent="-317500" algn="l" rtl="0">
              <a:spcBef>
                <a:spcPts val="0"/>
              </a:spcBef>
              <a:spcAft>
                <a:spcPts val="0"/>
              </a:spcAft>
              <a:buSzPts val="1400"/>
              <a:buChar char="●"/>
            </a:pPr>
            <a:r>
              <a:rPr lang="en-US" dirty="0"/>
              <a:t>We are interested in what that looks like for education and schools.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1" name="Google Shape;81;g242827a60c6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d560503d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d560503dc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Return to the beginning of the infographic and review the definition.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3d560503dc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3d560503dc_1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If time allows.</a:t>
            </a:r>
            <a:endParaRPr dirty="0"/>
          </a:p>
        </p:txBody>
      </p:sp>
      <p:sp>
        <p:nvSpPr>
          <p:cNvPr id="225" name="Google Shape;225;g23d560503dc_1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Talk about how the strategies covered during this session model inquiry.</a:t>
            </a:r>
            <a:endParaRPr dirty="0"/>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This is a general definition for inquiry in education. It involves a research perspective.</a:t>
            </a:r>
            <a:endParaRPr dirty="0"/>
          </a:p>
          <a:p>
            <a:pPr marL="0" lvl="0" indent="0" algn="l" rtl="0">
              <a:spcBef>
                <a:spcPts val="0"/>
              </a:spcBef>
              <a:spcAft>
                <a:spcPts val="0"/>
              </a:spcAft>
              <a:buNone/>
            </a:pPr>
            <a:r>
              <a:rPr lang="en-US" dirty="0"/>
              <a:t>No need to discuss this definition at this time. The next activity assesses their current understanding of this idea.</a:t>
            </a:r>
            <a:endParaRPr dirty="0"/>
          </a:p>
          <a:p>
            <a:pPr marL="0" lvl="0" indent="0" algn="l" rtl="0">
              <a:spcBef>
                <a:spcPts val="0"/>
              </a:spcBef>
              <a:spcAft>
                <a:spcPts val="0"/>
              </a:spcAft>
              <a:buNone/>
            </a:pPr>
            <a:endParaRPr dirty="0"/>
          </a:p>
        </p:txBody>
      </p:sp>
      <p:sp>
        <p:nvSpPr>
          <p:cNvPr id="88" name="Google Shape;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Participants should write down their ideas so they can check them off in the Stand Up, Sit Down strategy.</a:t>
            </a:r>
            <a:endParaRPr dirty="0"/>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69289f02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2869289f02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Participants should write down their ideas so they can check them off in the Stand Up, Sit Down strategy.</a:t>
            </a:r>
            <a:endParaRPr dirty="0"/>
          </a:p>
        </p:txBody>
      </p:sp>
      <p:sp>
        <p:nvSpPr>
          <p:cNvPr id="102" name="Google Shape;102;g2869289f02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3d560503d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3d560503d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Write out responses on the board or chart paper as they are shared.</a:t>
            </a:r>
            <a:endParaRPr dirty="0"/>
          </a:p>
          <a:p>
            <a:pPr marL="0" lvl="0" indent="0" algn="l" rtl="0">
              <a:spcBef>
                <a:spcPts val="0"/>
              </a:spcBef>
              <a:spcAft>
                <a:spcPts val="0"/>
              </a:spcAft>
              <a:buNone/>
            </a:pPr>
            <a:r>
              <a:rPr lang="en-US" dirty="0"/>
              <a:t>Create an anchor chart with the responses on it. This will be referred to and revised as needed over the course of the session. 	 </a:t>
            </a:r>
            <a:endParaRPr dirty="0"/>
          </a:p>
          <a:p>
            <a:pPr marL="0" lvl="0" indent="0" algn="l" rtl="0">
              <a:spcBef>
                <a:spcPts val="0"/>
              </a:spcBef>
              <a:spcAft>
                <a:spcPts val="0"/>
              </a:spcAft>
              <a:buNone/>
            </a:pPr>
            <a:r>
              <a:rPr lang="en-US" dirty="0"/>
              <a:t>After completing the chart, point out that this strategy allows us to find out the current understanding of the entire group and serves as both activation of prior knowledge and formative assessment.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If working with a large group, a step can be added for table groups to share with each other and come up with their group’s top five. This will streamline the process.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0" name="Google Shape;110;g23d560503d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dirty="0"/>
              <a:t>Participants will examine the conditions and methods for successfully using data-based inquiry to solve problems in schools.</a:t>
            </a:r>
            <a:endParaRPr sz="1800" dirty="0"/>
          </a:p>
          <a:p>
            <a:pPr marL="0" lvl="0" indent="0" algn="l" rtl="0">
              <a:spcBef>
                <a:spcPts val="0"/>
              </a:spcBef>
              <a:spcAft>
                <a:spcPts val="0"/>
              </a:spcAft>
              <a:buClr>
                <a:schemeClr val="dk1"/>
              </a:buClr>
              <a:buSzPts val="1100"/>
              <a:buFont typeface="Arial"/>
              <a:buNone/>
            </a:pPr>
            <a:r>
              <a:rPr lang="en-US" sz="1800" dirty="0"/>
              <a:t>Participants will identify components of inquiry in a case study.</a:t>
            </a:r>
            <a:endParaRPr sz="1800" dirty="0"/>
          </a:p>
          <a:p>
            <a:pPr marL="0" lvl="0" indent="0" algn="l" rtl="0">
              <a:spcBef>
                <a:spcPts val="0"/>
              </a:spcBef>
              <a:spcAft>
                <a:spcPts val="0"/>
              </a:spcAft>
              <a:buClr>
                <a:schemeClr val="dk1"/>
              </a:buClr>
              <a:buSzPts val="1100"/>
              <a:buFont typeface="Arial"/>
              <a:buNone/>
            </a:pPr>
            <a:r>
              <a:rPr lang="en-US" sz="1800" dirty="0"/>
              <a:t>Participants will create their own definition of inquiry.</a:t>
            </a:r>
            <a:endParaRPr sz="1800" dirty="0"/>
          </a:p>
          <a:p>
            <a:pPr marL="0" lvl="0" indent="0" algn="l" rtl="0">
              <a:spcBef>
                <a:spcPts val="0"/>
              </a:spcBef>
              <a:spcAft>
                <a:spcPts val="0"/>
              </a:spcAft>
              <a:buClr>
                <a:schemeClr val="dk1"/>
              </a:buClr>
              <a:buSzPts val="1100"/>
              <a:buFont typeface="Arial"/>
              <a:buNone/>
            </a:pPr>
            <a:r>
              <a:rPr lang="en-US" sz="1800" dirty="0"/>
              <a:t>Participants will reflect on how they can use inquiry to address learning issues in their district/school context.</a:t>
            </a:r>
            <a:endParaRPr sz="1800" dirty="0"/>
          </a:p>
          <a:p>
            <a:pPr marL="0" lvl="0" indent="0" algn="l" rtl="0">
              <a:spcBef>
                <a:spcPts val="0"/>
              </a:spcBef>
              <a:spcAft>
                <a:spcPts val="0"/>
              </a:spcAft>
              <a:buClr>
                <a:schemeClr val="dk1"/>
              </a:buClr>
              <a:buSzPts val="1100"/>
              <a:buFont typeface="Arial"/>
              <a:buNone/>
            </a:pPr>
            <a:endParaRPr sz="1800" dirty="0"/>
          </a:p>
          <a:p>
            <a:pPr marL="0" lvl="0" indent="0" algn="l" rtl="0">
              <a:spcBef>
                <a:spcPts val="0"/>
              </a:spcBef>
              <a:spcAft>
                <a:spcPts val="0"/>
              </a:spcAft>
              <a:buNone/>
            </a:pPr>
            <a:endParaRPr sz="1800" dirty="0"/>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59ec7d861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59ec7d861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Data: </a:t>
            </a:r>
            <a:r>
              <a:rPr lang="en-US" u="sng" dirty="0">
                <a:solidFill>
                  <a:schemeClr val="hlink"/>
                </a:solidFill>
                <a:hlinkClick r:id="rId3"/>
              </a:rPr>
              <a:t>https://drive.google.com/file/d/1iZavKnTjtZTuQ-U3HFJLFlGhWMMFPbn_/view?usp=sharing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Groups of four or so read the scenario information and discuss the data using the focus questions on the next slide.</a:t>
            </a:r>
            <a:endParaRPr dirty="0"/>
          </a:p>
          <a:p>
            <a:pPr marL="0" lvl="0" indent="0" algn="l" rtl="0">
              <a:spcBef>
                <a:spcPts val="0"/>
              </a:spcBef>
              <a:spcAft>
                <a:spcPts val="0"/>
              </a:spcAft>
              <a:buNone/>
            </a:pPr>
            <a:r>
              <a:rPr lang="en-US" dirty="0"/>
              <a:t>Data sets:</a:t>
            </a:r>
            <a:endParaRPr dirty="0"/>
          </a:p>
          <a:p>
            <a:pPr marL="457200" lvl="0" indent="-317500" algn="l" rtl="0">
              <a:spcBef>
                <a:spcPts val="0"/>
              </a:spcBef>
              <a:spcAft>
                <a:spcPts val="0"/>
              </a:spcAft>
              <a:buSzPts val="1400"/>
              <a:buChar char="●"/>
            </a:pPr>
            <a:r>
              <a:rPr lang="en-US" dirty="0"/>
              <a:t>School profile data </a:t>
            </a:r>
            <a:endParaRPr dirty="0"/>
          </a:p>
          <a:p>
            <a:pPr marL="457200" lvl="0" indent="-317500" algn="l" rtl="0">
              <a:spcBef>
                <a:spcPts val="0"/>
              </a:spcBef>
              <a:spcAft>
                <a:spcPts val="0"/>
              </a:spcAft>
              <a:buSzPts val="1400"/>
              <a:buChar char="●"/>
            </a:pPr>
            <a:r>
              <a:rPr lang="en-US" dirty="0"/>
              <a:t>Math data - 8th grade</a:t>
            </a:r>
            <a:endParaRPr dirty="0"/>
          </a:p>
          <a:p>
            <a:pPr marL="457200" lvl="0" indent="-317500" algn="l" rtl="0">
              <a:spcBef>
                <a:spcPts val="0"/>
              </a:spcBef>
              <a:spcAft>
                <a:spcPts val="0"/>
              </a:spcAft>
              <a:buSzPts val="1400"/>
              <a:buChar char="●"/>
            </a:pPr>
            <a:r>
              <a:rPr lang="en-US" dirty="0"/>
              <a:t>Math data - 4th grade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is intended to be fairly open-ended so they can see the type of discussion that might occur at the beginning of the inquiry process.</a:t>
            </a:r>
            <a:endParaRPr dirty="0"/>
          </a:p>
          <a:p>
            <a:pPr marL="0" lvl="0" indent="0" algn="l" rtl="0">
              <a:spcBef>
                <a:spcPts val="0"/>
              </a:spcBef>
              <a:spcAft>
                <a:spcPts val="0"/>
              </a:spcAft>
              <a:buNone/>
            </a:pPr>
            <a:endParaRPr dirty="0"/>
          </a:p>
        </p:txBody>
      </p:sp>
      <p:sp>
        <p:nvSpPr>
          <p:cNvPr id="132" name="Google Shape;132;g2559ec7d861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4821936" y="1371600"/>
            <a:ext cx="2548128" cy="41637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4766733" y="1905000"/>
            <a:ext cx="6815667" cy="4343400"/>
          </a:xfrm>
          <a:prstGeom prst="rect">
            <a:avLst/>
          </a:prstGeom>
          <a:noFill/>
          <a:ln>
            <a:noFill/>
          </a:ln>
        </p:spPr>
        <p:txBody>
          <a:bodyPr spcFirstLastPara="1" wrap="square" lIns="130025" tIns="0" rIns="130025" bIns="65000" anchor="t" anchorCtr="0">
            <a:normAutofit/>
          </a:bodyPr>
          <a:lstStyle>
            <a:lvl1pPr marL="457200" lvl="0" indent="-228600" algn="l">
              <a:spcBef>
                <a:spcPts val="562"/>
              </a:spcBef>
              <a:spcAft>
                <a:spcPts val="0"/>
              </a:spcAft>
              <a:buSzPts val="2671"/>
              <a:buNone/>
              <a:defRPr sz="2812"/>
            </a:lvl1pPr>
            <a:lvl2pPr marL="914400" lvl="1" indent="-311181" algn="l">
              <a:spcBef>
                <a:spcPts val="520"/>
              </a:spcBef>
              <a:spcAft>
                <a:spcPts val="0"/>
              </a:spcAft>
              <a:buSzPts val="1301"/>
              <a:buChar char="➤"/>
              <a:defRPr sz="2601"/>
            </a:lvl2pPr>
            <a:lvl3pPr marL="1371600" lvl="2" indent="-334879" algn="l">
              <a:spcBef>
                <a:spcPts val="478"/>
              </a:spcBef>
              <a:spcAft>
                <a:spcPts val="0"/>
              </a:spcAft>
              <a:buSzPts val="1674"/>
              <a:buChar char="-"/>
              <a:defRPr sz="2391"/>
            </a:lvl3pPr>
            <a:lvl4pPr marL="1828800" lvl="3" indent="-309870" algn="l">
              <a:spcBef>
                <a:spcPts val="394"/>
              </a:spcBef>
              <a:spcAft>
                <a:spcPts val="0"/>
              </a:spcAft>
              <a:buSzPts val="1280"/>
              <a:buChar char="-"/>
              <a:defRPr sz="1969"/>
            </a:lvl4pPr>
            <a:lvl5pPr marL="2286000" lvl="4" indent="-304050" algn="l">
              <a:spcBef>
                <a:spcPts val="366"/>
              </a:spcBef>
              <a:spcAft>
                <a:spcPts val="0"/>
              </a:spcAft>
              <a:buSzPts val="1188"/>
              <a:buChar char="-"/>
              <a:defRPr sz="1828"/>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4992"/>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1"/>
          <p:cNvSpPr txBox="1">
            <a:spLocks noGrp="1"/>
          </p:cNvSpPr>
          <p:nvPr>
            <p:ph type="body" idx="2"/>
          </p:nvPr>
        </p:nvSpPr>
        <p:spPr>
          <a:xfrm>
            <a:off x="609600" y="1905000"/>
            <a:ext cx="4165600" cy="4343400"/>
          </a:xfrm>
          <a:prstGeom prst="rect">
            <a:avLst/>
          </a:prstGeom>
          <a:noFill/>
          <a:ln>
            <a:noFill/>
          </a:ln>
        </p:spPr>
        <p:txBody>
          <a:bodyPr spcFirstLastPara="1" wrap="square" lIns="130025" tIns="0" rIns="130025" bIns="65000" anchor="t" anchorCtr="0">
            <a:normAutofit/>
          </a:bodyPr>
          <a:lstStyle>
            <a:lvl1pPr marL="457200" lvl="0" indent="-360108" algn="l">
              <a:spcBef>
                <a:spcPts val="436"/>
              </a:spcBef>
              <a:spcAft>
                <a:spcPts val="0"/>
              </a:spcAft>
              <a:buSzPts val="2071"/>
              <a:buChar char="⚫"/>
              <a:defRPr sz="2180"/>
            </a:lvl1pPr>
            <a:lvl2pPr marL="914400" lvl="1" indent="-291115" algn="l">
              <a:spcBef>
                <a:spcPts val="394"/>
              </a:spcBef>
              <a:spcAft>
                <a:spcPts val="0"/>
              </a:spcAft>
              <a:buSzPts val="985"/>
              <a:buChar char="➤"/>
              <a:defRPr sz="1969"/>
            </a:lvl2pPr>
            <a:lvl3pPr marL="1371600" lvl="2" indent="-309854" algn="l">
              <a:spcBef>
                <a:spcPts val="366"/>
              </a:spcBef>
              <a:spcAft>
                <a:spcPts val="0"/>
              </a:spcAft>
              <a:buSzPts val="1280"/>
              <a:buChar char="-"/>
              <a:defRPr sz="1828"/>
            </a:lvl3pPr>
            <a:lvl4pPr marL="1828800" lvl="3" indent="-295341" algn="l">
              <a:spcBef>
                <a:spcPts val="323"/>
              </a:spcBef>
              <a:spcAft>
                <a:spcPts val="0"/>
              </a:spcAft>
              <a:buSzPts val="1051"/>
              <a:buChar char="-"/>
              <a:defRPr sz="1617"/>
            </a:lvl4pPr>
            <a:lvl5pPr marL="2286000" lvl="4" indent="-295341" algn="l">
              <a:spcBef>
                <a:spcPts val="323"/>
              </a:spcBef>
              <a:spcAft>
                <a:spcPts val="0"/>
              </a:spcAft>
              <a:buSzPts val="1051"/>
              <a:buChar char="-"/>
              <a:defRPr sz="1617"/>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09600" y="274637"/>
            <a:ext cx="10972800" cy="1143000"/>
          </a:xfrm>
          <a:prstGeom prst="rect">
            <a:avLst/>
          </a:prstGeom>
          <a:noFill/>
          <a:ln>
            <a:noFill/>
          </a:ln>
        </p:spPr>
        <p:txBody>
          <a:bodyPr spcFirstLastPara="1" wrap="square" lIns="130025" tIns="130025" rIns="130025" bIns="130025" anchor="ctr" anchorCtr="0">
            <a:normAutofit/>
          </a:bodyPr>
          <a:lstStyle>
            <a:lvl1pPr lvl="0" algn="l">
              <a:spcBef>
                <a:spcPts val="0"/>
              </a:spcBef>
              <a:spcAft>
                <a:spcPts val="0"/>
              </a:spcAft>
              <a:buClr>
                <a:srgbClr val="991B1E"/>
              </a:buClr>
              <a:buSzPts val="4781"/>
              <a:buFont typeface="Georgia"/>
              <a:buNone/>
              <a:defRPr sz="4781" b="0">
                <a:solidFill>
                  <a:srgbClr val="991B1E"/>
                </a:solidFill>
                <a:latin typeface="Calibri"/>
                <a:ea typeface="Calibri"/>
                <a:cs typeface="Calibri"/>
                <a:sym typeface="Calibri"/>
              </a:defRPr>
            </a:lvl1pPr>
            <a:lvl2pPr lvl="1"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2pPr>
            <a:lvl3pPr lvl="2"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3pPr>
            <a:lvl4pPr lvl="3"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4pPr>
            <a:lvl5pPr lvl="4"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5pPr>
            <a:lvl6pPr lvl="5"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6pPr>
            <a:lvl7pPr lvl="6"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7pPr>
            <a:lvl8pPr lvl="7"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8pPr>
            <a:lvl9pPr lvl="8"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9pPr>
          </a:lstStyle>
          <a:p>
            <a:endParaRPr/>
          </a:p>
        </p:txBody>
      </p:sp>
      <p:sp>
        <p:nvSpPr>
          <p:cNvPr id="56" name="Google Shape;56;p12"/>
          <p:cNvSpPr txBox="1">
            <a:spLocks noGrp="1"/>
          </p:cNvSpPr>
          <p:nvPr>
            <p:ph type="body" idx="1"/>
          </p:nvPr>
        </p:nvSpPr>
        <p:spPr>
          <a:xfrm>
            <a:off x="609600" y="1600200"/>
            <a:ext cx="5326000" cy="4967700"/>
          </a:xfrm>
          <a:prstGeom prst="rect">
            <a:avLst/>
          </a:prstGeom>
          <a:noFill/>
          <a:ln>
            <a:noFill/>
          </a:ln>
        </p:spPr>
        <p:txBody>
          <a:bodyPr spcFirstLastPara="1" wrap="square" lIns="130025" tIns="130025" rIns="130025" bIns="130025" anchor="t" anchorCtr="0">
            <a:normAutofit/>
          </a:bodyPr>
          <a:lstStyle>
            <a:lvl1pPr marL="457200" lvl="0" indent="-385505" algn="l">
              <a:spcBef>
                <a:spcPts val="520"/>
              </a:spcBef>
              <a:spcAft>
                <a:spcPts val="0"/>
              </a:spcAft>
              <a:buSzPts val="2471"/>
              <a:buChar char="⚫"/>
              <a:defRPr/>
            </a:lvl1pPr>
            <a:lvl2pPr marL="914400" lvl="1" indent="-304514" algn="l">
              <a:spcBef>
                <a:spcPts val="478"/>
              </a:spcBef>
              <a:spcAft>
                <a:spcPts val="0"/>
              </a:spcAft>
              <a:buSzPts val="1196"/>
              <a:buChar char="➤"/>
              <a:defRPr/>
            </a:lvl2pPr>
            <a:lvl3pPr marL="1371600" lvl="2" indent="-322345" algn="l">
              <a:spcBef>
                <a:spcPts val="422"/>
              </a:spcBef>
              <a:spcAft>
                <a:spcPts val="0"/>
              </a:spcAft>
              <a:buSzPts val="1476"/>
              <a:buChar char="-"/>
              <a:defRPr/>
            </a:lvl3pPr>
            <a:lvl4pPr marL="1828800" lvl="3" indent="-309870" algn="l">
              <a:spcBef>
                <a:spcPts val="394"/>
              </a:spcBef>
              <a:spcAft>
                <a:spcPts val="0"/>
              </a:spcAft>
              <a:buSzPts val="1280"/>
              <a:buChar char="-"/>
              <a:defRPr/>
            </a:lvl4pPr>
            <a:lvl5pPr marL="2286000" lvl="4" indent="-304050" algn="l">
              <a:spcBef>
                <a:spcPts val="366"/>
              </a:spcBef>
              <a:spcAft>
                <a:spcPts val="0"/>
              </a:spcAft>
              <a:buSzPts val="1188"/>
              <a:buChar char="-"/>
              <a:defRPr sz="1828"/>
            </a:lvl5pPr>
            <a:lvl6pPr marL="2743200" lvl="5" indent="-321462" algn="l">
              <a:spcBef>
                <a:spcPts val="366"/>
              </a:spcBef>
              <a:spcAft>
                <a:spcPts val="0"/>
              </a:spcAft>
              <a:buSzPts val="1462"/>
              <a:buChar char="⚫"/>
              <a:defRPr sz="1828"/>
            </a:lvl6pPr>
            <a:lvl7pPr marL="3200400" lvl="6" indent="-321462" algn="l">
              <a:spcBef>
                <a:spcPts val="366"/>
              </a:spcBef>
              <a:spcAft>
                <a:spcPts val="0"/>
              </a:spcAft>
              <a:buSzPts val="1462"/>
              <a:buChar char="⚫"/>
              <a:defRPr sz="1828"/>
            </a:lvl7pPr>
            <a:lvl8pPr marL="3657600" lvl="7" indent="-344678" algn="l">
              <a:spcBef>
                <a:spcPts val="366"/>
              </a:spcBef>
              <a:spcAft>
                <a:spcPts val="0"/>
              </a:spcAft>
              <a:buSzPts val="1828"/>
              <a:buFont typeface="Constantia"/>
              <a:buChar char="•"/>
              <a:defRPr sz="1828"/>
            </a:lvl8pPr>
            <a:lvl9pPr marL="4114800" lvl="8" indent="-344678" algn="l">
              <a:spcBef>
                <a:spcPts val="366"/>
              </a:spcBef>
              <a:spcAft>
                <a:spcPts val="0"/>
              </a:spcAft>
              <a:buSzPts val="1828"/>
              <a:buFont typeface="Constantia"/>
              <a:buChar char="•"/>
              <a:defRPr sz="1828"/>
            </a:lvl9pPr>
          </a:lstStyle>
          <a:p>
            <a:endParaRPr/>
          </a:p>
        </p:txBody>
      </p:sp>
      <p:sp>
        <p:nvSpPr>
          <p:cNvPr id="57" name="Google Shape;57;p12"/>
          <p:cNvSpPr txBox="1">
            <a:spLocks noGrp="1"/>
          </p:cNvSpPr>
          <p:nvPr>
            <p:ph type="body" idx="2"/>
          </p:nvPr>
        </p:nvSpPr>
        <p:spPr>
          <a:xfrm>
            <a:off x="6256365" y="1600200"/>
            <a:ext cx="5326000" cy="4967700"/>
          </a:xfrm>
          <a:prstGeom prst="rect">
            <a:avLst/>
          </a:prstGeom>
          <a:noFill/>
          <a:ln>
            <a:noFill/>
          </a:ln>
        </p:spPr>
        <p:txBody>
          <a:bodyPr spcFirstLastPara="1" wrap="square" lIns="130025" tIns="130025" rIns="130025" bIns="130025" anchor="t" anchorCtr="0">
            <a:normAutofit/>
          </a:bodyPr>
          <a:lstStyle>
            <a:lvl1pPr marL="457200" lvl="0" indent="-385505" algn="l">
              <a:spcBef>
                <a:spcPts val="520"/>
              </a:spcBef>
              <a:spcAft>
                <a:spcPts val="0"/>
              </a:spcAft>
              <a:buSzPts val="2471"/>
              <a:buChar char="⚫"/>
              <a:defRPr/>
            </a:lvl1pPr>
            <a:lvl2pPr marL="914400" lvl="1" indent="-304514" algn="l">
              <a:spcBef>
                <a:spcPts val="478"/>
              </a:spcBef>
              <a:spcAft>
                <a:spcPts val="0"/>
              </a:spcAft>
              <a:buSzPts val="1196"/>
              <a:buChar char="➤"/>
              <a:defRPr/>
            </a:lvl2pPr>
            <a:lvl3pPr marL="1371600" lvl="2" indent="-322345" algn="l">
              <a:spcBef>
                <a:spcPts val="422"/>
              </a:spcBef>
              <a:spcAft>
                <a:spcPts val="0"/>
              </a:spcAft>
              <a:buSzPts val="1476"/>
              <a:buChar char="-"/>
              <a:defRPr/>
            </a:lvl3pPr>
            <a:lvl4pPr marL="1828800" lvl="3" indent="-309870" algn="l">
              <a:spcBef>
                <a:spcPts val="394"/>
              </a:spcBef>
              <a:spcAft>
                <a:spcPts val="0"/>
              </a:spcAft>
              <a:buSzPts val="1280"/>
              <a:buChar char="-"/>
              <a:defRPr/>
            </a:lvl4pPr>
            <a:lvl5pPr marL="2286000" lvl="4" indent="-304050" algn="l">
              <a:spcBef>
                <a:spcPts val="366"/>
              </a:spcBef>
              <a:spcAft>
                <a:spcPts val="0"/>
              </a:spcAft>
              <a:buSzPts val="1188"/>
              <a:buChar char="-"/>
              <a:defRPr sz="1828"/>
            </a:lvl5pPr>
            <a:lvl6pPr marL="2743200" lvl="5" indent="-321462" algn="l">
              <a:spcBef>
                <a:spcPts val="366"/>
              </a:spcBef>
              <a:spcAft>
                <a:spcPts val="0"/>
              </a:spcAft>
              <a:buSzPts val="1462"/>
              <a:buChar char="⚫"/>
              <a:defRPr sz="1828"/>
            </a:lvl6pPr>
            <a:lvl7pPr marL="3200400" lvl="6" indent="-321462" algn="l">
              <a:spcBef>
                <a:spcPts val="366"/>
              </a:spcBef>
              <a:spcAft>
                <a:spcPts val="0"/>
              </a:spcAft>
              <a:buSzPts val="1462"/>
              <a:buChar char="⚫"/>
              <a:defRPr sz="1828"/>
            </a:lvl7pPr>
            <a:lvl8pPr marL="3657600" lvl="7" indent="-344678" algn="l">
              <a:spcBef>
                <a:spcPts val="366"/>
              </a:spcBef>
              <a:spcAft>
                <a:spcPts val="0"/>
              </a:spcAft>
              <a:buSzPts val="1828"/>
              <a:buFont typeface="Constantia"/>
              <a:buChar char="•"/>
              <a:defRPr sz="1828"/>
            </a:lvl8pPr>
            <a:lvl9pPr marL="4114800" lvl="8" indent="-344678" algn="l">
              <a:spcBef>
                <a:spcPts val="366"/>
              </a:spcBef>
              <a:spcAft>
                <a:spcPts val="0"/>
              </a:spcAft>
              <a:buSzPts val="1828"/>
              <a:buFont typeface="Constantia"/>
              <a:buChar char="•"/>
              <a:defRPr sz="1828"/>
            </a:lvl9pPr>
          </a:lstStyle>
          <a:p>
            <a:endParaRPr/>
          </a:p>
        </p:txBody>
      </p:sp>
      <p:pic>
        <p:nvPicPr>
          <p:cNvPr id="58" name="Google Shape;58;p12"/>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609600" y="1745803"/>
            <a:ext cx="10972800" cy="4578900"/>
          </a:xfrm>
          <a:prstGeom prst="rect">
            <a:avLst/>
          </a:prstGeom>
          <a:noFill/>
          <a:ln>
            <a:noFill/>
          </a:ln>
        </p:spPr>
        <p:txBody>
          <a:bodyPr spcFirstLastPara="1" wrap="square" lIns="121900" tIns="60925" rIns="121900" bIns="60925" anchor="t" anchorCtr="0">
            <a:normAutofit/>
          </a:bodyPr>
          <a:lstStyle>
            <a:lvl1pPr marL="457200" lvl="0" indent="-450850" algn="l" rtl="0">
              <a:spcBef>
                <a:spcPts val="700"/>
              </a:spcBef>
              <a:spcAft>
                <a:spcPts val="0"/>
              </a:spcAft>
              <a:buClr>
                <a:schemeClr val="accent4"/>
              </a:buClr>
              <a:buSzPts val="3500"/>
              <a:buFont typeface="Calibri"/>
              <a:buAutoNum type="arabicPeriod"/>
              <a:defRPr sz="3500"/>
            </a:lvl1pPr>
            <a:lvl2pPr marL="914400" lvl="1" indent="-400050" algn="l" rtl="0">
              <a:spcBef>
                <a:spcPts val="500"/>
              </a:spcBef>
              <a:spcAft>
                <a:spcPts val="0"/>
              </a:spcAft>
              <a:buClr>
                <a:schemeClr val="accent4"/>
              </a:buClr>
              <a:buSzPts val="2700"/>
              <a:buFont typeface="Calibri"/>
              <a:buAutoNum type="alphaLcParenR"/>
              <a:defRPr sz="2700"/>
            </a:lvl2pPr>
            <a:lvl3pPr marL="1371600" lvl="2" indent="-374650" algn="l" rtl="0">
              <a:spcBef>
                <a:spcPts val="500"/>
              </a:spcBef>
              <a:spcAft>
                <a:spcPts val="0"/>
              </a:spcAft>
              <a:buClr>
                <a:schemeClr val="accent4"/>
              </a:buClr>
              <a:buSzPts val="2300"/>
              <a:buFont typeface="Calibri"/>
              <a:buAutoNum type="romanLcPeriod"/>
              <a:defRPr sz="2300"/>
            </a:lvl3pPr>
            <a:lvl4pPr marL="1828800" lvl="3" indent="-355600" algn="l" rtl="0">
              <a:spcBef>
                <a:spcPts val="400"/>
              </a:spcBef>
              <a:spcAft>
                <a:spcPts val="0"/>
              </a:spcAft>
              <a:buSzPts val="2000"/>
              <a:buFont typeface="Calibri"/>
              <a:buAutoNum type="arabicPeriod"/>
              <a:defRPr/>
            </a:lvl4pPr>
            <a:lvl5pPr marL="2286000" lvl="4" indent="-342900" algn="l" rtl="0">
              <a:spcBef>
                <a:spcPts val="400"/>
              </a:spcBef>
              <a:spcAft>
                <a:spcPts val="0"/>
              </a:spcAft>
              <a:buSzPts val="1800"/>
              <a:buFont typeface="Calibri"/>
              <a:buAutoNum type="arabicPeriod"/>
              <a:defRPr sz="18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61" name="Google Shape;61;p13"/>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62" name="Google Shape;62;p13"/>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711200" y="1371600"/>
            <a:ext cx="10468864" cy="1828800"/>
          </a:xfrm>
          <a:prstGeom prst="rect">
            <a:avLst/>
          </a:prstGeom>
          <a:noFill/>
          <a:ln>
            <a:noFill/>
          </a:ln>
        </p:spPr>
        <p:txBody>
          <a:bodyPr spcFirstLastPara="1" wrap="square" lIns="0" tIns="0" rIns="26000" bIns="0" anchor="b" anchorCtr="0">
            <a:normAutofit/>
          </a:bodyPr>
          <a:lstStyle>
            <a:lvl1pPr lvl="0" algn="l">
              <a:spcBef>
                <a:spcPts val="0"/>
              </a:spcBef>
              <a:spcAft>
                <a:spcPts val="0"/>
              </a:spcAft>
              <a:buClr>
                <a:schemeClr val="lt1"/>
              </a:buClr>
              <a:buSzPts val="5625"/>
              <a:buFont typeface="Calibri"/>
              <a:buNone/>
              <a:defRPr sz="5625"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5"/>
          <p:cNvSpPr txBox="1">
            <a:spLocks noGrp="1"/>
          </p:cNvSpPr>
          <p:nvPr>
            <p:ph type="subTitle" idx="1"/>
          </p:nvPr>
        </p:nvSpPr>
        <p:spPr>
          <a:xfrm>
            <a:off x="711200" y="3228536"/>
            <a:ext cx="10472928" cy="1752600"/>
          </a:xfrm>
          <a:prstGeom prst="rect">
            <a:avLst/>
          </a:prstGeom>
          <a:noFill/>
          <a:ln>
            <a:noFill/>
          </a:ln>
        </p:spPr>
        <p:txBody>
          <a:bodyPr spcFirstLastPara="1" wrap="square" lIns="0" tIns="65000" rIns="26000" bIns="65000" anchor="t" anchorCtr="0">
            <a:normAutofit/>
          </a:bodyPr>
          <a:lstStyle>
            <a:lvl1pPr marR="45718" lvl="0" algn="l">
              <a:spcBef>
                <a:spcPts val="520"/>
              </a:spcBef>
              <a:spcAft>
                <a:spcPts val="0"/>
              </a:spcAft>
              <a:buSzPts val="2471"/>
              <a:buNone/>
              <a:defRPr>
                <a:solidFill>
                  <a:schemeClr val="lt1"/>
                </a:solidFill>
                <a:latin typeface="Calibri"/>
                <a:ea typeface="Calibri"/>
                <a:cs typeface="Calibri"/>
                <a:sym typeface="Calibri"/>
              </a:defRPr>
            </a:lvl1pPr>
            <a:lvl2pPr lvl="1" algn="ctr">
              <a:spcBef>
                <a:spcPts val="360"/>
              </a:spcBef>
              <a:spcAft>
                <a:spcPts val="0"/>
              </a:spcAft>
              <a:buSzPts val="90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69" name="Google Shape;69;p15"/>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609600" y="1745803"/>
            <a:ext cx="10972800" cy="4578900"/>
          </a:xfrm>
          <a:prstGeom prst="rect">
            <a:avLst/>
          </a:prstGeom>
          <a:noFill/>
          <a:ln>
            <a:noFill/>
          </a:ln>
        </p:spPr>
        <p:txBody>
          <a:bodyPr spcFirstLastPara="1" wrap="square" lIns="121900" tIns="60925" rIns="121900" bIns="60925" anchor="t" anchorCtr="0">
            <a:normAutofit/>
          </a:bodyPr>
          <a:lstStyle>
            <a:lvl1pPr marL="457200" lvl="0" indent="-450850" algn="l" rtl="0">
              <a:spcBef>
                <a:spcPts val="700"/>
              </a:spcBef>
              <a:spcAft>
                <a:spcPts val="0"/>
              </a:spcAft>
              <a:buClr>
                <a:schemeClr val="accent4"/>
              </a:buClr>
              <a:buSzPts val="3500"/>
              <a:buFont typeface="Calibri"/>
              <a:buAutoNum type="arabicPeriod"/>
              <a:defRPr sz="3500"/>
            </a:lvl1pPr>
            <a:lvl2pPr marL="914400" lvl="1" indent="-400050" algn="l" rtl="0">
              <a:spcBef>
                <a:spcPts val="500"/>
              </a:spcBef>
              <a:spcAft>
                <a:spcPts val="0"/>
              </a:spcAft>
              <a:buClr>
                <a:schemeClr val="accent4"/>
              </a:buClr>
              <a:buSzPts val="2700"/>
              <a:buFont typeface="Calibri"/>
              <a:buAutoNum type="alphaLcParenR"/>
              <a:defRPr sz="2700"/>
            </a:lvl2pPr>
            <a:lvl3pPr marL="1371600" lvl="2" indent="-374650" algn="l" rtl="0">
              <a:spcBef>
                <a:spcPts val="500"/>
              </a:spcBef>
              <a:spcAft>
                <a:spcPts val="0"/>
              </a:spcAft>
              <a:buClr>
                <a:schemeClr val="accent4"/>
              </a:buClr>
              <a:buSzPts val="2300"/>
              <a:buFont typeface="Calibri"/>
              <a:buAutoNum type="romanLcPeriod"/>
              <a:defRPr sz="2300"/>
            </a:lvl3pPr>
            <a:lvl4pPr marL="1828800" lvl="3" indent="-355600" algn="l" rtl="0">
              <a:spcBef>
                <a:spcPts val="400"/>
              </a:spcBef>
              <a:spcAft>
                <a:spcPts val="0"/>
              </a:spcAft>
              <a:buSzPts val="2000"/>
              <a:buFont typeface="Calibri"/>
              <a:buAutoNum type="arabicPeriod"/>
              <a:defRPr/>
            </a:lvl4pPr>
            <a:lvl5pPr marL="2286000" lvl="4" indent="-342900" algn="l" rtl="0">
              <a:spcBef>
                <a:spcPts val="400"/>
              </a:spcBef>
              <a:spcAft>
                <a:spcPts val="0"/>
              </a:spcAft>
              <a:buSzPts val="1800"/>
              <a:buFont typeface="Calibri"/>
              <a:buAutoNum type="arabicPeriod"/>
              <a:defRPr sz="18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72" name="Google Shape;72;p16"/>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73" name="Google Shape;73;p16"/>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609600" y="1935480"/>
            <a:ext cx="10972800" cy="4389000"/>
          </a:xfrm>
          <a:prstGeom prst="rect">
            <a:avLst/>
          </a:prstGeom>
          <a:noFill/>
          <a:ln>
            <a:noFill/>
          </a:ln>
        </p:spPr>
        <p:txBody>
          <a:bodyPr spcFirstLastPara="1" wrap="square" lIns="130025" tIns="65000" rIns="130025" bIns="65000" anchor="t" anchorCtr="0">
            <a:normAutofit/>
          </a:bodyPr>
          <a:lstStyle>
            <a:lvl1pPr marL="457200" lvl="0" indent="-337185" algn="l">
              <a:spcBef>
                <a:spcPts val="360"/>
              </a:spcBef>
              <a:spcAft>
                <a:spcPts val="0"/>
              </a:spcAft>
              <a:buSzPts val="1710"/>
              <a:buChar char="⚫"/>
              <a:defRPr/>
            </a:lvl1pPr>
            <a:lvl2pPr marL="914400" lvl="1" indent="-285750" algn="l">
              <a:spcBef>
                <a:spcPts val="360"/>
              </a:spcBef>
              <a:spcAft>
                <a:spcPts val="0"/>
              </a:spcAft>
              <a:buSzPts val="90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7" name="Google Shape;17;p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2"/>
              </a:buClr>
              <a:buSzPts val="1400"/>
              <a:buFont typeface="Raleway"/>
              <a:buNone/>
              <a:defRPr sz="3466" b="1" i="0" u="none" strike="noStrike" cap="none">
                <a:solidFill>
                  <a:schemeClr val="dk2"/>
                </a:solidFill>
                <a:latin typeface="Raleway"/>
                <a:ea typeface="Raleway"/>
                <a:cs typeface="Raleway"/>
                <a:sym typeface="Raleway"/>
              </a:defRPr>
            </a:lvl1pPr>
            <a:lvl2pPr lvl="1">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2pPr>
            <a:lvl3pPr lvl="2">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3pPr>
            <a:lvl4pPr lvl="3">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4pPr>
            <a:lvl5pPr lvl="4">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5pPr>
            <a:lvl6pPr lvl="5">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6pPr>
            <a:lvl7pPr lvl="6">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7pPr>
            <a:lvl8pPr lvl="7">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8pPr>
            <a:lvl9pPr lvl="8">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9pPr>
          </a:lstStyle>
          <a:p>
            <a:endParaRPr/>
          </a:p>
        </p:txBody>
      </p:sp>
      <p:sp>
        <p:nvSpPr>
          <p:cNvPr id="20" name="Google Shape;20;p4"/>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accent1"/>
              </a:buClr>
              <a:buSzPts val="1800"/>
              <a:buFont typeface="Lato"/>
              <a:buNone/>
              <a:defRPr sz="2133"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9pPr>
          </a:lstStyle>
          <a:p>
            <a:endParaRPr/>
          </a:p>
        </p:txBody>
      </p:sp>
      <p:sp>
        <p:nvSpPr>
          <p:cNvPr id="21" name="Google Shape;21;p4"/>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accent1"/>
              </a:buClr>
              <a:buSzPts val="1800"/>
              <a:buFont typeface="Lato"/>
              <a:buChar char="●"/>
              <a:defRPr sz="2400" b="0" i="0" u="none" strike="noStrike" cap="none">
                <a:solidFill>
                  <a:schemeClr val="accent1"/>
                </a:solidFill>
                <a:latin typeface="Lato"/>
                <a:ea typeface="Lato"/>
                <a:cs typeface="Lato"/>
                <a:sym typeface="Lato"/>
              </a:defRPr>
            </a:lvl1pPr>
            <a:lvl2pPr marL="914400" marR="0" lvl="1"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2pPr>
            <a:lvl3pPr marL="1371600" marR="0" lvl="2"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3pPr>
            <a:lvl4pPr marL="1828800" marR="0" lvl="3"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4pPr>
            <a:lvl5pPr marL="2286000" marR="0" lvl="4"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5pPr>
            <a:lvl6pPr marL="2743200" marR="0" lvl="5"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6pPr>
            <a:lvl7pPr marL="3200400" marR="0" lvl="6"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7pPr>
            <a:lvl8pPr marL="3657600" marR="0" lvl="7"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8pPr>
            <a:lvl9pPr marL="4114800" marR="0" lvl="8" indent="-298450" algn="l">
              <a:lnSpc>
                <a:spcPct val="115000"/>
              </a:lnSpc>
              <a:spcBef>
                <a:spcPts val="2133"/>
              </a:spcBef>
              <a:spcAft>
                <a:spcPts val="2133"/>
              </a:spcAft>
              <a:buClr>
                <a:schemeClr val="accent1"/>
              </a:buClr>
              <a:buSzPts val="1100"/>
              <a:buFont typeface="Lato"/>
              <a:buChar char="■"/>
              <a:defRPr sz="1467" b="0" i="0" u="none" strike="noStrike" cap="none">
                <a:solidFill>
                  <a:schemeClr val="accent1"/>
                </a:solidFill>
                <a:latin typeface="Lato"/>
                <a:ea typeface="Lato"/>
                <a:cs typeface="Lato"/>
                <a:sym typeface="Lato"/>
              </a:defRPr>
            </a:lvl9pPr>
          </a:lstStyle>
          <a:p>
            <a:endParaRPr/>
          </a:p>
        </p:txBody>
      </p:sp>
      <p:sp>
        <p:nvSpPr>
          <p:cNvPr id="22" name="Google Shape;22;p4"/>
          <p:cNvSpPr txBox="1">
            <a:spLocks noGrp="1"/>
          </p:cNvSpPr>
          <p:nvPr>
            <p:ph type="sldNum" idx="12"/>
          </p:nvPr>
        </p:nvSpPr>
        <p:spPr>
          <a:xfrm>
            <a:off x="9917835" y="6333133"/>
            <a:ext cx="21952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333">
              <a:solidFill>
                <a:srgbClr val="B7B7B7"/>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09600" y="274637"/>
            <a:ext cx="10972800" cy="1143000"/>
          </a:xfrm>
          <a:prstGeom prst="rect">
            <a:avLst/>
          </a:prstGeom>
          <a:noFill/>
          <a:ln>
            <a:noFill/>
          </a:ln>
        </p:spPr>
        <p:txBody>
          <a:bodyPr spcFirstLastPara="1" wrap="square" lIns="130025" tIns="130025" rIns="130025" bIns="130025" anchor="ctr" anchorCtr="0">
            <a:normAutofit/>
          </a:bodyPr>
          <a:lstStyle>
            <a:lvl1pPr lvl="0" algn="l">
              <a:spcBef>
                <a:spcPts val="0"/>
              </a:spcBef>
              <a:spcAft>
                <a:spcPts val="0"/>
              </a:spcAft>
              <a:buClr>
                <a:schemeClr val="accent1"/>
              </a:buClr>
              <a:buSzPts val="4781"/>
              <a:buFont typeface="Georgia"/>
              <a:buNone/>
              <a:defRPr sz="4781" b="0">
                <a:solidFill>
                  <a:schemeClr val="accent1"/>
                </a:solidFill>
                <a:latin typeface="Calibri"/>
                <a:ea typeface="Calibri"/>
                <a:cs typeface="Calibri"/>
                <a:sym typeface="Calibri"/>
              </a:defRPr>
            </a:lvl1pPr>
            <a:lvl2pPr lvl="1"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2pPr>
            <a:lvl3pPr lvl="2"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3pPr>
            <a:lvl4pPr lvl="3"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4pPr>
            <a:lvl5pPr lvl="4"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5pPr>
            <a:lvl6pPr lvl="5"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6pPr>
            <a:lvl7pPr lvl="6"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7pPr>
            <a:lvl8pPr lvl="7"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8pPr>
            <a:lvl9pPr lvl="8"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9pPr>
          </a:lstStyle>
          <a:p>
            <a:endParaRPr/>
          </a:p>
        </p:txBody>
      </p:sp>
      <p:sp>
        <p:nvSpPr>
          <p:cNvPr id="25" name="Google Shape;25;p5"/>
          <p:cNvSpPr txBox="1">
            <a:spLocks noGrp="1"/>
          </p:cNvSpPr>
          <p:nvPr>
            <p:ph type="body" idx="1"/>
          </p:nvPr>
        </p:nvSpPr>
        <p:spPr>
          <a:xfrm>
            <a:off x="609600" y="1600200"/>
            <a:ext cx="10972800" cy="4967700"/>
          </a:xfrm>
          <a:prstGeom prst="rect">
            <a:avLst/>
          </a:prstGeom>
          <a:noFill/>
          <a:ln>
            <a:noFill/>
          </a:ln>
        </p:spPr>
        <p:txBody>
          <a:bodyPr spcFirstLastPara="1" wrap="square" lIns="130025" tIns="130025" rIns="130025" bIns="130025" anchor="t" anchorCtr="0">
            <a:normAutofit/>
          </a:bodyPr>
          <a:lstStyle>
            <a:lvl1pPr marL="457200" lvl="0" indent="-385505" algn="l">
              <a:spcBef>
                <a:spcPts val="520"/>
              </a:spcBef>
              <a:spcAft>
                <a:spcPts val="0"/>
              </a:spcAft>
              <a:buSzPts val="2471"/>
              <a:buChar char="⚫"/>
              <a:defRPr/>
            </a:lvl1pPr>
            <a:lvl2pPr marL="914400" lvl="1" indent="-304514" algn="l">
              <a:spcBef>
                <a:spcPts val="478"/>
              </a:spcBef>
              <a:spcAft>
                <a:spcPts val="0"/>
              </a:spcAft>
              <a:buSzPts val="1196"/>
              <a:buChar char="➤"/>
              <a:defRPr/>
            </a:lvl2pPr>
            <a:lvl3pPr marL="1371600" lvl="2" indent="-322345" algn="l">
              <a:spcBef>
                <a:spcPts val="422"/>
              </a:spcBef>
              <a:spcAft>
                <a:spcPts val="0"/>
              </a:spcAft>
              <a:buSzPts val="1476"/>
              <a:buChar char="-"/>
              <a:defRPr/>
            </a:lvl3pPr>
            <a:lvl4pPr marL="1828800" lvl="3" indent="-309870" algn="l">
              <a:spcBef>
                <a:spcPts val="394"/>
              </a:spcBef>
              <a:spcAft>
                <a:spcPts val="0"/>
              </a:spcAft>
              <a:buSzPts val="1280"/>
              <a:buChar char="-"/>
              <a:defRPr/>
            </a:lvl4pPr>
            <a:lvl5pPr marL="2286000" lvl="4" indent="-304050" algn="l">
              <a:spcBef>
                <a:spcPts val="366"/>
              </a:spcBef>
              <a:spcAft>
                <a:spcPts val="0"/>
              </a:spcAft>
              <a:buSzPts val="1188"/>
              <a:buChar char="-"/>
              <a:defRPr sz="1828"/>
            </a:lvl5pPr>
            <a:lvl6pPr marL="2743200" lvl="5" indent="-321462" algn="l">
              <a:spcBef>
                <a:spcPts val="366"/>
              </a:spcBef>
              <a:spcAft>
                <a:spcPts val="0"/>
              </a:spcAft>
              <a:buSzPts val="1462"/>
              <a:buChar char="⚫"/>
              <a:defRPr sz="1828"/>
            </a:lvl6pPr>
            <a:lvl7pPr marL="3200400" lvl="6" indent="-321462" algn="l">
              <a:spcBef>
                <a:spcPts val="366"/>
              </a:spcBef>
              <a:spcAft>
                <a:spcPts val="0"/>
              </a:spcAft>
              <a:buSzPts val="1462"/>
              <a:buChar char="⚫"/>
              <a:defRPr sz="1828"/>
            </a:lvl7pPr>
            <a:lvl8pPr marL="3657600" lvl="7" indent="-344678" algn="l">
              <a:spcBef>
                <a:spcPts val="366"/>
              </a:spcBef>
              <a:spcAft>
                <a:spcPts val="0"/>
              </a:spcAft>
              <a:buSzPts val="1828"/>
              <a:buFont typeface="Constantia"/>
              <a:buChar char="•"/>
              <a:defRPr sz="1828"/>
            </a:lvl8pPr>
            <a:lvl9pPr marL="4114800" lvl="8" indent="-344678" algn="l">
              <a:spcBef>
                <a:spcPts val="366"/>
              </a:spcBef>
              <a:spcAft>
                <a:spcPts val="0"/>
              </a:spcAft>
              <a:buSzPts val="1828"/>
              <a:buFont typeface="Constantia"/>
              <a:buChar char="•"/>
              <a:defRPr sz="1828"/>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09600" y="704088"/>
            <a:ext cx="110744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dk2"/>
              </a:buClr>
              <a:buSzPts val="4992"/>
              <a:buFont typeface="Calibri"/>
              <a:buNone/>
              <a:defRPr sz="4992"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6"/>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711200" y="1371600"/>
            <a:ext cx="10468864" cy="1828800"/>
          </a:xfrm>
          <a:prstGeom prst="rect">
            <a:avLst/>
          </a:prstGeom>
          <a:noFill/>
          <a:ln>
            <a:noFill/>
          </a:ln>
        </p:spPr>
        <p:txBody>
          <a:bodyPr spcFirstLastPara="1" wrap="square" lIns="0" tIns="0" rIns="26000" bIns="0" anchor="b" anchorCtr="0">
            <a:normAutofit/>
          </a:bodyPr>
          <a:lstStyle>
            <a:lvl1pPr lvl="0" algn="l">
              <a:spcBef>
                <a:spcPts val="0"/>
              </a:spcBef>
              <a:spcAft>
                <a:spcPts val="0"/>
              </a:spcAft>
              <a:buClr>
                <a:schemeClr val="lt1"/>
              </a:buClr>
              <a:buSzPts val="5625"/>
              <a:buFont typeface="Calibri"/>
              <a:buNone/>
              <a:defRPr sz="5625"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subTitle" idx="1"/>
          </p:nvPr>
        </p:nvSpPr>
        <p:spPr>
          <a:xfrm>
            <a:off x="711200" y="3228536"/>
            <a:ext cx="10472928" cy="1752600"/>
          </a:xfrm>
          <a:prstGeom prst="rect">
            <a:avLst/>
          </a:prstGeom>
          <a:noFill/>
          <a:ln>
            <a:noFill/>
          </a:ln>
        </p:spPr>
        <p:txBody>
          <a:bodyPr spcFirstLastPara="1" wrap="square" lIns="0" tIns="65000" rIns="26000" bIns="65000" anchor="t" anchorCtr="0">
            <a:normAutofit/>
          </a:bodyPr>
          <a:lstStyle>
            <a:lvl1pPr marR="45718" lvl="0" algn="l">
              <a:spcBef>
                <a:spcPts val="520"/>
              </a:spcBef>
              <a:spcAft>
                <a:spcPts val="0"/>
              </a:spcAft>
              <a:buSzPts val="2471"/>
              <a:buNone/>
              <a:defRPr>
                <a:solidFill>
                  <a:schemeClr val="lt1"/>
                </a:solidFill>
                <a:latin typeface="Calibri"/>
                <a:ea typeface="Calibri"/>
                <a:cs typeface="Calibri"/>
                <a:sym typeface="Calibri"/>
              </a:defRPr>
            </a:lvl1pPr>
            <a:lvl2pPr lvl="1" algn="ctr">
              <a:spcBef>
                <a:spcPts val="360"/>
              </a:spcBef>
              <a:spcAft>
                <a:spcPts val="0"/>
              </a:spcAft>
              <a:buSzPts val="90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2" name="Google Shape;32;p7"/>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625"/>
              <a:buFont typeface="Calibri"/>
              <a:buNone/>
              <a:defRPr sz="5625"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707136" y="2704664"/>
            <a:ext cx="10363200" cy="1509712"/>
          </a:xfrm>
          <a:prstGeom prst="rect">
            <a:avLst/>
          </a:prstGeom>
          <a:noFill/>
          <a:ln>
            <a:noFill/>
          </a:ln>
        </p:spPr>
        <p:txBody>
          <a:bodyPr spcFirstLastPara="1" wrap="square" lIns="65000" tIns="65000" rIns="65000" bIns="65000" anchor="t" anchorCtr="0">
            <a:normAutofit/>
          </a:bodyPr>
          <a:lstStyle>
            <a:lvl1pPr marL="457200" lvl="0" indent="-228600" algn="l">
              <a:spcBef>
                <a:spcPts val="436"/>
              </a:spcBef>
              <a:spcAft>
                <a:spcPts val="0"/>
              </a:spcAft>
              <a:buSzPts val="2071"/>
              <a:buNone/>
              <a:defRPr sz="2180">
                <a:solidFill>
                  <a:schemeClr val="lt1"/>
                </a:solidFill>
              </a:defRPr>
            </a:lvl1pPr>
            <a:lvl2pPr marL="914400" lvl="1" indent="-228600" algn="l">
              <a:spcBef>
                <a:spcPts val="366"/>
              </a:spcBef>
              <a:spcAft>
                <a:spcPts val="0"/>
              </a:spcAft>
              <a:buSzPts val="914"/>
              <a:buNone/>
              <a:defRPr sz="1828">
                <a:solidFill>
                  <a:schemeClr val="lt1"/>
                </a:solidFill>
              </a:defRPr>
            </a:lvl2pPr>
            <a:lvl3pPr marL="1371600" lvl="2" indent="-228600" algn="l">
              <a:spcBef>
                <a:spcPts val="323"/>
              </a:spcBef>
              <a:spcAft>
                <a:spcPts val="0"/>
              </a:spcAft>
              <a:buSzPts val="1132"/>
              <a:buNone/>
              <a:defRPr sz="1617">
                <a:solidFill>
                  <a:schemeClr val="lt1"/>
                </a:solidFill>
              </a:defRPr>
            </a:lvl3pPr>
            <a:lvl4pPr marL="1828800" lvl="3" indent="-228600" algn="l">
              <a:spcBef>
                <a:spcPts val="281"/>
              </a:spcBef>
              <a:spcAft>
                <a:spcPts val="0"/>
              </a:spcAft>
              <a:buSzPts val="914"/>
              <a:buNone/>
              <a:defRPr sz="1406">
                <a:solidFill>
                  <a:schemeClr val="lt1"/>
                </a:solidFill>
              </a:defRPr>
            </a:lvl4pPr>
            <a:lvl5pPr marL="2286000" lvl="4" indent="-228600" algn="l">
              <a:spcBef>
                <a:spcPts val="281"/>
              </a:spcBef>
              <a:spcAft>
                <a:spcPts val="0"/>
              </a:spcAft>
              <a:buSzPts val="914"/>
              <a:buNone/>
              <a:defRPr sz="1406">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6" name="Google Shape;36;p8"/>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609600" y="1920085"/>
            <a:ext cx="5384800" cy="4434840"/>
          </a:xfrm>
          <a:prstGeom prst="rect">
            <a:avLst/>
          </a:prstGeom>
          <a:noFill/>
          <a:ln>
            <a:noFill/>
          </a:ln>
        </p:spPr>
        <p:txBody>
          <a:bodyPr spcFirstLastPara="1" wrap="square" lIns="130025" tIns="65000" rIns="130025" bIns="65000" anchor="t" anchorCtr="0">
            <a:normAutofit/>
          </a:bodyPr>
          <a:lstStyle>
            <a:lvl1pPr marL="457200" lvl="0" indent="-385505" algn="l">
              <a:spcBef>
                <a:spcPts val="520"/>
              </a:spcBef>
              <a:spcAft>
                <a:spcPts val="0"/>
              </a:spcAft>
              <a:buClr>
                <a:schemeClr val="accent1"/>
              </a:buClr>
              <a:buSzPts val="2471"/>
              <a:buChar char="⚫"/>
              <a:defRPr sz="2601"/>
            </a:lvl1pPr>
            <a:lvl2pPr marL="914400" lvl="1" indent="-304514" algn="l">
              <a:spcBef>
                <a:spcPts val="478"/>
              </a:spcBef>
              <a:spcAft>
                <a:spcPts val="0"/>
              </a:spcAft>
              <a:buClr>
                <a:schemeClr val="accent1"/>
              </a:buClr>
              <a:buSzPts val="1196"/>
              <a:buChar char="➤"/>
              <a:defRPr sz="2391"/>
            </a:lvl2pPr>
            <a:lvl3pPr marL="1371600" lvl="2" indent="-316122" algn="l">
              <a:spcBef>
                <a:spcPts val="394"/>
              </a:spcBef>
              <a:spcAft>
                <a:spcPts val="0"/>
              </a:spcAft>
              <a:buClr>
                <a:schemeClr val="accent1"/>
              </a:buClr>
              <a:buSzPts val="1378"/>
              <a:buChar char="-"/>
              <a:defRPr sz="1969"/>
            </a:lvl3pPr>
            <a:lvl4pPr marL="1828800" lvl="3" indent="-304050" algn="l">
              <a:spcBef>
                <a:spcPts val="366"/>
              </a:spcBef>
              <a:spcAft>
                <a:spcPts val="0"/>
              </a:spcAft>
              <a:buClr>
                <a:schemeClr val="accent1"/>
              </a:buClr>
              <a:buSzPts val="1188"/>
              <a:buChar char="-"/>
              <a:defRPr sz="1828"/>
            </a:lvl4pPr>
            <a:lvl5pPr marL="2286000" lvl="4" indent="-304050" algn="l">
              <a:spcBef>
                <a:spcPts val="366"/>
              </a:spcBef>
              <a:spcAft>
                <a:spcPts val="0"/>
              </a:spcAft>
              <a:buClr>
                <a:schemeClr val="accent1"/>
              </a:buClr>
              <a:buSzPts val="1188"/>
              <a:buChar char="-"/>
              <a:defRPr sz="1828"/>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9"/>
          <p:cNvSpPr txBox="1">
            <a:spLocks noGrp="1"/>
          </p:cNvSpPr>
          <p:nvPr>
            <p:ph type="body" idx="2"/>
          </p:nvPr>
        </p:nvSpPr>
        <p:spPr>
          <a:xfrm>
            <a:off x="6197600" y="1920085"/>
            <a:ext cx="5384800" cy="4434840"/>
          </a:xfrm>
          <a:prstGeom prst="rect">
            <a:avLst/>
          </a:prstGeom>
          <a:noFill/>
          <a:ln>
            <a:noFill/>
          </a:ln>
        </p:spPr>
        <p:txBody>
          <a:bodyPr spcFirstLastPara="1" wrap="square" lIns="130025" tIns="65000" rIns="130025" bIns="65000" anchor="t" anchorCtr="0">
            <a:normAutofit/>
          </a:bodyPr>
          <a:lstStyle>
            <a:lvl1pPr marL="457200" lvl="0" indent="-385505" algn="l">
              <a:spcBef>
                <a:spcPts val="520"/>
              </a:spcBef>
              <a:spcAft>
                <a:spcPts val="0"/>
              </a:spcAft>
              <a:buClr>
                <a:schemeClr val="accent1"/>
              </a:buClr>
              <a:buSzPts val="2471"/>
              <a:buChar char="⚫"/>
              <a:defRPr sz="2601"/>
            </a:lvl1pPr>
            <a:lvl2pPr marL="914400" lvl="1" indent="-304514" algn="l">
              <a:spcBef>
                <a:spcPts val="478"/>
              </a:spcBef>
              <a:spcAft>
                <a:spcPts val="0"/>
              </a:spcAft>
              <a:buClr>
                <a:schemeClr val="accent1"/>
              </a:buClr>
              <a:buSzPts val="1196"/>
              <a:buChar char="➤"/>
              <a:defRPr sz="2391"/>
            </a:lvl2pPr>
            <a:lvl3pPr marL="1371600" lvl="2" indent="-316122" algn="l">
              <a:spcBef>
                <a:spcPts val="394"/>
              </a:spcBef>
              <a:spcAft>
                <a:spcPts val="0"/>
              </a:spcAft>
              <a:buClr>
                <a:schemeClr val="accent1"/>
              </a:buClr>
              <a:buSzPts val="1378"/>
              <a:buChar char="-"/>
              <a:defRPr sz="1969"/>
            </a:lvl3pPr>
            <a:lvl4pPr marL="1828800" lvl="3" indent="-304050" algn="l">
              <a:spcBef>
                <a:spcPts val="366"/>
              </a:spcBef>
              <a:spcAft>
                <a:spcPts val="0"/>
              </a:spcAft>
              <a:buClr>
                <a:schemeClr val="accent1"/>
              </a:buClr>
              <a:buSzPts val="1188"/>
              <a:buChar char="-"/>
              <a:defRPr sz="1828"/>
            </a:lvl4pPr>
            <a:lvl5pPr marL="2286000" lvl="4" indent="-304050" algn="l">
              <a:spcBef>
                <a:spcPts val="366"/>
              </a:spcBef>
              <a:spcAft>
                <a:spcPts val="0"/>
              </a:spcAft>
              <a:buClr>
                <a:schemeClr val="accent1"/>
              </a:buClr>
              <a:buSzPts val="1188"/>
              <a:buChar char="-"/>
              <a:defRPr sz="1828"/>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1" name="Google Shape;41;p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4992"/>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609600" y="1855248"/>
            <a:ext cx="5386917" cy="659352"/>
          </a:xfrm>
          <a:prstGeom prst="rect">
            <a:avLst/>
          </a:prstGeom>
          <a:noFill/>
          <a:ln>
            <a:noFill/>
          </a:ln>
        </p:spPr>
        <p:txBody>
          <a:bodyPr spcFirstLastPara="1" wrap="square" lIns="65000" tIns="0" rIns="65000" bIns="0" anchor="ctr" anchorCtr="0">
            <a:noAutofit/>
          </a:bodyPr>
          <a:lstStyle>
            <a:lvl1pPr marL="457200" lvl="0" indent="-228600" algn="l">
              <a:spcBef>
                <a:spcPts val="478"/>
              </a:spcBef>
              <a:spcAft>
                <a:spcPts val="0"/>
              </a:spcAft>
              <a:buSzPts val="2271"/>
              <a:buNone/>
              <a:defRPr sz="2391" b="1" cap="none">
                <a:solidFill>
                  <a:schemeClr val="dk2"/>
                </a:solidFill>
              </a:defRPr>
            </a:lvl1pPr>
            <a:lvl2pPr marL="914400" lvl="1" indent="-228600" algn="l">
              <a:spcBef>
                <a:spcPts val="394"/>
              </a:spcBef>
              <a:spcAft>
                <a:spcPts val="0"/>
              </a:spcAft>
              <a:buSzPts val="985"/>
              <a:buNone/>
              <a:defRPr sz="1969" b="1"/>
            </a:lvl2pPr>
            <a:lvl3pPr marL="1371600" lvl="2" indent="-228600" algn="l">
              <a:spcBef>
                <a:spcPts val="366"/>
              </a:spcBef>
              <a:spcAft>
                <a:spcPts val="0"/>
              </a:spcAft>
              <a:buSzPts val="1280"/>
              <a:buNone/>
              <a:defRPr sz="1828" b="1"/>
            </a:lvl3pPr>
            <a:lvl4pPr marL="1828800" lvl="3" indent="-228600" algn="l">
              <a:spcBef>
                <a:spcPts val="323"/>
              </a:spcBef>
              <a:spcAft>
                <a:spcPts val="0"/>
              </a:spcAft>
              <a:buSzPts val="1051"/>
              <a:buNone/>
              <a:defRPr sz="1617" b="1"/>
            </a:lvl4pPr>
            <a:lvl5pPr marL="2286000" lvl="4" indent="-228600" algn="l">
              <a:spcBef>
                <a:spcPts val="323"/>
              </a:spcBef>
              <a:spcAft>
                <a:spcPts val="0"/>
              </a:spcAft>
              <a:buSzPts val="1051"/>
              <a:buNone/>
              <a:defRPr sz="1617"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10"/>
          <p:cNvSpPr txBox="1">
            <a:spLocks noGrp="1"/>
          </p:cNvSpPr>
          <p:nvPr>
            <p:ph type="body" idx="2"/>
          </p:nvPr>
        </p:nvSpPr>
        <p:spPr>
          <a:xfrm>
            <a:off x="6193369" y="1859759"/>
            <a:ext cx="5389033" cy="654843"/>
          </a:xfrm>
          <a:prstGeom prst="rect">
            <a:avLst/>
          </a:prstGeom>
          <a:noFill/>
          <a:ln>
            <a:noFill/>
          </a:ln>
        </p:spPr>
        <p:txBody>
          <a:bodyPr spcFirstLastPara="1" wrap="square" lIns="65000" tIns="0" rIns="65000" bIns="0" anchor="ctr" anchorCtr="0">
            <a:normAutofit/>
          </a:bodyPr>
          <a:lstStyle>
            <a:lvl1pPr marL="457200" lvl="0" indent="-228600" algn="l">
              <a:spcBef>
                <a:spcPts val="478"/>
              </a:spcBef>
              <a:spcAft>
                <a:spcPts val="0"/>
              </a:spcAft>
              <a:buSzPts val="2271"/>
              <a:buNone/>
              <a:defRPr sz="2391" b="1" cap="none">
                <a:solidFill>
                  <a:schemeClr val="dk2"/>
                </a:solidFill>
              </a:defRPr>
            </a:lvl1pPr>
            <a:lvl2pPr marL="914400" lvl="1" indent="-228600" algn="l">
              <a:spcBef>
                <a:spcPts val="394"/>
              </a:spcBef>
              <a:spcAft>
                <a:spcPts val="0"/>
              </a:spcAft>
              <a:buSzPts val="985"/>
              <a:buNone/>
              <a:defRPr sz="1969" b="1"/>
            </a:lvl2pPr>
            <a:lvl3pPr marL="1371600" lvl="2" indent="-228600" algn="l">
              <a:spcBef>
                <a:spcPts val="366"/>
              </a:spcBef>
              <a:spcAft>
                <a:spcPts val="0"/>
              </a:spcAft>
              <a:buSzPts val="1280"/>
              <a:buNone/>
              <a:defRPr sz="1828" b="1"/>
            </a:lvl3pPr>
            <a:lvl4pPr marL="1828800" lvl="3" indent="-228600" algn="l">
              <a:spcBef>
                <a:spcPts val="323"/>
              </a:spcBef>
              <a:spcAft>
                <a:spcPts val="0"/>
              </a:spcAft>
              <a:buSzPts val="1051"/>
              <a:buNone/>
              <a:defRPr sz="1617" b="1"/>
            </a:lvl4pPr>
            <a:lvl5pPr marL="2286000" lvl="4" indent="-228600" algn="l">
              <a:spcBef>
                <a:spcPts val="323"/>
              </a:spcBef>
              <a:spcAft>
                <a:spcPts val="0"/>
              </a:spcAft>
              <a:buSzPts val="1051"/>
              <a:buNone/>
              <a:defRPr sz="1617"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10"/>
          <p:cNvSpPr txBox="1">
            <a:spLocks noGrp="1"/>
          </p:cNvSpPr>
          <p:nvPr>
            <p:ph type="body" idx="3"/>
          </p:nvPr>
        </p:nvSpPr>
        <p:spPr>
          <a:xfrm>
            <a:off x="609600" y="2514600"/>
            <a:ext cx="5386917" cy="3845720"/>
          </a:xfrm>
          <a:prstGeom prst="rect">
            <a:avLst/>
          </a:prstGeom>
          <a:noFill/>
          <a:ln>
            <a:noFill/>
          </a:ln>
        </p:spPr>
        <p:txBody>
          <a:bodyPr spcFirstLastPara="1" wrap="square" lIns="130025" tIns="0" rIns="130025" bIns="65000" anchor="t" anchorCtr="0">
            <a:normAutofit/>
          </a:bodyPr>
          <a:lstStyle>
            <a:lvl1pPr marL="457200" lvl="0" indent="-360108" algn="l">
              <a:spcBef>
                <a:spcPts val="436"/>
              </a:spcBef>
              <a:spcAft>
                <a:spcPts val="0"/>
              </a:spcAft>
              <a:buSzPts val="2071"/>
              <a:buChar char="⚫"/>
              <a:defRPr sz="2180"/>
            </a:lvl1pPr>
            <a:lvl2pPr marL="914400" lvl="1" indent="-291115" algn="l">
              <a:spcBef>
                <a:spcPts val="394"/>
              </a:spcBef>
              <a:spcAft>
                <a:spcPts val="0"/>
              </a:spcAft>
              <a:buSzPts val="985"/>
              <a:buChar char="➤"/>
              <a:defRPr sz="1969"/>
            </a:lvl2pPr>
            <a:lvl3pPr marL="1371600" lvl="2" indent="-309854" algn="l">
              <a:spcBef>
                <a:spcPts val="366"/>
              </a:spcBef>
              <a:spcAft>
                <a:spcPts val="0"/>
              </a:spcAft>
              <a:buSzPts val="1280"/>
              <a:buChar char="-"/>
              <a:defRPr sz="1828"/>
            </a:lvl3pPr>
            <a:lvl4pPr marL="1828800" lvl="3" indent="-295341" algn="l">
              <a:spcBef>
                <a:spcPts val="323"/>
              </a:spcBef>
              <a:spcAft>
                <a:spcPts val="0"/>
              </a:spcAft>
              <a:buSzPts val="1051"/>
              <a:buChar char="-"/>
              <a:defRPr sz="1617"/>
            </a:lvl4pPr>
            <a:lvl5pPr marL="2286000" lvl="4" indent="-295341" algn="l">
              <a:spcBef>
                <a:spcPts val="323"/>
              </a:spcBef>
              <a:spcAft>
                <a:spcPts val="0"/>
              </a:spcAft>
              <a:buSzPts val="1051"/>
              <a:buChar char="-"/>
              <a:defRPr sz="1617"/>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10"/>
          <p:cNvSpPr txBox="1">
            <a:spLocks noGrp="1"/>
          </p:cNvSpPr>
          <p:nvPr>
            <p:ph type="body" idx="4"/>
          </p:nvPr>
        </p:nvSpPr>
        <p:spPr>
          <a:xfrm>
            <a:off x="6193369" y="2514600"/>
            <a:ext cx="5389033" cy="3845720"/>
          </a:xfrm>
          <a:prstGeom prst="rect">
            <a:avLst/>
          </a:prstGeom>
          <a:noFill/>
          <a:ln>
            <a:noFill/>
          </a:ln>
        </p:spPr>
        <p:txBody>
          <a:bodyPr spcFirstLastPara="1" wrap="square" lIns="130025" tIns="0" rIns="130025" bIns="65000" anchor="t" anchorCtr="0">
            <a:normAutofit/>
          </a:bodyPr>
          <a:lstStyle>
            <a:lvl1pPr marL="457200" lvl="0" indent="-360108" algn="l">
              <a:spcBef>
                <a:spcPts val="436"/>
              </a:spcBef>
              <a:spcAft>
                <a:spcPts val="0"/>
              </a:spcAft>
              <a:buSzPts val="2071"/>
              <a:buChar char="⚫"/>
              <a:defRPr sz="2180"/>
            </a:lvl1pPr>
            <a:lvl2pPr marL="914400" lvl="1" indent="-291115" algn="l">
              <a:spcBef>
                <a:spcPts val="394"/>
              </a:spcBef>
              <a:spcAft>
                <a:spcPts val="0"/>
              </a:spcAft>
              <a:buSzPts val="985"/>
              <a:buChar char="➤"/>
              <a:defRPr sz="1969"/>
            </a:lvl2pPr>
            <a:lvl3pPr marL="1371600" lvl="2" indent="-309854" algn="l">
              <a:spcBef>
                <a:spcPts val="366"/>
              </a:spcBef>
              <a:spcAft>
                <a:spcPts val="0"/>
              </a:spcAft>
              <a:buSzPts val="1280"/>
              <a:buChar char="-"/>
              <a:defRPr sz="1828"/>
            </a:lvl3pPr>
            <a:lvl4pPr marL="1828800" lvl="3" indent="-295341" algn="l">
              <a:spcBef>
                <a:spcPts val="323"/>
              </a:spcBef>
              <a:spcAft>
                <a:spcPts val="0"/>
              </a:spcAft>
              <a:buSzPts val="1051"/>
              <a:buChar char="-"/>
              <a:defRPr sz="1617"/>
            </a:lvl4pPr>
            <a:lvl5pPr marL="2286000" lvl="4" indent="-295341" algn="l">
              <a:spcBef>
                <a:spcPts val="323"/>
              </a:spcBef>
              <a:spcAft>
                <a:spcPts val="0"/>
              </a:spcAft>
              <a:buSzPts val="1051"/>
              <a:buChar char="-"/>
              <a:defRPr sz="1617"/>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8" name="Google Shape;48;p10"/>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marR="0" lvl="0" algn="l" rtl="0">
              <a:spcBef>
                <a:spcPts val="0"/>
              </a:spcBef>
              <a:spcAft>
                <a:spcPts val="0"/>
              </a:spcAft>
              <a:buClr>
                <a:schemeClr val="accent1"/>
              </a:buClr>
              <a:buSzPts val="4992"/>
              <a:buFont typeface="Calibri"/>
              <a:buNone/>
              <a:defRPr sz="4992"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935480"/>
            <a:ext cx="10972800" cy="4389120"/>
          </a:xfrm>
          <a:prstGeom prst="rect">
            <a:avLst/>
          </a:prstGeom>
          <a:noFill/>
          <a:ln>
            <a:noFill/>
          </a:ln>
        </p:spPr>
        <p:txBody>
          <a:bodyPr spcFirstLastPara="1" wrap="square" lIns="130025" tIns="65000" rIns="130025" bIns="65000" anchor="t" anchorCtr="0">
            <a:normAutofit/>
          </a:bodyPr>
          <a:lstStyle>
            <a:lvl1pPr marL="457200" marR="0" lvl="0" indent="-385505" algn="l" rtl="0">
              <a:spcBef>
                <a:spcPts val="520"/>
              </a:spcBef>
              <a:spcAft>
                <a:spcPts val="0"/>
              </a:spcAft>
              <a:buClr>
                <a:schemeClr val="accent1"/>
              </a:buClr>
              <a:buSzPts val="2471"/>
              <a:buFont typeface="Noto Sans Symbols"/>
              <a:buChar char="⚫"/>
              <a:defRPr sz="2601" b="0" i="0" u="none" strike="noStrike" cap="none">
                <a:solidFill>
                  <a:schemeClr val="dk1"/>
                </a:solidFill>
                <a:latin typeface="Calibri"/>
                <a:ea typeface="Calibri"/>
                <a:cs typeface="Calibri"/>
                <a:sym typeface="Calibri"/>
              </a:defRPr>
            </a:lvl1pPr>
            <a:lvl2pPr marL="914400" marR="0" lvl="1" indent="-304514" algn="l" rtl="0">
              <a:spcBef>
                <a:spcPts val="478"/>
              </a:spcBef>
              <a:spcAft>
                <a:spcPts val="0"/>
              </a:spcAft>
              <a:buClr>
                <a:schemeClr val="accent1"/>
              </a:buClr>
              <a:buSzPts val="1196"/>
              <a:buFont typeface="Merriweather Sans"/>
              <a:buChar char="➤"/>
              <a:defRPr sz="2391" b="0" i="0" u="none" strike="noStrike" cap="none">
                <a:solidFill>
                  <a:srgbClr val="910D28"/>
                </a:solidFill>
                <a:latin typeface="Calibri"/>
                <a:ea typeface="Calibri"/>
                <a:cs typeface="Calibri"/>
                <a:sym typeface="Calibri"/>
              </a:defRPr>
            </a:lvl2pPr>
            <a:lvl3pPr marL="1371600" marR="0" lvl="2" indent="-322345" algn="l" rtl="0">
              <a:spcBef>
                <a:spcPts val="422"/>
              </a:spcBef>
              <a:spcAft>
                <a:spcPts val="0"/>
              </a:spcAft>
              <a:buClr>
                <a:schemeClr val="accent2"/>
              </a:buClr>
              <a:buSzPts val="1476"/>
              <a:buFont typeface="Merriweather Sans"/>
              <a:buChar char="-"/>
              <a:defRPr sz="2109" b="0" i="0" u="none" strike="noStrike" cap="none">
                <a:solidFill>
                  <a:schemeClr val="accent2"/>
                </a:solidFill>
                <a:latin typeface="Calibri"/>
                <a:ea typeface="Calibri"/>
                <a:cs typeface="Calibri"/>
                <a:sym typeface="Calibri"/>
              </a:defRPr>
            </a:lvl3pPr>
            <a:lvl4pPr marL="1828800" marR="0" lvl="3"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4pPr>
            <a:lvl5pPr marL="2286000" marR="0" lvl="4"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5pPr>
            <a:lvl6pPr marL="2743200" marR="0" lvl="5" indent="-321462" algn="l" rtl="0">
              <a:spcBef>
                <a:spcPts val="366"/>
              </a:spcBef>
              <a:spcAft>
                <a:spcPts val="0"/>
              </a:spcAft>
              <a:buClr>
                <a:schemeClr val="accent5"/>
              </a:buClr>
              <a:buSzPts val="1462"/>
              <a:buFont typeface="Noto Sans Symbols"/>
              <a:buChar char="⚫"/>
              <a:defRPr sz="1828" b="0" i="0" u="none" strike="noStrike" cap="none">
                <a:solidFill>
                  <a:schemeClr val="dk1"/>
                </a:solidFill>
                <a:latin typeface="Constantia"/>
                <a:ea typeface="Constantia"/>
                <a:cs typeface="Constantia"/>
                <a:sym typeface="Constantia"/>
              </a:defRPr>
            </a:lvl6pPr>
            <a:lvl7pPr marL="3200400" marR="0" lvl="6" indent="-310743" algn="l" rtl="0">
              <a:spcBef>
                <a:spcPts val="323"/>
              </a:spcBef>
              <a:spcAft>
                <a:spcPts val="0"/>
              </a:spcAft>
              <a:buClr>
                <a:schemeClr val="accent6"/>
              </a:buClr>
              <a:buSzPts val="1294"/>
              <a:buFont typeface="Noto Sans Symbols"/>
              <a:buChar char="⚫"/>
              <a:defRPr sz="1617" b="0" i="0" u="none" strike="noStrike" cap="none">
                <a:solidFill>
                  <a:schemeClr val="dk1"/>
                </a:solidFill>
                <a:latin typeface="Constantia"/>
                <a:ea typeface="Constantia"/>
                <a:cs typeface="Constantia"/>
                <a:sym typeface="Constantia"/>
              </a:defRPr>
            </a:lvl7pPr>
            <a:lvl8pPr marL="3657600" marR="0" lvl="7" indent="-331279" algn="l" rtl="0">
              <a:spcBef>
                <a:spcPts val="323"/>
              </a:spcBef>
              <a:spcAft>
                <a:spcPts val="0"/>
              </a:spcAft>
              <a:buClr>
                <a:schemeClr val="dk2"/>
              </a:buClr>
              <a:buSzPts val="1617"/>
              <a:buFont typeface="Constantia"/>
              <a:buChar char="•"/>
              <a:defRPr sz="1617" b="0" i="0" u="none" strike="noStrike" cap="none">
                <a:solidFill>
                  <a:schemeClr val="dk1"/>
                </a:solidFill>
                <a:latin typeface="Constantia"/>
                <a:ea typeface="Constantia"/>
                <a:cs typeface="Constantia"/>
                <a:sym typeface="Constantia"/>
              </a:defRPr>
            </a:lvl8pPr>
            <a:lvl9pPr marL="4114800" marR="0" lvl="8" indent="-317881" algn="l" rtl="0">
              <a:spcBef>
                <a:spcPts val="281"/>
              </a:spcBef>
              <a:spcAft>
                <a:spcPts val="0"/>
              </a:spcAft>
              <a:buClr>
                <a:schemeClr val="dk2"/>
              </a:buClr>
              <a:buSzPts val="1406"/>
              <a:buFont typeface="Constantia"/>
              <a:buChar char="•"/>
              <a:defRPr sz="1406"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272727"/>
            </a:gs>
          </a:gsLst>
          <a:lin ang="5640000" scaled="0"/>
        </a:gra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marR="0" lvl="0" algn="l" rtl="0">
              <a:spcBef>
                <a:spcPts val="0"/>
              </a:spcBef>
              <a:spcAft>
                <a:spcPts val="0"/>
              </a:spcAft>
              <a:buClr>
                <a:schemeClr val="accent1"/>
              </a:buClr>
              <a:buSzPts val="4992"/>
              <a:buFont typeface="Calibri"/>
              <a:buNone/>
              <a:defRPr sz="4992"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4"/>
          <p:cNvSpPr txBox="1">
            <a:spLocks noGrp="1"/>
          </p:cNvSpPr>
          <p:nvPr>
            <p:ph type="body" idx="1"/>
          </p:nvPr>
        </p:nvSpPr>
        <p:spPr>
          <a:xfrm>
            <a:off x="609600" y="1935480"/>
            <a:ext cx="10972800" cy="4389120"/>
          </a:xfrm>
          <a:prstGeom prst="rect">
            <a:avLst/>
          </a:prstGeom>
          <a:noFill/>
          <a:ln>
            <a:noFill/>
          </a:ln>
        </p:spPr>
        <p:txBody>
          <a:bodyPr spcFirstLastPara="1" wrap="square" lIns="130025" tIns="65000" rIns="130025" bIns="65000" anchor="t" anchorCtr="0">
            <a:normAutofit/>
          </a:bodyPr>
          <a:lstStyle>
            <a:lvl1pPr marL="457200" marR="0" lvl="0" indent="-385505" algn="l" rtl="0">
              <a:spcBef>
                <a:spcPts val="520"/>
              </a:spcBef>
              <a:spcAft>
                <a:spcPts val="0"/>
              </a:spcAft>
              <a:buClr>
                <a:schemeClr val="accent1"/>
              </a:buClr>
              <a:buSzPts val="2471"/>
              <a:buFont typeface="Noto Sans Symbols"/>
              <a:buChar char="⚫"/>
              <a:defRPr sz="2601" b="0" i="0" u="none" strike="noStrike" cap="none">
                <a:solidFill>
                  <a:schemeClr val="lt1"/>
                </a:solidFill>
                <a:latin typeface="Calibri"/>
                <a:ea typeface="Calibri"/>
                <a:cs typeface="Calibri"/>
                <a:sym typeface="Calibri"/>
              </a:defRPr>
            </a:lvl1pPr>
            <a:lvl2pPr marL="914400" marR="0" lvl="1" indent="-304514" algn="l" rtl="0">
              <a:spcBef>
                <a:spcPts val="478"/>
              </a:spcBef>
              <a:spcAft>
                <a:spcPts val="0"/>
              </a:spcAft>
              <a:buClr>
                <a:schemeClr val="accent1"/>
              </a:buClr>
              <a:buSzPts val="1196"/>
              <a:buFont typeface="Merriweather Sans"/>
              <a:buChar char="➤"/>
              <a:defRPr sz="2391" b="0" i="0" u="none" strike="noStrike" cap="none">
                <a:solidFill>
                  <a:srgbClr val="910D28"/>
                </a:solidFill>
                <a:latin typeface="Calibri"/>
                <a:ea typeface="Calibri"/>
                <a:cs typeface="Calibri"/>
                <a:sym typeface="Calibri"/>
              </a:defRPr>
            </a:lvl2pPr>
            <a:lvl3pPr marL="1371600" marR="0" lvl="2" indent="-322345" algn="l" rtl="0">
              <a:spcBef>
                <a:spcPts val="422"/>
              </a:spcBef>
              <a:spcAft>
                <a:spcPts val="0"/>
              </a:spcAft>
              <a:buClr>
                <a:schemeClr val="accent2"/>
              </a:buClr>
              <a:buSzPts val="1476"/>
              <a:buFont typeface="Merriweather Sans"/>
              <a:buChar char="-"/>
              <a:defRPr sz="2109" b="0" i="0" u="none" strike="noStrike" cap="none">
                <a:solidFill>
                  <a:schemeClr val="accent2"/>
                </a:solidFill>
                <a:latin typeface="Calibri"/>
                <a:ea typeface="Calibri"/>
                <a:cs typeface="Calibri"/>
                <a:sym typeface="Calibri"/>
              </a:defRPr>
            </a:lvl3pPr>
            <a:lvl4pPr marL="1828800" marR="0" lvl="3"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4pPr>
            <a:lvl5pPr marL="2286000" marR="0" lvl="4"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5pPr>
            <a:lvl6pPr marL="2743200" marR="0" lvl="5" indent="-321462" algn="l" rtl="0">
              <a:spcBef>
                <a:spcPts val="366"/>
              </a:spcBef>
              <a:spcAft>
                <a:spcPts val="0"/>
              </a:spcAft>
              <a:buClr>
                <a:schemeClr val="accent5"/>
              </a:buClr>
              <a:buSzPts val="1462"/>
              <a:buFont typeface="Noto Sans Symbols"/>
              <a:buChar char="⚫"/>
              <a:defRPr sz="1828" b="0" i="0" u="none" strike="noStrike" cap="none">
                <a:solidFill>
                  <a:schemeClr val="lt1"/>
                </a:solidFill>
                <a:latin typeface="Constantia"/>
                <a:ea typeface="Constantia"/>
                <a:cs typeface="Constantia"/>
                <a:sym typeface="Constantia"/>
              </a:defRPr>
            </a:lvl6pPr>
            <a:lvl7pPr marL="3200400" marR="0" lvl="6" indent="-310743" algn="l" rtl="0">
              <a:spcBef>
                <a:spcPts val="323"/>
              </a:spcBef>
              <a:spcAft>
                <a:spcPts val="0"/>
              </a:spcAft>
              <a:buClr>
                <a:schemeClr val="accent6"/>
              </a:buClr>
              <a:buSzPts val="1294"/>
              <a:buFont typeface="Noto Sans Symbols"/>
              <a:buChar char="⚫"/>
              <a:defRPr sz="1617" b="0" i="0" u="none" strike="noStrike" cap="none">
                <a:solidFill>
                  <a:schemeClr val="lt1"/>
                </a:solidFill>
                <a:latin typeface="Constantia"/>
                <a:ea typeface="Constantia"/>
                <a:cs typeface="Constantia"/>
                <a:sym typeface="Constantia"/>
              </a:defRPr>
            </a:lvl7pPr>
            <a:lvl8pPr marL="3657600" marR="0" lvl="7" indent="-331279" algn="l" rtl="0">
              <a:spcBef>
                <a:spcPts val="323"/>
              </a:spcBef>
              <a:spcAft>
                <a:spcPts val="0"/>
              </a:spcAft>
              <a:buClr>
                <a:schemeClr val="lt2"/>
              </a:buClr>
              <a:buSzPts val="1617"/>
              <a:buFont typeface="Constantia"/>
              <a:buChar char="•"/>
              <a:defRPr sz="1617" b="0" i="0" u="none" strike="noStrike" cap="none">
                <a:solidFill>
                  <a:schemeClr val="lt1"/>
                </a:solidFill>
                <a:latin typeface="Constantia"/>
                <a:ea typeface="Constantia"/>
                <a:cs typeface="Constantia"/>
                <a:sym typeface="Constantia"/>
              </a:defRPr>
            </a:lvl8pPr>
            <a:lvl9pPr marL="4114800" marR="0" lvl="8" indent="-317881" algn="l" rtl="0">
              <a:spcBef>
                <a:spcPts val="281"/>
              </a:spcBef>
              <a:spcAft>
                <a:spcPts val="0"/>
              </a:spcAft>
              <a:buClr>
                <a:schemeClr val="lt2"/>
              </a:buClr>
              <a:buSzPts val="1406"/>
              <a:buFont typeface="Constantia"/>
              <a:buChar char="•"/>
              <a:defRPr sz="1406"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k20.ou.edu/inquiry-cyc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609600" y="429763"/>
            <a:ext cx="10972800" cy="1143000"/>
          </a:xfrm>
          <a:prstGeom prst="rect">
            <a:avLst/>
          </a:prstGeom>
        </p:spPr>
        <p:txBody>
          <a:bodyPr spcFirstLastPara="1" wrap="square" lIns="0" tIns="65000" rIns="0" bIns="0" anchor="b" anchorCtr="0">
            <a:normAutofit/>
          </a:bodyPr>
          <a:lstStyle/>
          <a:p>
            <a:pPr marL="0" lvl="0" indent="0" algn="l" rtl="0">
              <a:spcBef>
                <a:spcPts val="0"/>
              </a:spcBef>
              <a:spcAft>
                <a:spcPts val="0"/>
              </a:spcAft>
              <a:buNone/>
            </a:pPr>
            <a:r>
              <a:rPr lang="en-US" sz="5000" dirty="0"/>
              <a:t>Focus Questions</a:t>
            </a:r>
            <a:endParaRPr sz="5000" dirty="0"/>
          </a:p>
        </p:txBody>
      </p:sp>
      <p:sp>
        <p:nvSpPr>
          <p:cNvPr id="143" name="Google Shape;143;p26"/>
          <p:cNvSpPr txBox="1">
            <a:spLocks noGrp="1"/>
          </p:cNvSpPr>
          <p:nvPr>
            <p:ph type="body" idx="1"/>
          </p:nvPr>
        </p:nvSpPr>
        <p:spPr>
          <a:xfrm>
            <a:off x="609600" y="1935475"/>
            <a:ext cx="9795900" cy="4389000"/>
          </a:xfrm>
          <a:prstGeom prst="rect">
            <a:avLst/>
          </a:prstGeom>
        </p:spPr>
        <p:txBody>
          <a:bodyPr spcFirstLastPara="1" wrap="square" lIns="130025" tIns="65000" rIns="130025" bIns="65000" anchor="t" anchorCtr="0">
            <a:normAutofit/>
          </a:bodyPr>
          <a:lstStyle/>
          <a:p>
            <a:pPr marL="635000" indent="-571500">
              <a:spcBef>
                <a:spcPts val="0"/>
              </a:spcBef>
              <a:buSzPct val="120000"/>
              <a:buFont typeface="Arial" panose="020B0604020202020204" pitchFamily="34" charset="0"/>
              <a:buChar char="•"/>
            </a:pPr>
            <a:r>
              <a:rPr lang="en-US" sz="3600" dirty="0">
                <a:solidFill>
                  <a:srgbClr val="000000"/>
                </a:solidFill>
              </a:rPr>
              <a:t>What are some patterns you see in this data set?</a:t>
            </a:r>
            <a:endParaRPr sz="3600" dirty="0">
              <a:solidFill>
                <a:srgbClr val="000000"/>
              </a:solidFill>
            </a:endParaRPr>
          </a:p>
          <a:p>
            <a:pPr marL="635000" indent="-571500">
              <a:spcBef>
                <a:spcPts val="1000"/>
              </a:spcBef>
              <a:spcAft>
                <a:spcPts val="1000"/>
              </a:spcAft>
              <a:buSzPct val="120000"/>
              <a:buFont typeface="Arial" panose="020B0604020202020204" pitchFamily="34" charset="0"/>
              <a:buChar char="•"/>
            </a:pPr>
            <a:r>
              <a:rPr lang="en-US" sz="3600" dirty="0">
                <a:solidFill>
                  <a:srgbClr val="000000"/>
                </a:solidFill>
              </a:rPr>
              <a:t>What question(s) do these data bring up?</a:t>
            </a:r>
            <a:endParaRPr sz="3600" strike="sngStrik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432915" y="251927"/>
            <a:ext cx="5851010" cy="961054"/>
          </a:xfrm>
          <a:prstGeom prst="rect">
            <a:avLst/>
          </a:prstGeom>
        </p:spPr>
        <p:txBody>
          <a:bodyPr spcFirstLastPara="1" wrap="square" lIns="0" tIns="65000" rIns="0" bIns="0" anchor="b" anchorCtr="0">
            <a:noAutofit/>
          </a:bodyPr>
          <a:lstStyle/>
          <a:p>
            <a:pPr marL="0" lvl="0" indent="0" algn="ctr" rtl="0">
              <a:spcBef>
                <a:spcPts val="0"/>
              </a:spcBef>
              <a:spcAft>
                <a:spcPts val="0"/>
              </a:spcAft>
              <a:buNone/>
            </a:pPr>
            <a:r>
              <a:rPr lang="en-US" sz="5000" dirty="0"/>
              <a:t>The Inquiry Process</a:t>
            </a:r>
            <a:endParaRPr sz="5000" dirty="0"/>
          </a:p>
        </p:txBody>
      </p:sp>
      <p:pic>
        <p:nvPicPr>
          <p:cNvPr id="150" name="Google Shape;150;p27"/>
          <p:cNvPicPr preferRelativeResize="0"/>
          <p:nvPr/>
        </p:nvPicPr>
        <p:blipFill>
          <a:blip r:embed="rId3">
            <a:alphaModFix/>
          </a:blip>
          <a:stretch>
            <a:fillRect/>
          </a:stretch>
        </p:blipFill>
        <p:spPr>
          <a:xfrm>
            <a:off x="2908075" y="1623526"/>
            <a:ext cx="6693125" cy="4758023"/>
          </a:xfrm>
          <a:prstGeom prst="rect">
            <a:avLst/>
          </a:prstGeom>
          <a:noFill/>
          <a:ln w="19050" cap="flat" cmpd="sng">
            <a:solidFill>
              <a:srgbClr val="20124D"/>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609600" y="704088"/>
            <a:ext cx="10972800" cy="1143000"/>
          </a:xfrm>
          <a:prstGeom prst="rect">
            <a:avLst/>
          </a:prstGeom>
        </p:spPr>
        <p:txBody>
          <a:bodyPr spcFirstLastPara="1" wrap="square" lIns="0" tIns="65000" rIns="0" bIns="0" anchor="b" anchorCtr="0">
            <a:normAutofit/>
          </a:bodyPr>
          <a:lstStyle/>
          <a:p>
            <a:pPr marL="0" lvl="0" indent="0" algn="l" rtl="0">
              <a:spcBef>
                <a:spcPts val="0"/>
              </a:spcBef>
              <a:spcAft>
                <a:spcPts val="0"/>
              </a:spcAft>
              <a:buNone/>
            </a:pPr>
            <a:r>
              <a:rPr lang="en-US" sz="5000" dirty="0"/>
              <a:t>The Inquiry Cycle</a:t>
            </a:r>
            <a:endParaRPr sz="5000" dirty="0"/>
          </a:p>
        </p:txBody>
      </p:sp>
      <p:sp>
        <p:nvSpPr>
          <p:cNvPr id="158" name="Google Shape;158;p28"/>
          <p:cNvSpPr txBox="1">
            <a:spLocks noGrp="1"/>
          </p:cNvSpPr>
          <p:nvPr>
            <p:ph type="body" idx="1"/>
          </p:nvPr>
        </p:nvSpPr>
        <p:spPr>
          <a:xfrm>
            <a:off x="609600" y="1935480"/>
            <a:ext cx="10972800" cy="4389000"/>
          </a:xfrm>
          <a:prstGeom prst="rect">
            <a:avLst/>
          </a:prstGeom>
        </p:spPr>
        <p:txBody>
          <a:bodyPr spcFirstLastPara="1" wrap="square" lIns="130025" tIns="65000" rIns="130025" bIns="65000" anchor="t" anchorCtr="0">
            <a:normAutofit/>
          </a:bodyPr>
          <a:lstStyle/>
          <a:p>
            <a:pPr marL="457200" lvl="0" indent="-337185" algn="l" rtl="0">
              <a:spcBef>
                <a:spcPts val="360"/>
              </a:spcBef>
              <a:spcAft>
                <a:spcPts val="0"/>
              </a:spcAft>
              <a:buSzPct val="100000"/>
              <a:buAutoNum type="arabicPeriod"/>
            </a:pPr>
            <a:r>
              <a:rPr lang="en-US" dirty="0"/>
              <a:t>Articulate a goal</a:t>
            </a:r>
            <a:endParaRPr dirty="0"/>
          </a:p>
          <a:p>
            <a:pPr marL="457200" lvl="0" indent="-337185" algn="l" rtl="0">
              <a:spcBef>
                <a:spcPts val="0"/>
              </a:spcBef>
              <a:spcAft>
                <a:spcPts val="0"/>
              </a:spcAft>
              <a:buSzPct val="100000"/>
              <a:buAutoNum type="arabicPeriod"/>
            </a:pPr>
            <a:r>
              <a:rPr lang="en-US" dirty="0"/>
              <a:t>Select an indicator</a:t>
            </a:r>
            <a:endParaRPr dirty="0"/>
          </a:p>
          <a:p>
            <a:pPr marL="457200" lvl="0" indent="-337185" algn="l" rtl="0">
              <a:spcBef>
                <a:spcPts val="0"/>
              </a:spcBef>
              <a:spcAft>
                <a:spcPts val="0"/>
              </a:spcAft>
              <a:buSzPct val="100000"/>
              <a:buAutoNum type="arabicPeriod"/>
            </a:pPr>
            <a:r>
              <a:rPr lang="en-US" dirty="0"/>
              <a:t>Analyze data</a:t>
            </a:r>
            <a:endParaRPr dirty="0"/>
          </a:p>
          <a:p>
            <a:pPr marL="457200" lvl="0" indent="-337185" algn="l" rtl="0">
              <a:spcBef>
                <a:spcPts val="0"/>
              </a:spcBef>
              <a:spcAft>
                <a:spcPts val="0"/>
              </a:spcAft>
              <a:buSzPct val="100000"/>
              <a:buAutoNum type="arabicPeriod"/>
            </a:pPr>
            <a:r>
              <a:rPr lang="en-US" dirty="0"/>
              <a:t>Learn </a:t>
            </a:r>
            <a:endParaRPr dirty="0"/>
          </a:p>
          <a:p>
            <a:pPr marL="457200" lvl="0" indent="-337185" algn="l" rtl="0">
              <a:spcBef>
                <a:spcPts val="0"/>
              </a:spcBef>
              <a:spcAft>
                <a:spcPts val="0"/>
              </a:spcAft>
              <a:buSzPct val="100000"/>
              <a:buAutoNum type="arabicPeriod"/>
            </a:pPr>
            <a:r>
              <a:rPr lang="en-US" dirty="0"/>
              <a:t>Make decisions</a:t>
            </a:r>
            <a:endParaRPr dirty="0"/>
          </a:p>
          <a:p>
            <a:pPr marL="457200" lvl="0" indent="-337185" algn="l" rtl="0">
              <a:spcBef>
                <a:spcPts val="0"/>
              </a:spcBef>
              <a:spcAft>
                <a:spcPts val="0"/>
              </a:spcAft>
              <a:buSzPct val="100000"/>
              <a:buAutoNum type="arabicPeriod"/>
            </a:pPr>
            <a:r>
              <a:rPr lang="en-US" dirty="0"/>
              <a:t>Act</a:t>
            </a:r>
            <a:endParaRPr dirty="0"/>
          </a:p>
          <a:p>
            <a:pPr marL="457200" lvl="0" indent="-337185" algn="l" rtl="0">
              <a:spcBef>
                <a:spcPts val="0"/>
              </a:spcBef>
              <a:spcAft>
                <a:spcPts val="0"/>
              </a:spcAft>
              <a:buSzPct val="100000"/>
              <a:buAutoNum type="arabicPeriod"/>
            </a:pPr>
            <a:r>
              <a:rPr lang="en-US" dirty="0"/>
              <a:t>Collect data </a:t>
            </a:r>
            <a:endParaRPr dirty="0"/>
          </a:p>
          <a:p>
            <a:pPr marL="457200" lvl="0" indent="-337185" algn="l" rtl="0">
              <a:spcBef>
                <a:spcPts val="360"/>
              </a:spcBef>
              <a:spcAft>
                <a:spcPts val="0"/>
              </a:spcAft>
              <a:buSzPct val="100000"/>
              <a:buAutoNum type="arabicPeriod"/>
            </a:pPr>
            <a:r>
              <a:rPr lang="en-US" dirty="0"/>
              <a:t>Reflect and adjust </a:t>
            </a:r>
            <a:endParaRPr dirty="0"/>
          </a:p>
        </p:txBody>
      </p:sp>
      <p:pic>
        <p:nvPicPr>
          <p:cNvPr id="159" name="Google Shape;159;p28"/>
          <p:cNvPicPr preferRelativeResize="0"/>
          <p:nvPr/>
        </p:nvPicPr>
        <p:blipFill rotWithShape="1">
          <a:blip r:embed="rId3">
            <a:alphaModFix/>
          </a:blip>
          <a:srcRect t="5735" r="1262"/>
          <a:stretch/>
        </p:blipFill>
        <p:spPr>
          <a:xfrm>
            <a:off x="6409764" y="196645"/>
            <a:ext cx="5349616" cy="6464710"/>
          </a:xfrm>
          <a:prstGeom prst="rect">
            <a:avLst/>
          </a:prstGeom>
          <a:noFill/>
          <a:ln>
            <a:noFill/>
          </a:ln>
        </p:spPr>
      </p:pic>
      <p:sp>
        <p:nvSpPr>
          <p:cNvPr id="160" name="Google Shape;160;p28"/>
          <p:cNvSpPr txBox="1">
            <a:spLocks noGrp="1"/>
          </p:cNvSpPr>
          <p:nvPr>
            <p:ph type="title"/>
          </p:nvPr>
        </p:nvSpPr>
        <p:spPr>
          <a:xfrm>
            <a:off x="609600" y="4971288"/>
            <a:ext cx="10972800" cy="1143000"/>
          </a:xfrm>
          <a:prstGeom prst="rect">
            <a:avLst/>
          </a:prstGeom>
        </p:spPr>
        <p:txBody>
          <a:bodyPr spcFirstLastPara="1" wrap="square" lIns="0" tIns="65000" rIns="0" bIns="0" anchor="b" anchorCtr="0">
            <a:normAutofit/>
          </a:bodyPr>
          <a:lstStyle/>
          <a:p>
            <a:pPr marL="0" lvl="0" indent="0" algn="l" rtl="0">
              <a:spcBef>
                <a:spcPts val="0"/>
              </a:spcBef>
              <a:spcAft>
                <a:spcPts val="0"/>
              </a:spcAft>
              <a:buNone/>
            </a:pPr>
            <a:r>
              <a:rPr lang="en-US" sz="4091" u="sng" dirty="0">
                <a:solidFill>
                  <a:schemeClr val="hlink"/>
                </a:solidFill>
                <a:hlinkClick r:id="rId4"/>
              </a:rPr>
              <a:t> k20.ou.edu/inquiry-cycle</a:t>
            </a:r>
            <a:endParaRPr sz="4091" u="sng"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1278194" y="318400"/>
            <a:ext cx="8955531" cy="1143000"/>
          </a:xfrm>
          <a:prstGeom prst="rect">
            <a:avLst/>
          </a:prstGeom>
        </p:spPr>
        <p:txBody>
          <a:bodyPr spcFirstLastPara="1" wrap="square" lIns="0" tIns="65000" rIns="0" bIns="0" anchor="b" anchorCtr="0">
            <a:noAutofit/>
          </a:bodyPr>
          <a:lstStyle/>
          <a:p>
            <a:pPr marL="0" lvl="0" indent="0" algn="l" rtl="0">
              <a:spcBef>
                <a:spcPts val="0"/>
              </a:spcBef>
              <a:spcAft>
                <a:spcPts val="0"/>
              </a:spcAft>
              <a:buNone/>
            </a:pPr>
            <a:r>
              <a:rPr lang="en-US" sz="3600" dirty="0"/>
              <a:t>So… How do we create supportive conditions </a:t>
            </a:r>
            <a:br>
              <a:rPr lang="en-US" sz="3600" dirty="0"/>
            </a:br>
            <a:r>
              <a:rPr lang="en-US" sz="3600" dirty="0"/>
              <a:t>for using inquiry to improve student outcomes? </a:t>
            </a:r>
            <a:endParaRPr sz="3600" dirty="0"/>
          </a:p>
        </p:txBody>
      </p:sp>
      <p:sp>
        <p:nvSpPr>
          <p:cNvPr id="167" name="Google Shape;167;p29"/>
          <p:cNvSpPr txBox="1">
            <a:spLocks noGrp="1"/>
          </p:cNvSpPr>
          <p:nvPr>
            <p:ph type="body" idx="1"/>
          </p:nvPr>
        </p:nvSpPr>
        <p:spPr>
          <a:xfrm>
            <a:off x="645549" y="1959525"/>
            <a:ext cx="9147379" cy="4129200"/>
          </a:xfrm>
          <a:prstGeom prst="rect">
            <a:avLst/>
          </a:prstGeom>
        </p:spPr>
        <p:txBody>
          <a:bodyPr spcFirstLastPara="1" wrap="square" lIns="130025" tIns="65000" rIns="130025" bIns="65000" anchor="t" anchorCtr="0">
            <a:normAutofit fontScale="92500"/>
          </a:bodyPr>
          <a:lstStyle/>
          <a:p>
            <a:pPr marL="0" lvl="0" indent="0" algn="l" rtl="0">
              <a:lnSpc>
                <a:spcPct val="150000"/>
              </a:lnSpc>
              <a:spcBef>
                <a:spcPts val="360"/>
              </a:spcBef>
              <a:spcAft>
                <a:spcPts val="0"/>
              </a:spcAft>
              <a:buNone/>
            </a:pPr>
            <a:r>
              <a:rPr lang="en-US" sz="5000" b="1" dirty="0"/>
              <a:t>Ingredients for a Culture of Inquiry</a:t>
            </a:r>
            <a:endParaRPr sz="5000" b="1" dirty="0"/>
          </a:p>
          <a:p>
            <a:pPr marL="457200" lvl="0" indent="-425450" algn="l" rtl="0">
              <a:lnSpc>
                <a:spcPct val="150000"/>
              </a:lnSpc>
              <a:spcBef>
                <a:spcPts val="360"/>
              </a:spcBef>
              <a:spcAft>
                <a:spcPts val="0"/>
              </a:spcAft>
              <a:buSzPct val="108000"/>
              <a:buChar char="●"/>
            </a:pPr>
            <a:r>
              <a:rPr lang="en-US" sz="3100" dirty="0"/>
              <a:t>Professional Learning Communities (1,5)</a:t>
            </a:r>
            <a:endParaRPr sz="3100" dirty="0"/>
          </a:p>
          <a:p>
            <a:pPr marL="457200" lvl="0" indent="-425450" algn="l" rtl="0">
              <a:lnSpc>
                <a:spcPct val="150000"/>
              </a:lnSpc>
              <a:spcBef>
                <a:spcPts val="0"/>
              </a:spcBef>
              <a:spcAft>
                <a:spcPts val="0"/>
              </a:spcAft>
              <a:buSzPct val="108000"/>
              <a:buChar char="●"/>
            </a:pPr>
            <a:r>
              <a:rPr lang="en-US" sz="3100" dirty="0"/>
              <a:t>Positive Data Culture (2,6) </a:t>
            </a:r>
            <a:endParaRPr sz="3100" dirty="0"/>
          </a:p>
          <a:p>
            <a:pPr marL="457200" lvl="0" indent="-425450" algn="l" rtl="0">
              <a:lnSpc>
                <a:spcPct val="150000"/>
              </a:lnSpc>
              <a:spcBef>
                <a:spcPts val="0"/>
              </a:spcBef>
              <a:spcAft>
                <a:spcPts val="0"/>
              </a:spcAft>
              <a:buSzPct val="108000"/>
              <a:buChar char="●"/>
            </a:pPr>
            <a:r>
              <a:rPr lang="en-US" sz="3100" dirty="0"/>
              <a:t>Data-based Decision-making (3,7)</a:t>
            </a:r>
            <a:endParaRPr sz="3100" dirty="0"/>
          </a:p>
          <a:p>
            <a:pPr marL="457200" lvl="0" indent="-425450" algn="l" rtl="0">
              <a:lnSpc>
                <a:spcPct val="150000"/>
              </a:lnSpc>
              <a:spcBef>
                <a:spcPts val="0"/>
              </a:spcBef>
              <a:spcAft>
                <a:spcPts val="0"/>
              </a:spcAft>
              <a:buSzPct val="108000"/>
              <a:buChar char="●"/>
            </a:pPr>
            <a:r>
              <a:rPr lang="en-US" sz="3100" dirty="0"/>
              <a:t>Research Practice Partnerships (4,8)</a:t>
            </a:r>
            <a:endParaRPr sz="3100" dirty="0"/>
          </a:p>
        </p:txBody>
      </p:sp>
      <p:pic>
        <p:nvPicPr>
          <p:cNvPr id="168" name="Google Shape;168;p29"/>
          <p:cNvPicPr preferRelativeResize="0"/>
          <p:nvPr/>
        </p:nvPicPr>
        <p:blipFill>
          <a:blip r:embed="rId3">
            <a:alphaModFix/>
          </a:blip>
          <a:stretch>
            <a:fillRect/>
          </a:stretch>
        </p:blipFill>
        <p:spPr>
          <a:xfrm>
            <a:off x="7567425" y="3393579"/>
            <a:ext cx="2981299" cy="22010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1343" scaled="0"/>
        </a:gradFill>
        <a:effectLst/>
      </p:bgPr>
    </p:bg>
    <p:spTree>
      <p:nvGrpSpPr>
        <p:cNvPr id="1" name="Shape 172"/>
        <p:cNvGrpSpPr/>
        <p:nvPr/>
      </p:nvGrpSpPr>
      <p:grpSpPr>
        <a:xfrm>
          <a:off x="0" y="0"/>
          <a:ext cx="0" cy="0"/>
          <a:chOff x="0" y="0"/>
          <a:chExt cx="0" cy="0"/>
        </a:xfrm>
      </p:grpSpPr>
      <p:sp>
        <p:nvSpPr>
          <p:cNvPr id="174" name="Google Shape;174;p30"/>
          <p:cNvSpPr txBox="1"/>
          <p:nvPr/>
        </p:nvSpPr>
        <p:spPr>
          <a:xfrm>
            <a:off x="2888775" y="1122218"/>
            <a:ext cx="8408100" cy="4969932"/>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3000" dirty="0">
              <a:latin typeface="Barlow"/>
              <a:ea typeface="Barlow"/>
              <a:cs typeface="Barlow"/>
              <a:sym typeface="Barlow"/>
            </a:endParaRPr>
          </a:p>
          <a:p>
            <a:pPr marL="685800" lvl="0" indent="-571500" algn="l" rtl="0">
              <a:lnSpc>
                <a:spcPct val="115000"/>
              </a:lnSpc>
              <a:spcBef>
                <a:spcPts val="1000"/>
              </a:spcBef>
              <a:spcAft>
                <a:spcPts val="0"/>
              </a:spcAft>
              <a:buClr>
                <a:schemeClr val="accent1"/>
              </a:buClr>
              <a:buSzPct val="108000"/>
              <a:buFont typeface="Arial" panose="020B0604020202020204" pitchFamily="34" charset="0"/>
              <a:buChar char="•"/>
            </a:pPr>
            <a:r>
              <a:rPr lang="en-US" sz="3600" dirty="0">
                <a:latin typeface="Calibri" panose="020F0502020204030204" pitchFamily="34" charset="0"/>
                <a:ea typeface="Barlow"/>
                <a:cs typeface="Calibri" panose="020F0502020204030204" pitchFamily="34" charset="0"/>
                <a:sym typeface="Barlow"/>
              </a:rPr>
              <a:t>Go to </a:t>
            </a:r>
            <a:r>
              <a:rPr lang="en-US" sz="3600" u="sng" dirty="0">
                <a:solidFill>
                  <a:srgbClr val="0000FF"/>
                </a:solidFill>
                <a:latin typeface="Calibri" panose="020F0502020204030204" pitchFamily="34" charset="0"/>
                <a:ea typeface="Barlow"/>
                <a:cs typeface="Calibri" panose="020F0502020204030204" pitchFamily="34" charset="0"/>
                <a:sym typeface="Barlow"/>
              </a:rPr>
              <a:t>k20.ou.edu/inquiry-cycle</a:t>
            </a:r>
            <a:r>
              <a:rPr lang="en-US" sz="3600" dirty="0">
                <a:latin typeface="Calibri" panose="020F0502020204030204" pitchFamily="34" charset="0"/>
                <a:ea typeface="Barlow"/>
                <a:cs typeface="Calibri" panose="020F0502020204030204" pitchFamily="34" charset="0"/>
                <a:sym typeface="Barlow"/>
              </a:rPr>
              <a:t> to access the Inquiry infographic.</a:t>
            </a:r>
            <a:endParaRPr sz="3600" dirty="0">
              <a:latin typeface="Calibri" panose="020F0502020204030204" pitchFamily="34" charset="0"/>
              <a:ea typeface="Barlow"/>
              <a:cs typeface="Calibri" panose="020F0502020204030204" pitchFamily="34" charset="0"/>
              <a:sym typeface="Barlow"/>
            </a:endParaRPr>
          </a:p>
          <a:p>
            <a:pPr marL="685800" lvl="0" indent="-571500" algn="l" rtl="0">
              <a:lnSpc>
                <a:spcPct val="115000"/>
              </a:lnSpc>
              <a:spcBef>
                <a:spcPts val="1000"/>
              </a:spcBef>
              <a:spcAft>
                <a:spcPts val="0"/>
              </a:spcAft>
              <a:buClr>
                <a:schemeClr val="accent1"/>
              </a:buClr>
              <a:buSzPct val="108000"/>
              <a:buFont typeface="Arial" panose="020B0604020202020204" pitchFamily="34" charset="0"/>
              <a:buChar char="•"/>
            </a:pPr>
            <a:r>
              <a:rPr lang="en-US" sz="3600" dirty="0">
                <a:latin typeface="Calibri" panose="020F0502020204030204" pitchFamily="34" charset="0"/>
                <a:ea typeface="Barlow"/>
                <a:cs typeface="Calibri" panose="020F0502020204030204" pitchFamily="34" charset="0"/>
                <a:sym typeface="Barlow"/>
              </a:rPr>
              <a:t>Discuss with your group how your practice of inquiry plays a role in the analysis/actions of ABC Middle School data. </a:t>
            </a:r>
            <a:endParaRPr sz="3600" dirty="0">
              <a:latin typeface="Calibri" panose="020F0502020204030204" pitchFamily="34" charset="0"/>
              <a:ea typeface="Barlow"/>
              <a:cs typeface="Calibri" panose="020F0502020204030204" pitchFamily="34" charset="0"/>
              <a:sym typeface="Barlow"/>
            </a:endParaRPr>
          </a:p>
          <a:p>
            <a:pPr marL="609600" lvl="0" indent="0" algn="l" rtl="0">
              <a:lnSpc>
                <a:spcPct val="115000"/>
              </a:lnSpc>
              <a:spcBef>
                <a:spcPts val="1000"/>
              </a:spcBef>
              <a:spcAft>
                <a:spcPts val="0"/>
              </a:spcAft>
              <a:buNone/>
            </a:pPr>
            <a:endParaRPr sz="3000" dirty="0">
              <a:latin typeface="Barlow"/>
              <a:ea typeface="Barlow"/>
              <a:cs typeface="Barlow"/>
              <a:sym typeface="Barlow"/>
            </a:endParaRPr>
          </a:p>
          <a:p>
            <a:pPr marL="609600" lvl="0" indent="0" algn="l" rtl="0">
              <a:lnSpc>
                <a:spcPct val="115000"/>
              </a:lnSpc>
              <a:spcBef>
                <a:spcPts val="0"/>
              </a:spcBef>
              <a:spcAft>
                <a:spcPts val="0"/>
              </a:spcAft>
              <a:buNone/>
            </a:pPr>
            <a:endParaRPr sz="3000" dirty="0">
              <a:latin typeface="Barlow"/>
              <a:ea typeface="Barlow"/>
              <a:cs typeface="Barlow"/>
              <a:sym typeface="Barlow"/>
            </a:endParaRPr>
          </a:p>
          <a:p>
            <a:pPr marL="609600" lvl="0" indent="0" algn="l" rtl="0">
              <a:lnSpc>
                <a:spcPct val="115000"/>
              </a:lnSpc>
              <a:spcBef>
                <a:spcPts val="0"/>
              </a:spcBef>
              <a:spcAft>
                <a:spcPts val="0"/>
              </a:spcAft>
              <a:buNone/>
            </a:pPr>
            <a:endParaRPr sz="3000" dirty="0">
              <a:latin typeface="Barlow"/>
              <a:ea typeface="Barlow"/>
              <a:cs typeface="Barlow"/>
              <a:sym typeface="Barlow"/>
            </a:endParaRPr>
          </a:p>
          <a:p>
            <a:pPr marL="609600" lvl="0" indent="0" algn="l" rtl="0">
              <a:lnSpc>
                <a:spcPct val="115000"/>
              </a:lnSpc>
              <a:spcBef>
                <a:spcPts val="0"/>
              </a:spcBef>
              <a:spcAft>
                <a:spcPts val="0"/>
              </a:spcAft>
              <a:buNone/>
            </a:pPr>
            <a:endParaRPr sz="3000" dirty="0">
              <a:latin typeface="Barlow"/>
              <a:ea typeface="Barlow"/>
              <a:cs typeface="Barlow"/>
              <a:sym typeface="Barlow"/>
            </a:endParaRPr>
          </a:p>
          <a:p>
            <a:pPr marL="609600" lvl="0" indent="0" algn="l" rtl="0">
              <a:lnSpc>
                <a:spcPct val="115000"/>
              </a:lnSpc>
              <a:spcBef>
                <a:spcPts val="0"/>
              </a:spcBef>
              <a:spcAft>
                <a:spcPts val="0"/>
              </a:spcAft>
              <a:buNone/>
            </a:pPr>
            <a:endParaRPr sz="3000" dirty="0">
              <a:latin typeface="Barlow"/>
              <a:ea typeface="Barlow"/>
              <a:cs typeface="Barlow"/>
              <a:sym typeface="Barlow"/>
            </a:endParaRPr>
          </a:p>
          <a:p>
            <a:pPr marL="609600" lvl="0" indent="0" algn="l" rtl="0">
              <a:spcBef>
                <a:spcPts val="0"/>
              </a:spcBef>
              <a:spcAft>
                <a:spcPts val="0"/>
              </a:spcAft>
              <a:buNone/>
            </a:pPr>
            <a:endParaRPr sz="3000" dirty="0">
              <a:latin typeface="Barlow"/>
              <a:ea typeface="Barlow"/>
              <a:cs typeface="Barlow"/>
              <a:sym typeface="Barlow"/>
            </a:endParaRPr>
          </a:p>
        </p:txBody>
      </p:sp>
      <p:sp>
        <p:nvSpPr>
          <p:cNvPr id="175" name="Google Shape;175;p30"/>
          <p:cNvSpPr txBox="1"/>
          <p:nvPr/>
        </p:nvSpPr>
        <p:spPr>
          <a:xfrm>
            <a:off x="2645237" y="234850"/>
            <a:ext cx="6280800" cy="1015622"/>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5000" dirty="0">
                <a:solidFill>
                  <a:srgbClr val="A52127"/>
                </a:solidFill>
                <a:latin typeface="Calibri" panose="020F0502020204030204" pitchFamily="34" charset="0"/>
                <a:ea typeface="Shadows Into Light"/>
                <a:cs typeface="Calibri" panose="020F0502020204030204" pitchFamily="34" charset="0"/>
                <a:sym typeface="Shadows Into Light"/>
              </a:rPr>
              <a:t>INQUIRY JIGSAW </a:t>
            </a:r>
            <a:endParaRPr sz="5000" dirty="0">
              <a:solidFill>
                <a:srgbClr val="A52127"/>
              </a:solidFill>
              <a:latin typeface="Calibri" panose="020F0502020204030204" pitchFamily="34" charset="0"/>
              <a:ea typeface="Shadows Into Light"/>
              <a:cs typeface="Calibri" panose="020F0502020204030204" pitchFamily="34" charset="0"/>
              <a:sym typeface="Shadows Into Light"/>
            </a:endParaRPr>
          </a:p>
        </p:txBody>
      </p:sp>
      <p:pic>
        <p:nvPicPr>
          <p:cNvPr id="176" name="Google Shape;176;p30"/>
          <p:cNvPicPr preferRelativeResize="0"/>
          <p:nvPr/>
        </p:nvPicPr>
        <p:blipFill>
          <a:blip r:embed="rId3">
            <a:alphaModFix/>
          </a:blip>
          <a:stretch>
            <a:fillRect/>
          </a:stretch>
        </p:blipFill>
        <p:spPr>
          <a:xfrm>
            <a:off x="459250" y="2608625"/>
            <a:ext cx="2272925" cy="2272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1343" scaled="0"/>
        </a:gradFill>
        <a:effectLst/>
      </p:bgPr>
    </p:bg>
    <p:spTree>
      <p:nvGrpSpPr>
        <p:cNvPr id="1" name="Shape 180"/>
        <p:cNvGrpSpPr/>
        <p:nvPr/>
      </p:nvGrpSpPr>
      <p:grpSpPr>
        <a:xfrm>
          <a:off x="0" y="0"/>
          <a:ext cx="0" cy="0"/>
          <a:chOff x="0" y="0"/>
          <a:chExt cx="0" cy="0"/>
        </a:xfrm>
      </p:grpSpPr>
      <p:sp>
        <p:nvSpPr>
          <p:cNvPr id="182" name="Google Shape;182;p31"/>
          <p:cNvSpPr txBox="1"/>
          <p:nvPr/>
        </p:nvSpPr>
        <p:spPr>
          <a:xfrm>
            <a:off x="2732175" y="923568"/>
            <a:ext cx="8408100" cy="5206200"/>
          </a:xfrm>
          <a:prstGeom prst="rect">
            <a:avLst/>
          </a:prstGeom>
          <a:noFill/>
          <a:ln>
            <a:noFill/>
          </a:ln>
        </p:spPr>
        <p:txBody>
          <a:bodyPr spcFirstLastPara="1" wrap="square" lIns="121900" tIns="121900" rIns="121900" bIns="121900" anchor="t" anchorCtr="0">
            <a:noAutofit/>
          </a:bodyPr>
          <a:lstStyle/>
          <a:p>
            <a:pPr marL="609600" lvl="0" indent="-495300" algn="l" rtl="0">
              <a:lnSpc>
                <a:spcPct val="115000"/>
              </a:lnSpc>
              <a:spcBef>
                <a:spcPts val="0"/>
              </a:spcBef>
              <a:spcAft>
                <a:spcPts val="0"/>
              </a:spcAft>
              <a:buClr>
                <a:schemeClr val="accent1"/>
              </a:buClr>
              <a:buSzPct val="108000"/>
              <a:buFont typeface="Barlow"/>
              <a:buChar char="●"/>
            </a:pPr>
            <a:r>
              <a:rPr lang="en-US" sz="3000" dirty="0">
                <a:latin typeface="Calibri" panose="020F0502020204030204" pitchFamily="34" charset="0"/>
                <a:ea typeface="Barlow"/>
                <a:cs typeface="Calibri" panose="020F0502020204030204" pitchFamily="34" charset="0"/>
                <a:sym typeface="Barlow"/>
              </a:rPr>
              <a:t>Each group will go to the Google Slides Deck at </a:t>
            </a:r>
            <a:r>
              <a:rPr lang="en-US" sz="3000" b="1" dirty="0">
                <a:highlight>
                  <a:srgbClr val="FFFF00"/>
                </a:highlight>
                <a:latin typeface="Calibri" panose="020F0502020204030204" pitchFamily="34" charset="0"/>
                <a:ea typeface="Barlow"/>
                <a:cs typeface="Calibri" panose="020F0502020204030204" pitchFamily="34" charset="0"/>
                <a:sym typeface="Barlow"/>
              </a:rPr>
              <a:t>[make a copy of the link in the notes and insert a short URL or QR code here]</a:t>
            </a:r>
            <a:r>
              <a:rPr lang="en-US" sz="3000" b="1" dirty="0">
                <a:latin typeface="Calibri" panose="020F0502020204030204" pitchFamily="34" charset="0"/>
                <a:ea typeface="Barlow"/>
                <a:cs typeface="Calibri" panose="020F0502020204030204" pitchFamily="34" charset="0"/>
                <a:sym typeface="Barlow"/>
              </a:rPr>
              <a:t> </a:t>
            </a:r>
            <a:r>
              <a:rPr lang="en-US" sz="3000" dirty="0">
                <a:latin typeface="Calibri" panose="020F0502020204030204" pitchFamily="34" charset="0"/>
                <a:ea typeface="Barlow"/>
                <a:cs typeface="Calibri" panose="020F0502020204030204" pitchFamily="34" charset="0"/>
                <a:sym typeface="Barlow"/>
              </a:rPr>
              <a:t>and find their component page.</a:t>
            </a:r>
            <a:endParaRPr sz="3000" dirty="0">
              <a:latin typeface="Calibri" panose="020F0502020204030204" pitchFamily="34" charset="0"/>
              <a:ea typeface="Barlow"/>
              <a:cs typeface="Calibri" panose="020F0502020204030204" pitchFamily="34" charset="0"/>
              <a:sym typeface="Barlow"/>
            </a:endParaRPr>
          </a:p>
          <a:p>
            <a:pPr marL="609600" lvl="0" indent="-495300" algn="l" rtl="0">
              <a:lnSpc>
                <a:spcPct val="115000"/>
              </a:lnSpc>
              <a:spcBef>
                <a:spcPts val="1000"/>
              </a:spcBef>
              <a:spcAft>
                <a:spcPts val="0"/>
              </a:spcAft>
              <a:buClr>
                <a:schemeClr val="accent1"/>
              </a:buClr>
              <a:buSzPct val="108000"/>
              <a:buFont typeface="Barlow"/>
              <a:buChar char="●"/>
            </a:pPr>
            <a:r>
              <a:rPr lang="en-US" sz="3000" dirty="0">
                <a:latin typeface="Calibri" panose="020F0502020204030204" pitchFamily="34" charset="0"/>
                <a:ea typeface="Barlow"/>
                <a:cs typeface="Calibri" panose="020F0502020204030204" pitchFamily="34" charset="0"/>
                <a:sym typeface="Barlow"/>
              </a:rPr>
              <a:t>Create a graphic representation of how your component might look in action  with the ABC School case. </a:t>
            </a:r>
            <a:endParaRPr sz="3000" dirty="0">
              <a:latin typeface="Calibri" panose="020F0502020204030204" pitchFamily="34" charset="0"/>
              <a:ea typeface="Barlow"/>
              <a:cs typeface="Calibri" panose="020F0502020204030204" pitchFamily="34" charset="0"/>
              <a:sym typeface="Barlow"/>
            </a:endParaRPr>
          </a:p>
          <a:p>
            <a:pPr marL="609600" lvl="0" indent="-495300" algn="l" rtl="0">
              <a:lnSpc>
                <a:spcPct val="115000"/>
              </a:lnSpc>
              <a:spcBef>
                <a:spcPts val="1000"/>
              </a:spcBef>
              <a:spcAft>
                <a:spcPts val="0"/>
              </a:spcAft>
              <a:buClr>
                <a:schemeClr val="accent1"/>
              </a:buClr>
              <a:buSzPct val="108000"/>
              <a:buFont typeface="Barlow"/>
              <a:buChar char="●"/>
            </a:pPr>
            <a:r>
              <a:rPr lang="en-US" sz="3000" dirty="0">
                <a:latin typeface="Calibri" panose="020F0502020204030204" pitchFamily="34" charset="0"/>
                <a:ea typeface="Barlow"/>
                <a:cs typeface="Calibri" panose="020F0502020204030204" pitchFamily="34" charset="0"/>
                <a:sym typeface="Barlow"/>
              </a:rPr>
              <a:t>You can use words, charts, graphic organizers, mind maps, pictures, etc., to convey your idea. </a:t>
            </a:r>
            <a:endParaRPr sz="3000" dirty="0">
              <a:latin typeface="Calibri" panose="020F0502020204030204" pitchFamily="34" charset="0"/>
              <a:ea typeface="Barlow"/>
              <a:cs typeface="Calibri" panose="020F0502020204030204" pitchFamily="34" charset="0"/>
              <a:sym typeface="Barlow"/>
            </a:endParaRPr>
          </a:p>
          <a:p>
            <a:pPr marL="609600" lvl="0" indent="0" algn="l" rtl="0">
              <a:lnSpc>
                <a:spcPct val="115000"/>
              </a:lnSpc>
              <a:spcBef>
                <a:spcPts val="1000"/>
              </a:spcBef>
              <a:spcAft>
                <a:spcPts val="0"/>
              </a:spcAft>
              <a:buNone/>
            </a:pPr>
            <a:endParaRPr sz="3000" dirty="0">
              <a:latin typeface="Barlow"/>
              <a:ea typeface="Barlow"/>
              <a:cs typeface="Barlow"/>
              <a:sym typeface="Barlow"/>
            </a:endParaRPr>
          </a:p>
          <a:p>
            <a:pPr marL="609600" lvl="0" indent="0" algn="l" rtl="0">
              <a:lnSpc>
                <a:spcPct val="115000"/>
              </a:lnSpc>
              <a:spcBef>
                <a:spcPts val="0"/>
              </a:spcBef>
              <a:spcAft>
                <a:spcPts val="0"/>
              </a:spcAft>
              <a:buNone/>
            </a:pPr>
            <a:endParaRPr sz="3000" dirty="0">
              <a:latin typeface="Barlow"/>
              <a:ea typeface="Barlow"/>
              <a:cs typeface="Barlow"/>
              <a:sym typeface="Barlow"/>
            </a:endParaRPr>
          </a:p>
          <a:p>
            <a:pPr marL="609600" lvl="0" indent="0" algn="l" rtl="0">
              <a:lnSpc>
                <a:spcPct val="115000"/>
              </a:lnSpc>
              <a:spcBef>
                <a:spcPts val="0"/>
              </a:spcBef>
              <a:spcAft>
                <a:spcPts val="0"/>
              </a:spcAft>
              <a:buNone/>
            </a:pPr>
            <a:endParaRPr sz="3000" dirty="0">
              <a:latin typeface="Barlow"/>
              <a:ea typeface="Barlow"/>
              <a:cs typeface="Barlow"/>
              <a:sym typeface="Barlow"/>
            </a:endParaRPr>
          </a:p>
          <a:p>
            <a:pPr marL="609600" lvl="0" indent="0" algn="l" rtl="0">
              <a:lnSpc>
                <a:spcPct val="115000"/>
              </a:lnSpc>
              <a:spcBef>
                <a:spcPts val="0"/>
              </a:spcBef>
              <a:spcAft>
                <a:spcPts val="0"/>
              </a:spcAft>
              <a:buNone/>
            </a:pPr>
            <a:endParaRPr sz="3000" dirty="0">
              <a:latin typeface="Barlow"/>
              <a:ea typeface="Barlow"/>
              <a:cs typeface="Barlow"/>
              <a:sym typeface="Barlow"/>
            </a:endParaRPr>
          </a:p>
          <a:p>
            <a:pPr marL="609600" lvl="0" indent="0" algn="l" rtl="0">
              <a:spcBef>
                <a:spcPts val="0"/>
              </a:spcBef>
              <a:spcAft>
                <a:spcPts val="0"/>
              </a:spcAft>
              <a:buNone/>
            </a:pPr>
            <a:endParaRPr sz="3000" dirty="0">
              <a:latin typeface="Barlow"/>
              <a:ea typeface="Barlow"/>
              <a:cs typeface="Barlow"/>
              <a:sym typeface="Barlow"/>
            </a:endParaRPr>
          </a:p>
        </p:txBody>
      </p:sp>
      <p:sp>
        <p:nvSpPr>
          <p:cNvPr id="183" name="Google Shape;183;p31"/>
          <p:cNvSpPr txBox="1"/>
          <p:nvPr/>
        </p:nvSpPr>
        <p:spPr>
          <a:xfrm>
            <a:off x="3805084" y="7953"/>
            <a:ext cx="5692877" cy="1831230"/>
          </a:xfrm>
          <a:prstGeom prst="rect">
            <a:avLst/>
          </a:prstGeom>
          <a:noFill/>
          <a:ln>
            <a:noFill/>
          </a:ln>
        </p:spPr>
        <p:txBody>
          <a:bodyPr spcFirstLastPara="1" wrap="square" lIns="121900" tIns="121900" rIns="121900" bIns="121900" anchor="t" anchorCtr="0">
            <a:spAutoFit/>
          </a:bodyPr>
          <a:lstStyle/>
          <a:p>
            <a:r>
              <a:rPr lang="en-US" sz="5000" dirty="0">
                <a:solidFill>
                  <a:srgbClr val="A52127"/>
                </a:solidFill>
                <a:latin typeface="Calibri" panose="020F0502020204030204" pitchFamily="34" charset="0"/>
                <a:ea typeface="Shadows Into Light"/>
                <a:cs typeface="Calibri" panose="020F0502020204030204" pitchFamily="34" charset="0"/>
                <a:sym typeface="Shadows Into Light"/>
              </a:rPr>
              <a:t>INQUIRY JIGSAW </a:t>
            </a:r>
          </a:p>
          <a:p>
            <a:pPr marL="0" lvl="0" indent="0" algn="l" rtl="0">
              <a:spcBef>
                <a:spcPts val="0"/>
              </a:spcBef>
              <a:spcAft>
                <a:spcPts val="0"/>
              </a:spcAft>
              <a:buNone/>
            </a:pPr>
            <a:endParaRPr sz="5300" b="1" dirty="0">
              <a:solidFill>
                <a:srgbClr val="A52127"/>
              </a:solidFill>
              <a:latin typeface="Shadows Into Light"/>
              <a:ea typeface="Shadows Into Light"/>
              <a:cs typeface="Shadows Into Light"/>
              <a:sym typeface="Shadows Into Light"/>
            </a:endParaRPr>
          </a:p>
        </p:txBody>
      </p:sp>
      <p:pic>
        <p:nvPicPr>
          <p:cNvPr id="184" name="Google Shape;184;p31"/>
          <p:cNvPicPr preferRelativeResize="0"/>
          <p:nvPr/>
        </p:nvPicPr>
        <p:blipFill>
          <a:blip r:embed="rId3">
            <a:alphaModFix/>
          </a:blip>
          <a:stretch>
            <a:fillRect/>
          </a:stretch>
        </p:blipFill>
        <p:spPr>
          <a:xfrm>
            <a:off x="459250" y="2608625"/>
            <a:ext cx="2272925" cy="227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609600" y="274637"/>
            <a:ext cx="10972800" cy="1143000"/>
          </a:xfrm>
          <a:prstGeom prst="rect">
            <a:avLst/>
          </a:prstGeom>
        </p:spPr>
        <p:txBody>
          <a:bodyPr spcFirstLastPara="1" wrap="square" lIns="130025" tIns="130025" rIns="130025" bIns="130025" anchor="ctr" anchorCtr="0">
            <a:normAutofit/>
          </a:bodyPr>
          <a:lstStyle/>
          <a:p>
            <a:pPr marL="0" lvl="0" indent="0" algn="l" rtl="0">
              <a:spcBef>
                <a:spcPts val="0"/>
              </a:spcBef>
              <a:spcAft>
                <a:spcPts val="0"/>
              </a:spcAft>
              <a:buNone/>
            </a:pPr>
            <a:r>
              <a:rPr lang="en-US" sz="5000" dirty="0"/>
              <a:t>Surprising-Interesting-Troubling</a:t>
            </a:r>
            <a:endParaRPr sz="5000" dirty="0"/>
          </a:p>
        </p:txBody>
      </p:sp>
      <p:sp>
        <p:nvSpPr>
          <p:cNvPr id="191" name="Google Shape;191;p32"/>
          <p:cNvSpPr txBox="1">
            <a:spLocks noGrp="1"/>
          </p:cNvSpPr>
          <p:nvPr>
            <p:ph type="body" idx="1"/>
          </p:nvPr>
        </p:nvSpPr>
        <p:spPr>
          <a:xfrm>
            <a:off x="609600" y="1315063"/>
            <a:ext cx="10972800" cy="5184059"/>
          </a:xfrm>
          <a:prstGeom prst="rect">
            <a:avLst/>
          </a:prstGeom>
        </p:spPr>
        <p:txBody>
          <a:bodyPr spcFirstLastPara="1" wrap="square" lIns="130025" tIns="130025" rIns="130025" bIns="130025" anchor="t" anchorCtr="0">
            <a:noAutofit/>
          </a:bodyPr>
          <a:lstStyle/>
          <a:p>
            <a:pPr marL="0" lvl="0" indent="0" algn="l" rtl="0">
              <a:lnSpc>
                <a:spcPct val="115000"/>
              </a:lnSpc>
              <a:spcBef>
                <a:spcPts val="1000"/>
              </a:spcBef>
              <a:spcAft>
                <a:spcPts val="0"/>
              </a:spcAft>
              <a:buNone/>
            </a:pPr>
            <a:r>
              <a:rPr lang="en-US" sz="3600" dirty="0"/>
              <a:t>As you read the article “Every Teacher Should Succeed with Data Literacy,” consider these questions:</a:t>
            </a:r>
            <a:endParaRPr sz="3600" dirty="0"/>
          </a:p>
          <a:p>
            <a:pPr marL="1066737" lvl="1" indent="-571500" algn="l" rtl="0">
              <a:lnSpc>
                <a:spcPct val="115000"/>
              </a:lnSpc>
              <a:spcBef>
                <a:spcPts val="1000"/>
              </a:spcBef>
              <a:spcAft>
                <a:spcPts val="0"/>
              </a:spcAft>
              <a:buSzPct val="108000"/>
              <a:buFont typeface="Arial" panose="020B0604020202020204" pitchFamily="34" charset="0"/>
              <a:buChar char="•"/>
            </a:pPr>
            <a:r>
              <a:rPr lang="en-US" sz="3600" b="1" dirty="0">
                <a:solidFill>
                  <a:srgbClr val="000000"/>
                </a:solidFill>
              </a:rPr>
              <a:t>How do we define data literacy?</a:t>
            </a:r>
            <a:endParaRPr sz="3600" b="1" dirty="0">
              <a:solidFill>
                <a:srgbClr val="000000"/>
              </a:solidFill>
            </a:endParaRPr>
          </a:p>
          <a:p>
            <a:pPr marL="1066800" lvl="1" indent="-571500" algn="l" rtl="0">
              <a:lnSpc>
                <a:spcPct val="115000"/>
              </a:lnSpc>
              <a:spcBef>
                <a:spcPts val="1000"/>
              </a:spcBef>
              <a:spcAft>
                <a:spcPts val="0"/>
              </a:spcAft>
              <a:buSzPct val="108000"/>
              <a:buFont typeface="Arial" panose="020B0604020202020204" pitchFamily="34" charset="0"/>
              <a:buChar char="•"/>
            </a:pPr>
            <a:r>
              <a:rPr lang="en-US" sz="3600" b="1" dirty="0">
                <a:solidFill>
                  <a:srgbClr val="000000"/>
                </a:solidFill>
              </a:rPr>
              <a:t>What skills are necessary for data literacy?</a:t>
            </a:r>
            <a:endParaRPr sz="3600" b="1" dirty="0">
              <a:solidFill>
                <a:srgbClr val="000000"/>
              </a:solidFill>
            </a:endParaRPr>
          </a:p>
          <a:p>
            <a:pPr marL="1066800" lvl="1" indent="-571500" algn="l" rtl="0">
              <a:lnSpc>
                <a:spcPct val="115000"/>
              </a:lnSpc>
              <a:spcBef>
                <a:spcPts val="1000"/>
              </a:spcBef>
              <a:spcAft>
                <a:spcPts val="0"/>
              </a:spcAft>
              <a:buSzPct val="108000"/>
              <a:buFont typeface="Arial" panose="020B0604020202020204" pitchFamily="34" charset="0"/>
              <a:buChar char="•"/>
            </a:pPr>
            <a:r>
              <a:rPr lang="en-US" sz="3600" b="1" dirty="0">
                <a:solidFill>
                  <a:srgbClr val="000000"/>
                </a:solidFill>
              </a:rPr>
              <a:t>Why is data literacy important?</a:t>
            </a:r>
            <a:endParaRPr sz="3600" b="1" dirty="0">
              <a:solidFill>
                <a:srgbClr val="000000"/>
              </a:solidFill>
            </a:endParaRPr>
          </a:p>
          <a:p>
            <a:pPr marL="0" lvl="0" indent="0" algn="l" rtl="0">
              <a:lnSpc>
                <a:spcPct val="115000"/>
              </a:lnSpc>
              <a:spcBef>
                <a:spcPts val="1000"/>
              </a:spcBef>
              <a:spcAft>
                <a:spcPts val="0"/>
              </a:spcAft>
              <a:buNone/>
            </a:pPr>
            <a:r>
              <a:rPr lang="en-US" sz="3600" dirty="0"/>
              <a:t>Note things you find surprising, interesting, </a:t>
            </a:r>
            <a:br>
              <a:rPr lang="en-US" sz="3600" dirty="0"/>
            </a:br>
            <a:r>
              <a:rPr lang="en-US" sz="3600" dirty="0"/>
              <a:t>and troubling from the article.</a:t>
            </a:r>
            <a:endParaRPr sz="3600" dirty="0"/>
          </a:p>
          <a:p>
            <a:pPr marL="0" lvl="0" indent="0" algn="l" rtl="0">
              <a:lnSpc>
                <a:spcPct val="115000"/>
              </a:lnSpc>
              <a:spcBef>
                <a:spcPts val="1000"/>
              </a:spcBef>
              <a:spcAft>
                <a:spcPts val="0"/>
              </a:spcAft>
              <a:buNone/>
            </a:pPr>
            <a:endParaRPr sz="3700" dirty="0"/>
          </a:p>
        </p:txBody>
      </p:sp>
      <p:pic>
        <p:nvPicPr>
          <p:cNvPr id="192" name="Google Shape;192;p32"/>
          <p:cNvPicPr preferRelativeResize="0"/>
          <p:nvPr/>
        </p:nvPicPr>
        <p:blipFill>
          <a:blip r:embed="rId3">
            <a:alphaModFix/>
          </a:blip>
          <a:stretch>
            <a:fillRect/>
          </a:stretch>
        </p:blipFill>
        <p:spPr>
          <a:xfrm>
            <a:off x="9419302" y="2458063"/>
            <a:ext cx="2601290" cy="24282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609600" y="429763"/>
            <a:ext cx="10972800" cy="1143000"/>
          </a:xfrm>
          <a:prstGeom prst="rect">
            <a:avLst/>
          </a:prstGeom>
        </p:spPr>
        <p:txBody>
          <a:bodyPr spcFirstLastPara="1" wrap="square" lIns="0" tIns="65000" rIns="0" bIns="0" anchor="b" anchorCtr="0">
            <a:normAutofit/>
          </a:bodyPr>
          <a:lstStyle/>
          <a:p>
            <a:pPr marL="0" lvl="0" indent="0" algn="l" rtl="0">
              <a:spcBef>
                <a:spcPts val="0"/>
              </a:spcBef>
              <a:spcAft>
                <a:spcPts val="0"/>
              </a:spcAft>
              <a:buNone/>
            </a:pPr>
            <a:r>
              <a:rPr lang="en-US" sz="5000" dirty="0"/>
              <a:t>Focus Questions</a:t>
            </a:r>
            <a:endParaRPr sz="5000" dirty="0"/>
          </a:p>
        </p:txBody>
      </p:sp>
      <p:sp>
        <p:nvSpPr>
          <p:cNvPr id="199" name="Google Shape;199;p33"/>
          <p:cNvSpPr txBox="1">
            <a:spLocks noGrp="1"/>
          </p:cNvSpPr>
          <p:nvPr>
            <p:ph type="body" idx="1"/>
          </p:nvPr>
        </p:nvSpPr>
        <p:spPr>
          <a:xfrm>
            <a:off x="609600" y="1935480"/>
            <a:ext cx="10972800" cy="4389000"/>
          </a:xfrm>
          <a:prstGeom prst="rect">
            <a:avLst/>
          </a:prstGeom>
        </p:spPr>
        <p:txBody>
          <a:bodyPr spcFirstLastPara="1" wrap="square" lIns="130025" tIns="65000" rIns="130025" bIns="65000" anchor="t" anchorCtr="0">
            <a:normAutofit/>
          </a:bodyPr>
          <a:lstStyle/>
          <a:p>
            <a:pPr marL="0" lvl="0" indent="0" algn="l" rtl="0">
              <a:spcBef>
                <a:spcPts val="0"/>
              </a:spcBef>
              <a:spcAft>
                <a:spcPts val="0"/>
              </a:spcAft>
              <a:buNone/>
            </a:pPr>
            <a:r>
              <a:rPr lang="en-US" sz="3600" dirty="0">
                <a:solidFill>
                  <a:srgbClr val="000000"/>
                </a:solidFill>
              </a:rPr>
              <a:t>Revisit the questions you had while looking at ABC School data earlier in this session:</a:t>
            </a:r>
            <a:endParaRPr sz="3600" dirty="0">
              <a:solidFill>
                <a:srgbClr val="000000"/>
              </a:solidFill>
            </a:endParaRPr>
          </a:p>
          <a:p>
            <a:pPr marL="571500" lvl="0" indent="-571500" algn="l" rtl="0">
              <a:spcBef>
                <a:spcPts val="1000"/>
              </a:spcBef>
              <a:spcAft>
                <a:spcPts val="0"/>
              </a:spcAft>
              <a:buSzPct val="108000"/>
              <a:buFont typeface="Arial" panose="020B0604020202020204" pitchFamily="34" charset="0"/>
              <a:buChar char="•"/>
            </a:pPr>
            <a:r>
              <a:rPr lang="en-US" sz="3600" dirty="0">
                <a:solidFill>
                  <a:srgbClr val="000000"/>
                </a:solidFill>
              </a:rPr>
              <a:t>What further types of data would be needed to answer your question(s)?</a:t>
            </a:r>
            <a:endParaRPr sz="3600" dirty="0">
              <a:solidFill>
                <a:srgbClr val="000000"/>
              </a:solidFill>
            </a:endParaRPr>
          </a:p>
          <a:p>
            <a:pPr marL="571500" lvl="0" indent="-571500" algn="l" rtl="0">
              <a:spcBef>
                <a:spcPts val="1000"/>
              </a:spcBef>
              <a:spcAft>
                <a:spcPts val="1000"/>
              </a:spcAft>
              <a:buSzPct val="108000"/>
              <a:buFont typeface="Arial" panose="020B0604020202020204" pitchFamily="34" charset="0"/>
              <a:buChar char="•"/>
            </a:pPr>
            <a:r>
              <a:rPr lang="en-US" sz="3600" dirty="0">
                <a:solidFill>
                  <a:srgbClr val="000000"/>
                </a:solidFill>
              </a:rPr>
              <a:t>What actions could be taken to target problems identified in this data set?</a:t>
            </a:r>
            <a:endParaRPr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body" idx="1"/>
          </p:nvPr>
        </p:nvSpPr>
        <p:spPr>
          <a:xfrm>
            <a:off x="609600" y="1980277"/>
            <a:ext cx="10972800" cy="3896100"/>
          </a:xfrm>
          <a:prstGeom prst="rect">
            <a:avLst/>
          </a:prstGeom>
        </p:spPr>
        <p:txBody>
          <a:bodyPr spcFirstLastPara="1" wrap="square" lIns="121900" tIns="60925" rIns="121900" bIns="60925" anchor="t" anchorCtr="0">
            <a:normAutofit/>
          </a:bodyPr>
          <a:lstStyle/>
          <a:p>
            <a:pPr marL="609600" lvl="0" indent="-527050" algn="l" rtl="0">
              <a:spcBef>
                <a:spcPts val="700"/>
              </a:spcBef>
              <a:spcAft>
                <a:spcPts val="0"/>
              </a:spcAft>
              <a:buClr>
                <a:schemeClr val="accent1"/>
              </a:buClr>
              <a:buSzPts val="3500"/>
              <a:buAutoNum type="arabicPeriod"/>
            </a:pPr>
            <a:r>
              <a:rPr lang="en-US" sz="3600" dirty="0"/>
              <a:t>Review the Characteristics of Inquiry anchor chart.</a:t>
            </a:r>
            <a:endParaRPr sz="3600" dirty="0"/>
          </a:p>
          <a:p>
            <a:pPr marL="609600" lvl="0" indent="-527050" algn="l" rtl="0">
              <a:spcBef>
                <a:spcPts val="1300"/>
              </a:spcBef>
              <a:spcAft>
                <a:spcPts val="0"/>
              </a:spcAft>
              <a:buClr>
                <a:schemeClr val="accent1"/>
              </a:buClr>
              <a:buSzPts val="3500"/>
              <a:buAutoNum type="arabicPeriod"/>
            </a:pPr>
            <a:r>
              <a:rPr lang="en-US" sz="3600" dirty="0"/>
              <a:t>For each idea on the chart, identify which component from the inquiry infographic affirms it.</a:t>
            </a:r>
            <a:endParaRPr sz="3600" dirty="0"/>
          </a:p>
          <a:p>
            <a:pPr marL="609600" lvl="0" indent="-527050" algn="l" rtl="0">
              <a:spcBef>
                <a:spcPts val="1300"/>
              </a:spcBef>
              <a:spcAft>
                <a:spcPts val="0"/>
              </a:spcAft>
              <a:buClr>
                <a:schemeClr val="accent1"/>
              </a:buClr>
              <a:buSzPts val="3500"/>
              <a:buAutoNum type="arabicPeriod"/>
            </a:pPr>
            <a:r>
              <a:rPr lang="en-US" sz="3600" dirty="0"/>
              <a:t>Add anything that’s missing from the anchor chart.</a:t>
            </a:r>
            <a:endParaRPr sz="3600" dirty="0"/>
          </a:p>
          <a:p>
            <a:pPr marL="609600" lvl="0" indent="-527050" algn="l" rtl="0">
              <a:spcBef>
                <a:spcPts val="1300"/>
              </a:spcBef>
              <a:spcAft>
                <a:spcPts val="1300"/>
              </a:spcAft>
              <a:buClr>
                <a:schemeClr val="accent1"/>
              </a:buClr>
              <a:buSzPts val="3500"/>
              <a:buAutoNum type="arabicPeriod"/>
            </a:pPr>
            <a:r>
              <a:rPr lang="en-US" sz="3600" dirty="0"/>
              <a:t>Mark off anything that doesn’t seem to fit.</a:t>
            </a:r>
            <a:endParaRPr sz="3600" dirty="0"/>
          </a:p>
        </p:txBody>
      </p:sp>
      <p:sp>
        <p:nvSpPr>
          <p:cNvPr id="205" name="Google Shape;205;p34"/>
          <p:cNvSpPr txBox="1">
            <a:spLocks noGrp="1"/>
          </p:cNvSpPr>
          <p:nvPr>
            <p:ph type="title"/>
          </p:nvPr>
        </p:nvSpPr>
        <p:spPr>
          <a:xfrm>
            <a:off x="609600" y="409663"/>
            <a:ext cx="10972800" cy="1143300"/>
          </a:xfrm>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sz="5000" dirty="0"/>
              <a:t>Revisit Characteristics of Inquiry</a:t>
            </a:r>
            <a:endParaRPr sz="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body" idx="1"/>
          </p:nvPr>
        </p:nvSpPr>
        <p:spPr>
          <a:xfrm>
            <a:off x="609599" y="1552963"/>
            <a:ext cx="6981099" cy="4578900"/>
          </a:xfrm>
          <a:prstGeom prst="rect">
            <a:avLst/>
          </a:prstGeom>
        </p:spPr>
        <p:txBody>
          <a:bodyPr spcFirstLastPara="1" wrap="square" lIns="121900" tIns="60925" rIns="121900" bIns="60925" anchor="t" anchorCtr="0">
            <a:normAutofit/>
          </a:bodyPr>
          <a:lstStyle/>
          <a:p>
            <a:pPr marL="0" lvl="0" indent="0" algn="l" rtl="0">
              <a:spcBef>
                <a:spcPts val="700"/>
              </a:spcBef>
              <a:spcAft>
                <a:spcPts val="0"/>
              </a:spcAft>
              <a:buNone/>
            </a:pPr>
            <a:r>
              <a:rPr lang="en-US" sz="3600" dirty="0"/>
              <a:t>With your components </a:t>
            </a:r>
            <a:br>
              <a:rPr lang="en-US" sz="3600" dirty="0"/>
            </a:br>
            <a:r>
              <a:rPr lang="en-US" sz="3600" dirty="0"/>
              <a:t>of inquiry group members, </a:t>
            </a:r>
            <a:br>
              <a:rPr lang="en-US" sz="3600" dirty="0"/>
            </a:br>
            <a:r>
              <a:rPr lang="en-US" sz="3600" dirty="0"/>
              <a:t>create a definition of inquiry after hearing about all the components and what you thought of after reading the article.</a:t>
            </a:r>
            <a:endParaRPr sz="3600" dirty="0"/>
          </a:p>
        </p:txBody>
      </p:sp>
      <p:sp>
        <p:nvSpPr>
          <p:cNvPr id="212" name="Google Shape;212;p35"/>
          <p:cNvSpPr txBox="1">
            <a:spLocks noGrp="1"/>
          </p:cNvSpPr>
          <p:nvPr>
            <p:ph type="title"/>
          </p:nvPr>
        </p:nvSpPr>
        <p:spPr>
          <a:xfrm>
            <a:off x="609600" y="409663"/>
            <a:ext cx="10972800" cy="1143300"/>
          </a:xfrm>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sz="5000" dirty="0"/>
              <a:t>Define Inquiry</a:t>
            </a:r>
            <a:endParaRPr sz="5000" dirty="0"/>
          </a:p>
        </p:txBody>
      </p:sp>
      <p:sp>
        <p:nvSpPr>
          <p:cNvPr id="213" name="Google Shape;213;p35"/>
          <p:cNvSpPr txBox="1"/>
          <p:nvPr/>
        </p:nvSpPr>
        <p:spPr>
          <a:xfrm>
            <a:off x="609600" y="5462113"/>
            <a:ext cx="5481300" cy="1036151"/>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2600" dirty="0">
                <a:solidFill>
                  <a:schemeClr val="dk1"/>
                </a:solidFill>
                <a:latin typeface="Calibri"/>
                <a:ea typeface="Calibri"/>
                <a:cs typeface="Calibri"/>
                <a:sym typeface="Calibri"/>
              </a:rPr>
              <a:t>Access </a:t>
            </a:r>
            <a:r>
              <a:rPr lang="en-US" sz="2600" b="1" dirty="0" err="1">
                <a:solidFill>
                  <a:schemeClr val="accent1"/>
                </a:solidFill>
                <a:latin typeface="Calibri"/>
                <a:ea typeface="Calibri"/>
                <a:cs typeface="Calibri"/>
                <a:sym typeface="Calibri"/>
              </a:rPr>
              <a:t>menti.com</a:t>
            </a:r>
            <a:r>
              <a:rPr lang="en-US" sz="2600" b="1" dirty="0">
                <a:latin typeface="Calibri"/>
                <a:ea typeface="Calibri"/>
                <a:cs typeface="Calibri"/>
                <a:sym typeface="Calibri"/>
              </a:rPr>
              <a:t> by</a:t>
            </a:r>
            <a:r>
              <a:rPr lang="en-US" sz="2600" dirty="0">
                <a:latin typeface="Calibri"/>
                <a:ea typeface="Calibri"/>
                <a:cs typeface="Calibri"/>
                <a:sym typeface="Calibri"/>
              </a:rPr>
              <a:t> scanning the QR code to the right.</a:t>
            </a:r>
            <a:endParaRPr sz="2600" dirty="0">
              <a:latin typeface="Calibri"/>
              <a:ea typeface="Calibri"/>
              <a:cs typeface="Calibri"/>
              <a:sym typeface="Calibri"/>
            </a:endParaRPr>
          </a:p>
        </p:txBody>
      </p:sp>
      <p:pic>
        <p:nvPicPr>
          <p:cNvPr id="215" name="Google Shape;215;p35"/>
          <p:cNvPicPr preferRelativeResize="0"/>
          <p:nvPr/>
        </p:nvPicPr>
        <p:blipFill>
          <a:blip r:embed="rId3">
            <a:alphaModFix/>
          </a:blip>
          <a:stretch>
            <a:fillRect/>
          </a:stretch>
        </p:blipFill>
        <p:spPr>
          <a:xfrm>
            <a:off x="5210900" y="257074"/>
            <a:ext cx="6981100" cy="2444275"/>
          </a:xfrm>
          <a:prstGeom prst="rect">
            <a:avLst/>
          </a:prstGeom>
          <a:noFill/>
          <a:ln>
            <a:noFill/>
          </a:ln>
        </p:spPr>
      </p:pic>
      <p:sp>
        <p:nvSpPr>
          <p:cNvPr id="2" name="TextBox 1">
            <a:extLst>
              <a:ext uri="{FF2B5EF4-FFF2-40B4-BE49-F238E27FC236}">
                <a16:creationId xmlns:a16="http://schemas.microsoft.com/office/drawing/2014/main" id="{8A91791C-6310-E461-B444-20B848DCDD27}"/>
              </a:ext>
            </a:extLst>
          </p:cNvPr>
          <p:cNvSpPr txBox="1"/>
          <p:nvPr/>
        </p:nvSpPr>
        <p:spPr>
          <a:xfrm>
            <a:off x="7370618" y="3770273"/>
            <a:ext cx="3086793" cy="2308324"/>
          </a:xfrm>
          <a:prstGeom prst="rect">
            <a:avLst/>
          </a:prstGeom>
          <a:noFill/>
        </p:spPr>
        <p:txBody>
          <a:bodyPr wrap="square" rtlCol="0">
            <a:spAutoFit/>
          </a:bodyPr>
          <a:lstStyle/>
          <a:p>
            <a:r>
              <a:rPr lang="en-US" sz="3600" dirty="0">
                <a:highlight>
                  <a:srgbClr val="FFFF00"/>
                </a:highlight>
                <a:latin typeface="Calibri" panose="020F0502020204030204" pitchFamily="34" charset="0"/>
                <a:cs typeface="Calibri" panose="020F0502020204030204" pitchFamily="34" charset="0"/>
              </a:rPr>
              <a:t>[Paste </a:t>
            </a:r>
            <a:r>
              <a:rPr lang="en-US" sz="3600" dirty="0" err="1">
                <a:highlight>
                  <a:srgbClr val="FFFF00"/>
                </a:highlight>
                <a:latin typeface="Calibri" panose="020F0502020204030204" pitchFamily="34" charset="0"/>
                <a:cs typeface="Calibri" panose="020F0502020204030204" pitchFamily="34" charset="0"/>
              </a:rPr>
              <a:t>Mentimeter</a:t>
            </a:r>
            <a:r>
              <a:rPr lang="en-US" sz="3600" dirty="0">
                <a:highlight>
                  <a:srgbClr val="FFFF00"/>
                </a:highlight>
                <a:latin typeface="Calibri" panose="020F0502020204030204" pitchFamily="34" charset="0"/>
                <a:cs typeface="Calibri" panose="020F0502020204030204" pitchFamily="34" charset="0"/>
              </a:rPr>
              <a:t> QR </a:t>
            </a:r>
          </a:p>
          <a:p>
            <a:r>
              <a:rPr lang="en-US" sz="3600" dirty="0">
                <a:highlight>
                  <a:srgbClr val="FFFF00"/>
                </a:highlight>
                <a:latin typeface="Calibri" panose="020F0502020204030204" pitchFamily="34" charset="0"/>
                <a:cs typeface="Calibri" panose="020F0502020204030204" pitchFamily="34" charset="0"/>
              </a:rPr>
              <a:t>code image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09600" y="288888"/>
            <a:ext cx="10972800" cy="1143000"/>
          </a:xfrm>
          <a:prstGeom prst="rect">
            <a:avLst/>
          </a:prstGeom>
        </p:spPr>
        <p:txBody>
          <a:bodyPr spcFirstLastPara="1" wrap="square" lIns="0" tIns="65000" rIns="0" bIns="0" anchor="b" anchorCtr="0">
            <a:normAutofit/>
          </a:bodyPr>
          <a:lstStyle/>
          <a:p>
            <a:pPr marL="0" lvl="0" indent="0" algn="l" rtl="0">
              <a:spcBef>
                <a:spcPts val="0"/>
              </a:spcBef>
              <a:spcAft>
                <a:spcPts val="0"/>
              </a:spcAft>
              <a:buNone/>
            </a:pPr>
            <a:r>
              <a:rPr lang="en-US" sz="5000" dirty="0"/>
              <a:t>Inquiry is…</a:t>
            </a:r>
            <a:endParaRPr sz="5000" dirty="0"/>
          </a:p>
        </p:txBody>
      </p:sp>
      <p:sp>
        <p:nvSpPr>
          <p:cNvPr id="84" name="Google Shape;84;p18"/>
          <p:cNvSpPr txBox="1">
            <a:spLocks noGrp="1"/>
          </p:cNvSpPr>
          <p:nvPr>
            <p:ph type="body" idx="1"/>
          </p:nvPr>
        </p:nvSpPr>
        <p:spPr>
          <a:xfrm>
            <a:off x="523675" y="1947500"/>
            <a:ext cx="10972800" cy="4245482"/>
          </a:xfrm>
          <a:prstGeom prst="rect">
            <a:avLst/>
          </a:prstGeom>
        </p:spPr>
        <p:txBody>
          <a:bodyPr spcFirstLastPara="1" wrap="square" lIns="130025" tIns="65000" rIns="130025" bIns="65000" anchor="t" anchorCtr="0">
            <a:normAutofit fontScale="92500" lnSpcReduction="10000"/>
          </a:bodyPr>
          <a:lstStyle/>
          <a:p>
            <a:pPr marL="457200" lvl="0" indent="-422492" algn="l" rtl="0">
              <a:spcBef>
                <a:spcPts val="0"/>
              </a:spcBef>
              <a:spcAft>
                <a:spcPts val="0"/>
              </a:spcAft>
              <a:buSzPct val="90000"/>
              <a:buChar char="●"/>
            </a:pPr>
            <a:r>
              <a:rPr lang="en-US" sz="3900" dirty="0"/>
              <a:t>seeking information by questioning</a:t>
            </a:r>
            <a:endParaRPr sz="3900" dirty="0"/>
          </a:p>
          <a:p>
            <a:pPr marL="457200" lvl="0" indent="-422492" algn="l" rtl="0">
              <a:spcBef>
                <a:spcPts val="1000"/>
              </a:spcBef>
              <a:spcAft>
                <a:spcPts val="0"/>
              </a:spcAft>
              <a:buSzPct val="90000"/>
              <a:buChar char="●"/>
            </a:pPr>
            <a:r>
              <a:rPr lang="en-US" sz="3900" dirty="0"/>
              <a:t>the act of investigating or researching</a:t>
            </a:r>
            <a:endParaRPr sz="3900" dirty="0"/>
          </a:p>
          <a:p>
            <a:pPr marL="457200" lvl="0" indent="-422492" algn="l" rtl="0">
              <a:spcBef>
                <a:spcPts val="1000"/>
              </a:spcBef>
              <a:spcAft>
                <a:spcPts val="0"/>
              </a:spcAft>
              <a:buSzPct val="90000"/>
              <a:buChar char="●"/>
            </a:pPr>
            <a:r>
              <a:rPr lang="en-US" sz="3900" dirty="0"/>
              <a:t>a study of a worthy question, problem, or idea</a:t>
            </a:r>
            <a:endParaRPr sz="3900" dirty="0"/>
          </a:p>
          <a:p>
            <a:pPr marL="457200" lvl="0" indent="-422492" algn="l" rtl="0">
              <a:spcBef>
                <a:spcPts val="1000"/>
              </a:spcBef>
              <a:spcAft>
                <a:spcPts val="0"/>
              </a:spcAft>
              <a:buSzPct val="90000"/>
              <a:buChar char="●"/>
            </a:pPr>
            <a:r>
              <a:rPr lang="en-US" sz="3900" dirty="0"/>
              <a:t>a process that involves asking questions and looking for answers</a:t>
            </a:r>
            <a:endParaRPr sz="3900" dirty="0"/>
          </a:p>
          <a:p>
            <a:pPr marL="457200" lvl="0" indent="-422492" algn="l" rtl="0">
              <a:spcBef>
                <a:spcPts val="1000"/>
              </a:spcBef>
              <a:spcAft>
                <a:spcPts val="0"/>
              </a:spcAft>
              <a:buSzPct val="90000"/>
              <a:buChar char="●"/>
            </a:pPr>
            <a:r>
              <a:rPr lang="en-US" sz="3900" dirty="0"/>
              <a:t>systematic investigation into a problem, issue, topic, </a:t>
            </a:r>
          </a:p>
          <a:p>
            <a:pPr marL="491908" lvl="1" indent="0">
              <a:spcBef>
                <a:spcPts val="1000"/>
              </a:spcBef>
              <a:buSzPct val="90000"/>
              <a:buNone/>
            </a:pPr>
            <a:r>
              <a:rPr lang="en-US" sz="3690" dirty="0">
                <a:solidFill>
                  <a:srgbClr val="000000"/>
                </a:solidFill>
              </a:rPr>
              <a:t>or idea</a:t>
            </a:r>
            <a:endParaRPr sz="3690" dirty="0">
              <a:solidFill>
                <a:srgbClr val="000000"/>
              </a:solidFill>
            </a:endParaRPr>
          </a:p>
          <a:p>
            <a:pPr marL="0" lvl="0" indent="0" algn="l" rtl="0">
              <a:spcBef>
                <a:spcPts val="1000"/>
              </a:spcBef>
              <a:spcAft>
                <a:spcPts val="0"/>
              </a:spcAft>
              <a:buNone/>
            </a:pPr>
            <a:endParaRPr sz="3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body" idx="1"/>
          </p:nvPr>
        </p:nvSpPr>
        <p:spPr>
          <a:xfrm>
            <a:off x="609600" y="1786625"/>
            <a:ext cx="11128500" cy="4578900"/>
          </a:xfrm>
          <a:prstGeom prst="rect">
            <a:avLst/>
          </a:prstGeom>
        </p:spPr>
        <p:txBody>
          <a:bodyPr spcFirstLastPara="1" wrap="square" lIns="121900" tIns="60925" rIns="121900" bIns="60925" anchor="t" anchorCtr="0">
            <a:noAutofit/>
          </a:bodyPr>
          <a:lstStyle/>
          <a:p>
            <a:pPr marL="0" lvl="0" indent="0" algn="l" rtl="0">
              <a:lnSpc>
                <a:spcPct val="100000"/>
              </a:lnSpc>
              <a:spcBef>
                <a:spcPts val="0"/>
              </a:spcBef>
              <a:spcAft>
                <a:spcPts val="0"/>
              </a:spcAft>
              <a:buNone/>
            </a:pPr>
            <a:r>
              <a:rPr lang="en-US" sz="3600" dirty="0"/>
              <a:t>INQUIRY is the ongoing process in which learning communities come together and engage in data-based decision-making. Through analysis and reflection, gaps in student learning, achievement, engagement, and/or empowerment are identified to inform interventions that result in equitable and improved student outcomes.</a:t>
            </a:r>
            <a:endParaRPr sz="3600" dirty="0"/>
          </a:p>
          <a:p>
            <a:pPr marL="0" lvl="0" indent="0" algn="l" rtl="0">
              <a:lnSpc>
                <a:spcPct val="150000"/>
              </a:lnSpc>
              <a:spcBef>
                <a:spcPts val="700"/>
              </a:spcBef>
              <a:spcAft>
                <a:spcPts val="1300"/>
              </a:spcAft>
              <a:buNone/>
            </a:pPr>
            <a:endParaRPr sz="4500" dirty="0"/>
          </a:p>
        </p:txBody>
      </p:sp>
      <p:sp>
        <p:nvSpPr>
          <p:cNvPr id="221" name="Google Shape;221;p36"/>
          <p:cNvSpPr txBox="1">
            <a:spLocks noGrp="1"/>
          </p:cNvSpPr>
          <p:nvPr>
            <p:ph type="title"/>
          </p:nvPr>
        </p:nvSpPr>
        <p:spPr>
          <a:xfrm>
            <a:off x="609600" y="409663"/>
            <a:ext cx="10972800" cy="1143300"/>
          </a:xfrm>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sz="5000" dirty="0"/>
              <a:t>Inquiry Definition</a:t>
            </a:r>
            <a:endParaRPr sz="5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body" idx="1"/>
          </p:nvPr>
        </p:nvSpPr>
        <p:spPr>
          <a:xfrm>
            <a:off x="881750" y="2136633"/>
            <a:ext cx="7729800" cy="2425200"/>
          </a:xfrm>
          <a:prstGeom prst="rect">
            <a:avLst/>
          </a:prstGeom>
        </p:spPr>
        <p:txBody>
          <a:bodyPr spcFirstLastPara="1" wrap="square" lIns="121900" tIns="60925" rIns="121900" bIns="60925" anchor="t" anchorCtr="0">
            <a:normAutofit/>
          </a:bodyPr>
          <a:lstStyle/>
          <a:p>
            <a:pPr marL="0" lvl="0" indent="0" algn="l" rtl="0">
              <a:spcBef>
                <a:spcPts val="0"/>
              </a:spcBef>
              <a:spcAft>
                <a:spcPts val="0"/>
              </a:spcAft>
              <a:buNone/>
            </a:pPr>
            <a:r>
              <a:rPr lang="en-US" sz="3600" dirty="0">
                <a:solidFill>
                  <a:srgbClr val="000000"/>
                </a:solidFill>
              </a:rPr>
              <a:t>How can you use what you have learned about inquiry and data-driven decision-making in your own school or classroom?</a:t>
            </a:r>
            <a:endParaRPr sz="3600" dirty="0"/>
          </a:p>
        </p:txBody>
      </p:sp>
      <p:sp>
        <p:nvSpPr>
          <p:cNvPr id="228" name="Google Shape;228;p37"/>
          <p:cNvSpPr txBox="1">
            <a:spLocks noGrp="1"/>
          </p:cNvSpPr>
          <p:nvPr>
            <p:ph type="title"/>
          </p:nvPr>
        </p:nvSpPr>
        <p:spPr>
          <a:xfrm>
            <a:off x="881750" y="344375"/>
            <a:ext cx="4877700" cy="1143300"/>
          </a:xfrm>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sz="5000" dirty="0"/>
              <a:t>Two-Minute Paper</a:t>
            </a:r>
            <a:endParaRPr sz="5000" dirty="0"/>
          </a:p>
        </p:txBody>
      </p:sp>
      <p:pic>
        <p:nvPicPr>
          <p:cNvPr id="229" name="Google Shape;229;p37"/>
          <p:cNvPicPr preferRelativeResize="0"/>
          <p:nvPr/>
        </p:nvPicPr>
        <p:blipFill>
          <a:blip r:embed="rId3">
            <a:alphaModFix/>
          </a:blip>
          <a:stretch>
            <a:fillRect/>
          </a:stretch>
        </p:blipFill>
        <p:spPr>
          <a:xfrm>
            <a:off x="7766869" y="528807"/>
            <a:ext cx="4655750" cy="2219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457200" y="305768"/>
            <a:ext cx="10972800" cy="11430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5000"/>
              <a:buFont typeface="Calibri"/>
              <a:buNone/>
            </a:pPr>
            <a:r>
              <a:rPr lang="en-US" sz="5000" dirty="0"/>
              <a:t>LEARN Strategies and Tools</a:t>
            </a:r>
            <a:endParaRPr dirty="0"/>
          </a:p>
        </p:txBody>
      </p:sp>
      <p:sp>
        <p:nvSpPr>
          <p:cNvPr id="236" name="Google Shape;236;p38"/>
          <p:cNvSpPr txBox="1">
            <a:spLocks noGrp="1"/>
          </p:cNvSpPr>
          <p:nvPr>
            <p:ph type="body" idx="1"/>
          </p:nvPr>
        </p:nvSpPr>
        <p:spPr>
          <a:xfrm>
            <a:off x="567325" y="1847688"/>
            <a:ext cx="4976100" cy="3775800"/>
          </a:xfrm>
          <a:prstGeom prst="rect">
            <a:avLst/>
          </a:prstGeom>
          <a:noFill/>
          <a:ln>
            <a:noFill/>
          </a:ln>
        </p:spPr>
        <p:txBody>
          <a:bodyPr spcFirstLastPara="1" wrap="square" lIns="130025" tIns="65000" rIns="130025" bIns="65000" anchor="t" anchorCtr="0">
            <a:normAutofit/>
          </a:bodyPr>
          <a:lstStyle/>
          <a:p>
            <a:pPr marL="571500" indent="-571500">
              <a:spcBef>
                <a:spcPts val="0"/>
              </a:spcBef>
              <a:buSzPct val="108000"/>
              <a:buFont typeface="Arial" panose="020B0604020202020204" pitchFamily="34" charset="0"/>
              <a:buChar char="•"/>
            </a:pPr>
            <a:r>
              <a:rPr lang="en-US" sz="3600" dirty="0"/>
              <a:t>Gist</a:t>
            </a:r>
            <a:endParaRPr sz="3600" dirty="0"/>
          </a:p>
          <a:p>
            <a:pPr marL="571500" lvl="0" indent="-571500" algn="l" rtl="0">
              <a:spcBef>
                <a:spcPts val="0"/>
              </a:spcBef>
              <a:spcAft>
                <a:spcPts val="0"/>
              </a:spcAft>
              <a:buSzPct val="108000"/>
              <a:buFont typeface="Arial" panose="020B0604020202020204" pitchFamily="34" charset="0"/>
              <a:buChar char="•"/>
            </a:pPr>
            <a:r>
              <a:rPr lang="en-US" sz="3600" dirty="0"/>
              <a:t>Jigsaw</a:t>
            </a:r>
          </a:p>
          <a:p>
            <a:pPr marL="571500" indent="-571500">
              <a:spcBef>
                <a:spcPts val="0"/>
              </a:spcBef>
              <a:buSzPct val="108000"/>
              <a:buFont typeface="Arial" panose="020B0604020202020204" pitchFamily="34" charset="0"/>
              <a:buChar char="•"/>
            </a:pPr>
            <a:r>
              <a:rPr lang="en-US" sz="3600" dirty="0" err="1"/>
              <a:t>Mentimeter</a:t>
            </a:r>
            <a:endParaRPr sz="3600" dirty="0"/>
          </a:p>
          <a:p>
            <a:pPr marL="571500" lvl="0" indent="-571500" algn="l" rtl="0">
              <a:spcBef>
                <a:spcPts val="0"/>
              </a:spcBef>
              <a:spcAft>
                <a:spcPts val="0"/>
              </a:spcAft>
              <a:buSzPct val="108000"/>
              <a:buFont typeface="Arial" panose="020B0604020202020204" pitchFamily="34" charset="0"/>
              <a:buChar char="•"/>
            </a:pPr>
            <a:r>
              <a:rPr lang="en-US" sz="3600" dirty="0"/>
              <a:t>S-I-T </a:t>
            </a:r>
          </a:p>
          <a:p>
            <a:pPr marL="571500" indent="-571500">
              <a:spcBef>
                <a:spcPts val="0"/>
              </a:spcBef>
              <a:buSzPct val="108000"/>
              <a:buFont typeface="Arial" panose="020B0604020202020204" pitchFamily="34" charset="0"/>
              <a:buChar char="•"/>
            </a:pPr>
            <a:r>
              <a:rPr lang="en-US" sz="3600" dirty="0"/>
              <a:t>Stand Up, Sit Down </a:t>
            </a:r>
          </a:p>
          <a:p>
            <a:pPr marL="571500" indent="-571500">
              <a:spcBef>
                <a:spcPts val="0"/>
              </a:spcBef>
              <a:buSzPct val="108000"/>
              <a:buFont typeface="Arial" panose="020B0604020202020204" pitchFamily="34" charset="0"/>
              <a:buChar char="•"/>
            </a:pPr>
            <a:r>
              <a:rPr lang="en-US" sz="3600" dirty="0"/>
              <a:t>Two-Minute Paper</a:t>
            </a:r>
            <a:endParaRPr sz="3600" dirty="0"/>
          </a:p>
        </p:txBody>
      </p:sp>
      <p:pic>
        <p:nvPicPr>
          <p:cNvPr id="237" name="Google Shape;237;p38" descr="A close up of a sign&#10;&#10;Description generated with high confidence">
            <a:hlinkClick r:id="rId3"/>
          </p:cNvPr>
          <p:cNvPicPr preferRelativeResize="0"/>
          <p:nvPr/>
        </p:nvPicPr>
        <p:blipFill rotWithShape="1">
          <a:blip r:embed="rId4">
            <a:alphaModFix/>
          </a:blip>
          <a:srcRect/>
          <a:stretch/>
        </p:blipFill>
        <p:spPr>
          <a:xfrm>
            <a:off x="6304515" y="901098"/>
            <a:ext cx="5515777" cy="56689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739296" y="1150374"/>
            <a:ext cx="10162800" cy="4729881"/>
          </a:xfrm>
          <a:prstGeom prst="rect">
            <a:avLst/>
          </a:prstGeom>
          <a:noFill/>
          <a:ln>
            <a:noFill/>
          </a:ln>
        </p:spPr>
        <p:txBody>
          <a:bodyPr spcFirstLastPara="1" wrap="square" lIns="0" tIns="0" rIns="26000" bIns="0" anchor="b" anchorCtr="0">
            <a:noAutofit/>
          </a:bodyPr>
          <a:lstStyle/>
          <a:p>
            <a:pPr marL="0" lvl="0" indent="0" algn="l" rtl="0">
              <a:spcBef>
                <a:spcPts val="0"/>
              </a:spcBef>
              <a:spcAft>
                <a:spcPts val="0"/>
              </a:spcAft>
              <a:buClr>
                <a:schemeClr val="lt1"/>
              </a:buClr>
              <a:buSzPts val="6700"/>
              <a:buFont typeface="Calibri"/>
              <a:buNone/>
            </a:pPr>
            <a:br>
              <a:rPr lang="en-US" sz="5000" dirty="0"/>
            </a:br>
            <a:br>
              <a:rPr lang="en-US" sz="5000" dirty="0"/>
            </a:br>
            <a:r>
              <a:rPr lang="en-US" sz="5000" dirty="0"/>
              <a:t>Inquiry in educational settings is a systematic process used for improving student outcomes such as achievement, engagement, and empowerment.</a:t>
            </a:r>
            <a:br>
              <a:rPr lang="en-US" sz="5000" dirty="0"/>
            </a:br>
            <a:endParaRPr sz="5000" b="1"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09600" y="412463"/>
            <a:ext cx="10972800" cy="11430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4900"/>
              <a:buFont typeface="Calibri"/>
              <a:buNone/>
            </a:pPr>
            <a:r>
              <a:rPr lang="en-US" sz="5000" dirty="0"/>
              <a:t>Characteristics of Inquiry</a:t>
            </a:r>
            <a:endParaRPr sz="5000" dirty="0"/>
          </a:p>
        </p:txBody>
      </p:sp>
      <p:sp>
        <p:nvSpPr>
          <p:cNvPr id="97" name="Google Shape;97;p20"/>
          <p:cNvSpPr txBox="1">
            <a:spLocks noGrp="1"/>
          </p:cNvSpPr>
          <p:nvPr>
            <p:ph type="body" idx="1"/>
          </p:nvPr>
        </p:nvSpPr>
        <p:spPr>
          <a:xfrm>
            <a:off x="495600" y="2494150"/>
            <a:ext cx="8030100" cy="2603400"/>
          </a:xfrm>
          <a:prstGeom prst="rect">
            <a:avLst/>
          </a:prstGeom>
          <a:noFill/>
          <a:ln>
            <a:noFill/>
          </a:ln>
        </p:spPr>
        <p:txBody>
          <a:bodyPr spcFirstLastPara="1" wrap="square" lIns="130025" tIns="65000" rIns="130025" bIns="65000" anchor="t" anchorCtr="0">
            <a:normAutofit/>
          </a:bodyPr>
          <a:lstStyle/>
          <a:p>
            <a:pPr marL="337185" lvl="0" indent="0" algn="l" rtl="0">
              <a:spcBef>
                <a:spcPts val="0"/>
              </a:spcBef>
              <a:spcAft>
                <a:spcPts val="0"/>
              </a:spcAft>
              <a:buSzPts val="3600"/>
              <a:buNone/>
            </a:pPr>
            <a:r>
              <a:rPr lang="en-US" sz="3600" dirty="0">
                <a:solidFill>
                  <a:srgbClr val="000000"/>
                </a:solidFill>
              </a:rPr>
              <a:t>Write down 3–5 things that you think are the most important aspects of the process for using inquiry to improve student outcomes.</a:t>
            </a:r>
            <a:endParaRPr sz="3600" dirty="0"/>
          </a:p>
        </p:txBody>
      </p:sp>
      <p:pic>
        <p:nvPicPr>
          <p:cNvPr id="98" name="Google Shape;98;p20"/>
          <p:cNvPicPr preferRelativeResize="0"/>
          <p:nvPr/>
        </p:nvPicPr>
        <p:blipFill>
          <a:blip r:embed="rId3">
            <a:alphaModFix/>
          </a:blip>
          <a:stretch>
            <a:fillRect/>
          </a:stretch>
        </p:blipFill>
        <p:spPr>
          <a:xfrm>
            <a:off x="8879700" y="1163500"/>
            <a:ext cx="2918250" cy="3770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09600" y="412463"/>
            <a:ext cx="10972800" cy="11430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4900"/>
              <a:buFont typeface="Calibri"/>
              <a:buNone/>
            </a:pPr>
            <a:r>
              <a:rPr lang="en-US" sz="5000" dirty="0"/>
              <a:t>Characteristics of Inquiry</a:t>
            </a:r>
            <a:endParaRPr sz="5000" dirty="0"/>
          </a:p>
        </p:txBody>
      </p:sp>
      <p:sp>
        <p:nvSpPr>
          <p:cNvPr id="105" name="Google Shape;105;p21"/>
          <p:cNvSpPr txBox="1">
            <a:spLocks noGrp="1"/>
          </p:cNvSpPr>
          <p:nvPr>
            <p:ph type="body" idx="1"/>
          </p:nvPr>
        </p:nvSpPr>
        <p:spPr>
          <a:xfrm>
            <a:off x="495600" y="2494150"/>
            <a:ext cx="8030100" cy="2603400"/>
          </a:xfrm>
          <a:prstGeom prst="rect">
            <a:avLst/>
          </a:prstGeom>
          <a:noFill/>
          <a:ln>
            <a:noFill/>
          </a:ln>
        </p:spPr>
        <p:txBody>
          <a:bodyPr spcFirstLastPara="1" wrap="square" lIns="130025" tIns="65000" rIns="130025" bIns="65000" anchor="t" anchorCtr="0">
            <a:normAutofit/>
          </a:bodyPr>
          <a:lstStyle/>
          <a:p>
            <a:pPr marL="908685" lvl="0" indent="-571500" algn="l" rtl="0">
              <a:spcBef>
                <a:spcPts val="0"/>
              </a:spcBef>
              <a:spcAft>
                <a:spcPts val="0"/>
              </a:spcAft>
              <a:buSzPct val="120000"/>
              <a:buFont typeface="Arial" panose="020B0604020202020204" pitchFamily="34" charset="0"/>
              <a:buChar char="•"/>
            </a:pPr>
            <a:r>
              <a:rPr lang="en-US" sz="3600" dirty="0">
                <a:solidFill>
                  <a:srgbClr val="000000"/>
                </a:solidFill>
              </a:rPr>
              <a:t>Talk at your table about what each of you wrote down.</a:t>
            </a:r>
            <a:endParaRPr sz="3600" dirty="0">
              <a:solidFill>
                <a:srgbClr val="000000"/>
              </a:solidFill>
            </a:endParaRPr>
          </a:p>
          <a:p>
            <a:pPr marL="908685" lvl="0" indent="-571500" algn="l" rtl="0">
              <a:spcBef>
                <a:spcPts val="1000"/>
              </a:spcBef>
              <a:spcAft>
                <a:spcPts val="1000"/>
              </a:spcAft>
              <a:buSzPct val="120000"/>
              <a:buFont typeface="Arial" panose="020B0604020202020204" pitchFamily="34" charset="0"/>
              <a:buChar char="•"/>
            </a:pPr>
            <a:r>
              <a:rPr lang="en-US" sz="3600" dirty="0">
                <a:solidFill>
                  <a:srgbClr val="000000"/>
                </a:solidFill>
              </a:rPr>
              <a:t>Your table will share your results</a:t>
            </a:r>
            <a:endParaRPr sz="3600" dirty="0">
              <a:solidFill>
                <a:srgbClr val="000000"/>
              </a:solidFill>
            </a:endParaRPr>
          </a:p>
        </p:txBody>
      </p:sp>
      <p:pic>
        <p:nvPicPr>
          <p:cNvPr id="106" name="Google Shape;106;p21"/>
          <p:cNvPicPr preferRelativeResize="0"/>
          <p:nvPr/>
        </p:nvPicPr>
        <p:blipFill>
          <a:blip r:embed="rId3">
            <a:alphaModFix/>
          </a:blip>
          <a:stretch>
            <a:fillRect/>
          </a:stretch>
        </p:blipFill>
        <p:spPr>
          <a:xfrm>
            <a:off x="8879700" y="1163500"/>
            <a:ext cx="2918250" cy="3770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609600" y="412463"/>
            <a:ext cx="10972800" cy="11430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4900"/>
              <a:buFont typeface="Calibri"/>
              <a:buNone/>
            </a:pPr>
            <a:r>
              <a:rPr lang="en-US" sz="5000" dirty="0"/>
              <a:t>Stand Up, Sit Down</a:t>
            </a:r>
            <a:endParaRPr sz="5000" dirty="0"/>
          </a:p>
        </p:txBody>
      </p:sp>
      <p:sp>
        <p:nvSpPr>
          <p:cNvPr id="113" name="Google Shape;113;p22"/>
          <p:cNvSpPr txBox="1">
            <a:spLocks noGrp="1"/>
          </p:cNvSpPr>
          <p:nvPr>
            <p:ph type="body" idx="1"/>
          </p:nvPr>
        </p:nvSpPr>
        <p:spPr>
          <a:xfrm>
            <a:off x="168650" y="1806575"/>
            <a:ext cx="8562600" cy="4671900"/>
          </a:xfrm>
          <a:prstGeom prst="rect">
            <a:avLst/>
          </a:prstGeom>
          <a:noFill/>
          <a:ln>
            <a:noFill/>
          </a:ln>
        </p:spPr>
        <p:txBody>
          <a:bodyPr spcFirstLastPara="1" wrap="square" lIns="130025" tIns="65000" rIns="130025" bIns="65000" anchor="t" anchorCtr="0">
            <a:noAutofit/>
          </a:bodyPr>
          <a:lstStyle/>
          <a:p>
            <a:pPr marL="731506" lvl="0" indent="-387971" algn="l" rtl="0">
              <a:spcBef>
                <a:spcPts val="0"/>
              </a:spcBef>
              <a:spcAft>
                <a:spcPts val="0"/>
              </a:spcAft>
              <a:buSzPct val="108000"/>
              <a:buFont typeface="Calibri"/>
              <a:buChar char="•"/>
            </a:pPr>
            <a:r>
              <a:rPr lang="en-US" sz="3600" dirty="0"/>
              <a:t>Everyone stand up.</a:t>
            </a:r>
            <a:endParaRPr sz="3600" dirty="0"/>
          </a:p>
          <a:p>
            <a:pPr marL="731506" lvl="0" indent="-387971" algn="l" rtl="0">
              <a:spcBef>
                <a:spcPts val="1300"/>
              </a:spcBef>
              <a:spcAft>
                <a:spcPts val="0"/>
              </a:spcAft>
              <a:buSzPct val="108000"/>
              <a:buFont typeface="Calibri"/>
              <a:buChar char="•"/>
            </a:pPr>
            <a:r>
              <a:rPr lang="en-US" sz="3600" dirty="0"/>
              <a:t>One at a time, read one item from your list aloud.</a:t>
            </a:r>
            <a:endParaRPr sz="3600" dirty="0"/>
          </a:p>
          <a:p>
            <a:pPr marL="731506" lvl="0" indent="-387971" algn="l" rtl="0">
              <a:spcBef>
                <a:spcPts val="1300"/>
              </a:spcBef>
              <a:spcAft>
                <a:spcPts val="0"/>
              </a:spcAft>
              <a:buSzPct val="108000"/>
              <a:buFont typeface="Calibri"/>
              <a:buChar char="•"/>
            </a:pPr>
            <a:r>
              <a:rPr lang="en-US" sz="3600" dirty="0"/>
              <a:t>Others mark this item off their own list if it is the same as or similar to something they already have.</a:t>
            </a:r>
            <a:endParaRPr sz="3600" dirty="0"/>
          </a:p>
          <a:p>
            <a:pPr marL="731506" lvl="0" indent="-387971" algn="l" rtl="0">
              <a:spcBef>
                <a:spcPts val="1300"/>
              </a:spcBef>
              <a:spcAft>
                <a:spcPts val="1300"/>
              </a:spcAft>
              <a:buSzPct val="108000"/>
              <a:buFont typeface="Calibri"/>
              <a:buChar char="•"/>
            </a:pPr>
            <a:r>
              <a:rPr lang="en-US" sz="3600" dirty="0"/>
              <a:t>Sit down when all the characteristics you listed have been stated.</a:t>
            </a:r>
            <a:endParaRPr sz="3600" dirty="0">
              <a:solidFill>
                <a:srgbClr val="000000"/>
              </a:solidFill>
            </a:endParaRPr>
          </a:p>
        </p:txBody>
      </p:sp>
      <p:pic>
        <p:nvPicPr>
          <p:cNvPr id="114" name="Google Shape;114;p22"/>
          <p:cNvPicPr preferRelativeResize="0"/>
          <p:nvPr/>
        </p:nvPicPr>
        <p:blipFill>
          <a:blip r:embed="rId3">
            <a:alphaModFix/>
          </a:blip>
          <a:stretch>
            <a:fillRect/>
          </a:stretch>
        </p:blipFill>
        <p:spPr>
          <a:xfrm>
            <a:off x="8391325" y="324423"/>
            <a:ext cx="2965325" cy="2843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665936" y="492961"/>
            <a:ext cx="10363200" cy="13626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2800"/>
              <a:buFont typeface="Calibri"/>
              <a:buNone/>
            </a:pPr>
            <a:r>
              <a:rPr lang="en-US" sz="5000" dirty="0"/>
              <a:t>Essential Questions </a:t>
            </a:r>
            <a:endParaRPr sz="5000" dirty="0"/>
          </a:p>
        </p:txBody>
      </p:sp>
      <p:sp>
        <p:nvSpPr>
          <p:cNvPr id="121" name="Google Shape;121;p23"/>
          <p:cNvSpPr txBox="1">
            <a:spLocks noGrp="1"/>
          </p:cNvSpPr>
          <p:nvPr>
            <p:ph type="body" idx="1"/>
          </p:nvPr>
        </p:nvSpPr>
        <p:spPr>
          <a:xfrm>
            <a:off x="665925" y="2025050"/>
            <a:ext cx="9765300" cy="1509600"/>
          </a:xfrm>
          <a:prstGeom prst="rect">
            <a:avLst/>
          </a:prstGeom>
          <a:noFill/>
          <a:ln>
            <a:noFill/>
          </a:ln>
        </p:spPr>
        <p:txBody>
          <a:bodyPr spcFirstLastPara="1" wrap="square" lIns="130025" tIns="65000" rIns="130025" bIns="65000" anchor="t" anchorCtr="0">
            <a:noAutofit/>
          </a:bodyPr>
          <a:lstStyle/>
          <a:p>
            <a:pPr marL="571500" lvl="0" indent="-571500" algn="l" rtl="0">
              <a:spcBef>
                <a:spcPts val="0"/>
              </a:spcBef>
              <a:spcAft>
                <a:spcPts val="0"/>
              </a:spcAft>
              <a:buSzPct val="120000"/>
              <a:buFont typeface="Arial" panose="020B0604020202020204" pitchFamily="34" charset="0"/>
              <a:buChar char="•"/>
            </a:pPr>
            <a:r>
              <a:rPr lang="en-US" sz="3600" dirty="0"/>
              <a:t>What is the role of inquiry in improving learner engagement, empowerment, and achievement?</a:t>
            </a:r>
            <a:endParaRPr sz="3600" dirty="0"/>
          </a:p>
          <a:p>
            <a:pPr marL="571500" lvl="0" indent="-571500" algn="l" rtl="0">
              <a:spcBef>
                <a:spcPts val="1000"/>
              </a:spcBef>
              <a:spcAft>
                <a:spcPts val="1000"/>
              </a:spcAft>
              <a:buSzPct val="120000"/>
              <a:buFont typeface="Arial" panose="020B0604020202020204" pitchFamily="34" charset="0"/>
              <a:buChar char="•"/>
            </a:pPr>
            <a:r>
              <a:rPr lang="en-US" sz="3600" dirty="0"/>
              <a:t>What factors contribute to the successful implementation of data-based decision-making in schools?</a:t>
            </a:r>
            <a:endParaRPr sz="36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609600" y="265823"/>
            <a:ext cx="10972800" cy="1143000"/>
          </a:xfrm>
          <a:prstGeom prst="rect">
            <a:avLst/>
          </a:prstGeom>
          <a:noFill/>
          <a:ln>
            <a:noFill/>
          </a:ln>
        </p:spPr>
        <p:txBody>
          <a:bodyPr spcFirstLastPara="1" wrap="square" lIns="0" tIns="65000" rIns="0" bIns="0" anchor="b" anchorCtr="0">
            <a:noAutofit/>
          </a:bodyPr>
          <a:lstStyle/>
          <a:p>
            <a:pPr marL="0" lvl="0" indent="0" algn="l" rtl="0">
              <a:spcBef>
                <a:spcPts val="0"/>
              </a:spcBef>
              <a:spcAft>
                <a:spcPts val="0"/>
              </a:spcAft>
              <a:buClr>
                <a:schemeClr val="accent1"/>
              </a:buClr>
              <a:buSzPts val="5000"/>
              <a:buFont typeface="Calibri"/>
              <a:buNone/>
            </a:pPr>
            <a:r>
              <a:rPr lang="en-US" sz="5000" dirty="0"/>
              <a:t>Session Objectives</a:t>
            </a:r>
            <a:endParaRPr dirty="0"/>
          </a:p>
        </p:txBody>
      </p:sp>
      <p:sp>
        <p:nvSpPr>
          <p:cNvPr id="128" name="Google Shape;128;p24"/>
          <p:cNvSpPr txBox="1">
            <a:spLocks noGrp="1"/>
          </p:cNvSpPr>
          <p:nvPr>
            <p:ph type="body" idx="1"/>
          </p:nvPr>
        </p:nvSpPr>
        <p:spPr>
          <a:xfrm>
            <a:off x="609600" y="1500280"/>
            <a:ext cx="10972800" cy="4389000"/>
          </a:xfrm>
          <a:prstGeom prst="rect">
            <a:avLst/>
          </a:prstGeom>
          <a:noFill/>
          <a:ln>
            <a:noFill/>
          </a:ln>
        </p:spPr>
        <p:txBody>
          <a:bodyPr spcFirstLastPara="1" wrap="square" lIns="130025" tIns="65000" rIns="130025" bIns="65000" anchor="t" anchorCtr="0">
            <a:noAutofit/>
          </a:bodyPr>
          <a:lstStyle/>
          <a:p>
            <a:pPr marL="0" lvl="0" indent="0" algn="l" rtl="0">
              <a:spcBef>
                <a:spcPts val="0"/>
              </a:spcBef>
              <a:spcAft>
                <a:spcPts val="0"/>
              </a:spcAft>
              <a:buClr>
                <a:schemeClr val="dk1"/>
              </a:buClr>
              <a:buSzPts val="2800"/>
              <a:buNone/>
            </a:pPr>
            <a:endParaRPr sz="3600" dirty="0"/>
          </a:p>
          <a:p>
            <a:pPr marL="571500" lvl="0" indent="-571500" algn="l" rtl="0">
              <a:lnSpc>
                <a:spcPct val="115000"/>
              </a:lnSpc>
              <a:spcBef>
                <a:spcPts val="0"/>
              </a:spcBef>
              <a:spcAft>
                <a:spcPts val="0"/>
              </a:spcAft>
              <a:buSzPct val="108000"/>
              <a:buFont typeface="Arial" panose="020B0604020202020204" pitchFamily="34" charset="0"/>
              <a:buChar char="•"/>
            </a:pPr>
            <a:r>
              <a:rPr lang="en-US" sz="3600" dirty="0">
                <a:solidFill>
                  <a:srgbClr val="000000"/>
                </a:solidFill>
              </a:rPr>
              <a:t>Establish a definition of the inquiry process.</a:t>
            </a:r>
            <a:endParaRPr sz="3600" dirty="0">
              <a:solidFill>
                <a:srgbClr val="000000"/>
              </a:solidFill>
            </a:endParaRPr>
          </a:p>
          <a:p>
            <a:pPr marL="571500" lvl="0" indent="-571500" algn="l" rtl="0">
              <a:lnSpc>
                <a:spcPct val="115000"/>
              </a:lnSpc>
              <a:spcBef>
                <a:spcPts val="0"/>
              </a:spcBef>
              <a:spcAft>
                <a:spcPts val="0"/>
              </a:spcAft>
              <a:buSzPct val="108000"/>
              <a:buFont typeface="Arial" panose="020B0604020202020204" pitchFamily="34" charset="0"/>
              <a:buChar char="•"/>
            </a:pPr>
            <a:r>
              <a:rPr lang="en-US" sz="3600" dirty="0">
                <a:solidFill>
                  <a:srgbClr val="000000"/>
                </a:solidFill>
              </a:rPr>
              <a:t>Identify the steps of the inquiry process.</a:t>
            </a:r>
            <a:endParaRPr sz="3600" dirty="0">
              <a:solidFill>
                <a:srgbClr val="000000"/>
              </a:solidFill>
            </a:endParaRPr>
          </a:p>
          <a:p>
            <a:pPr marL="571500" lvl="0" indent="-571500" algn="l" rtl="0">
              <a:lnSpc>
                <a:spcPct val="115000"/>
              </a:lnSpc>
              <a:spcBef>
                <a:spcPts val="0"/>
              </a:spcBef>
              <a:spcAft>
                <a:spcPts val="0"/>
              </a:spcAft>
              <a:buSzPct val="108000"/>
              <a:buFont typeface="Arial" panose="020B0604020202020204" pitchFamily="34" charset="0"/>
              <a:buChar char="•"/>
            </a:pPr>
            <a:r>
              <a:rPr lang="en-US" sz="3600" dirty="0">
                <a:solidFill>
                  <a:srgbClr val="000000"/>
                </a:solidFill>
              </a:rPr>
              <a:t>Explore the conditions and methods for successfully. using data-based inquiry to solve problems in schools.</a:t>
            </a:r>
            <a:endParaRPr sz="3600" dirty="0">
              <a:solidFill>
                <a:srgbClr val="000000"/>
              </a:solidFill>
            </a:endParaRPr>
          </a:p>
          <a:p>
            <a:pPr marL="571500" lvl="0" indent="-571500" algn="l" rtl="0">
              <a:lnSpc>
                <a:spcPct val="115000"/>
              </a:lnSpc>
              <a:spcBef>
                <a:spcPts val="0"/>
              </a:spcBef>
              <a:spcAft>
                <a:spcPts val="0"/>
              </a:spcAft>
              <a:buSzPct val="108000"/>
              <a:buFont typeface="Arial" panose="020B0604020202020204" pitchFamily="34" charset="0"/>
              <a:buChar char="•"/>
            </a:pPr>
            <a:r>
              <a:rPr lang="en-US" sz="3600" dirty="0">
                <a:solidFill>
                  <a:srgbClr val="000000"/>
                </a:solidFill>
              </a:rPr>
              <a:t>Examine characteristics of data literacy.</a:t>
            </a:r>
            <a:endParaRPr sz="3600" dirty="0">
              <a:solidFill>
                <a:srgbClr val="000000"/>
              </a:solidFill>
            </a:endParaRPr>
          </a:p>
          <a:p>
            <a:pPr marL="0" lvl="0" indent="0" algn="l" rtl="0">
              <a:lnSpc>
                <a:spcPct val="115000"/>
              </a:lnSpc>
              <a:spcBef>
                <a:spcPts val="0"/>
              </a:spcBef>
              <a:spcAft>
                <a:spcPts val="0"/>
              </a:spcAft>
              <a:buNone/>
            </a:pPr>
            <a:r>
              <a:rPr lang="en-US" sz="3600" dirty="0">
                <a:solidFill>
                  <a:srgbClr val="000000"/>
                </a:solidFill>
              </a:rPr>
              <a:t> </a:t>
            </a:r>
            <a:endParaRPr sz="36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673800" y="197000"/>
            <a:ext cx="6330900" cy="1143000"/>
          </a:xfrm>
          <a:prstGeom prst="rect">
            <a:avLst/>
          </a:prstGeom>
        </p:spPr>
        <p:txBody>
          <a:bodyPr spcFirstLastPara="1" wrap="square" lIns="0" tIns="65000" rIns="0" bIns="0" anchor="b" anchorCtr="0">
            <a:normAutofit/>
          </a:bodyPr>
          <a:lstStyle/>
          <a:p>
            <a:pPr marL="0" lvl="0" indent="0" algn="l" rtl="0">
              <a:spcBef>
                <a:spcPts val="0"/>
              </a:spcBef>
              <a:spcAft>
                <a:spcPts val="0"/>
              </a:spcAft>
              <a:buNone/>
            </a:pPr>
            <a:r>
              <a:rPr lang="en-US" dirty="0"/>
              <a:t>ABC Middle School</a:t>
            </a:r>
            <a:endParaRPr dirty="0"/>
          </a:p>
        </p:txBody>
      </p:sp>
      <p:sp>
        <p:nvSpPr>
          <p:cNvPr id="135" name="Google Shape;135;p25"/>
          <p:cNvSpPr txBox="1">
            <a:spLocks noGrp="1"/>
          </p:cNvSpPr>
          <p:nvPr>
            <p:ph type="body" idx="1"/>
          </p:nvPr>
        </p:nvSpPr>
        <p:spPr>
          <a:xfrm>
            <a:off x="487950" y="1868200"/>
            <a:ext cx="6702600" cy="4063800"/>
          </a:xfrm>
          <a:prstGeom prst="rect">
            <a:avLst/>
          </a:prstGeom>
        </p:spPr>
        <p:txBody>
          <a:bodyPr spcFirstLastPara="1" wrap="square" lIns="130025" tIns="65000" rIns="130025" bIns="65000" anchor="t" anchorCtr="0">
            <a:noAutofit/>
          </a:bodyPr>
          <a:lstStyle/>
          <a:p>
            <a:pPr marL="0" lvl="0" indent="0" algn="l" rtl="0">
              <a:spcBef>
                <a:spcPts val="360"/>
              </a:spcBef>
              <a:spcAft>
                <a:spcPts val="0"/>
              </a:spcAft>
              <a:buNone/>
            </a:pPr>
            <a:r>
              <a:rPr lang="en-US" sz="3600"/>
              <a:t>Review the school and district level information about the demographics and state mathematics scores for ABC Middle School. Use the focus questions in the scenario to guide a discussion of what you see.</a:t>
            </a:r>
            <a:endParaRPr sz="3600"/>
          </a:p>
        </p:txBody>
      </p:sp>
      <p:pic>
        <p:nvPicPr>
          <p:cNvPr id="136" name="Google Shape;136;p25"/>
          <p:cNvPicPr preferRelativeResize="0"/>
          <p:nvPr/>
        </p:nvPicPr>
        <p:blipFill>
          <a:blip r:embed="rId3">
            <a:alphaModFix/>
          </a:blip>
          <a:stretch>
            <a:fillRect/>
          </a:stretch>
        </p:blipFill>
        <p:spPr>
          <a:xfrm>
            <a:off x="7628525" y="895875"/>
            <a:ext cx="3800275" cy="3514225"/>
          </a:xfrm>
          <a:prstGeom prst="rect">
            <a:avLst/>
          </a:prstGeom>
          <a:noFill/>
          <a:ln>
            <a:noFill/>
          </a:ln>
        </p:spPr>
      </p:pic>
    </p:spTree>
  </p:cSld>
  <p:clrMapOvr>
    <a:masterClrMapping/>
  </p:clrMapOvr>
</p:sld>
</file>

<file path=ppt/theme/theme1.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1777</Words>
  <Application>Microsoft Macintosh PowerPoint</Application>
  <PresentationFormat>Widescreen</PresentationFormat>
  <Paragraphs>179</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Barlow</vt:lpstr>
      <vt:lpstr>Calibri</vt:lpstr>
      <vt:lpstr>Constantia</vt:lpstr>
      <vt:lpstr>Georgia</vt:lpstr>
      <vt:lpstr>Lato</vt:lpstr>
      <vt:lpstr>Noto Sans Symbols</vt:lpstr>
      <vt:lpstr>Raleway</vt:lpstr>
      <vt:lpstr>Shadows Into Light</vt:lpstr>
      <vt:lpstr>K20 PD</vt:lpstr>
      <vt:lpstr>K20 PD</vt:lpstr>
      <vt:lpstr>PowerPoint Presentation</vt:lpstr>
      <vt:lpstr>Inquiry is…</vt:lpstr>
      <vt:lpstr>  Inquiry in educational settings is a systematic process used for improving student outcomes such as achievement, engagement, and empowerment. </vt:lpstr>
      <vt:lpstr>Characteristics of Inquiry</vt:lpstr>
      <vt:lpstr>Characteristics of Inquiry</vt:lpstr>
      <vt:lpstr>Stand Up, Sit Down</vt:lpstr>
      <vt:lpstr>Essential Questions </vt:lpstr>
      <vt:lpstr>Session Objectives</vt:lpstr>
      <vt:lpstr>ABC Middle School</vt:lpstr>
      <vt:lpstr>Focus Questions</vt:lpstr>
      <vt:lpstr>The Inquiry Process</vt:lpstr>
      <vt:lpstr>The Inquiry Cycle</vt:lpstr>
      <vt:lpstr>So… How do we create supportive conditions  for using inquiry to improve student outcomes? </vt:lpstr>
      <vt:lpstr>PowerPoint Presentation</vt:lpstr>
      <vt:lpstr>PowerPoint Presentation</vt:lpstr>
      <vt:lpstr>Surprising-Interesting-Troubling</vt:lpstr>
      <vt:lpstr>Focus Questions</vt:lpstr>
      <vt:lpstr>Revisit Characteristics of Inquiry</vt:lpstr>
      <vt:lpstr>Define Inquiry</vt:lpstr>
      <vt:lpstr>Inquiry Definition</vt:lpstr>
      <vt:lpstr>Two-Minute Paper</vt:lpstr>
      <vt:lpstr>LEARN Strategies and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Moharram, Jehanne</cp:lastModifiedBy>
  <cp:revision>3</cp:revision>
  <dcterms:modified xsi:type="dcterms:W3CDTF">2024-03-14T14:52:01Z</dcterms:modified>
</cp:coreProperties>
</file>