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5143500" type="screen16x9"/>
  <p:notesSz cx="6858000" cy="9144000"/>
  <p:embeddedFontLst>
    <p:embeddedFont>
      <p:font typeface="Lato" panose="020F0502020204030203" pitchFamily="3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833BAF-2DF2-DE45-8E79-1B447FC8B540}" v="3" dt="2024-10-10T15:40:26.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92" d="100"/>
          <a:sy n="92" d="100"/>
        </p:scale>
        <p:origin x="60" y="9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microsoft.com/office/2015/10/relationships/revisionInfo" Target="revisionInfo.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youtu.be/Br35tZsaApI?si=vJeMpF6xfYW6L-2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77a1368b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177a1368b4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46" name="Google Shape;14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2" name="Google Shape;15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7fbedc7382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58" name="Google Shape;158;g27fbedc7382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7fbedc7382_0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8" name="Google Shape;168;g27fbedc7382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7fbedc7382_0_1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78" name="Google Shape;178;g27fbedc7382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7fbedc7382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85" name="Google Shape;185;g27fbedc7382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fbedc7382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7fbedc7382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7fbedc7382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96" name="Google Shape;196;g27fbedc7382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fbedc7382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7fbedc7382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7fbedc7382_0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7" name="Google Shape;217;g27fbedc7382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7fbedc7382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2" name="Google Shape;92;g27fbedc738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7fbedc7382_0_1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24" name="Google Shape;224;g27fbedc7382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7fbedc7382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33" name="Google Shape;233;g27fbedc7382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7fbedc7382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42" name="Google Shape;242;g27fbedc7382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7fbedc7382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27fbedc7382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change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8" name="Google Shape;98;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7fbedc7382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1" name="Google Shape;111;g27fbedc738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7fbedc7382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9" name="Google Shape;119;g27fbedc7382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f7177d125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0" i="0" u="none" strike="noStrike" dirty="0">
                <a:solidFill>
                  <a:srgbClr val="292929"/>
                </a:solidFill>
                <a:effectLst/>
                <a:latin typeface="Open Sans" panose="020F0502020204030204" pitchFamily="34" charset="0"/>
              </a:rPr>
              <a:t>K20 Center. (n.d.). LEAD: Leading Educators in Authentic Development [Video]. YouTube. </a:t>
            </a:r>
            <a:r>
              <a:rPr lang="en-US" u="sng" dirty="0">
                <a:solidFill>
                  <a:schemeClr val="hlink"/>
                </a:solidFill>
                <a:hlinkClick r:id="rId3"/>
              </a:rPr>
              <a:t>https://youtu.be/Br35tZsaApI?si=vJeMpF6xfYW6L-2o</a:t>
            </a:r>
            <a:endParaRPr dirty="0"/>
          </a:p>
        </p:txBody>
      </p:sp>
      <p:sp>
        <p:nvSpPr>
          <p:cNvPr id="125" name="Google Shape;125;g2f7177d12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7fbedc7382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1" name="Google Shape;131;g27fbedc7382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7fbedc7382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8" name="Google Shape;138;g27fbedc7382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8009"/>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timer.k20center.ou.edu/4min*"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Br35tZsaApI"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4676"/>
        </a:solidFill>
        <a:effectLst/>
      </p:bgPr>
    </p:bg>
    <p:spTree>
      <p:nvGrpSpPr>
        <p:cNvPr id="1" name="Shape 147"/>
        <p:cNvGrpSpPr/>
        <p:nvPr/>
      </p:nvGrpSpPr>
      <p:grpSpPr>
        <a:xfrm>
          <a:off x="0" y="0"/>
          <a:ext cx="0" cy="0"/>
          <a:chOff x="0" y="0"/>
          <a:chExt cx="0" cy="0"/>
        </a:xfrm>
      </p:grpSpPr>
      <p:sp>
        <p:nvSpPr>
          <p:cNvPr id="148" name="Google Shape;148;p3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a:t>
            </a:r>
            <a:endParaRPr dirty="0"/>
          </a:p>
        </p:txBody>
      </p:sp>
      <p:sp>
        <p:nvSpPr>
          <p:cNvPr id="149" name="Google Shape;149;p3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p>
            <a:pPr marL="55563" lvl="0" indent="0" algn="l" rtl="0">
              <a:lnSpc>
                <a:spcPct val="100000"/>
              </a:lnSpc>
              <a:spcBef>
                <a:spcPts val="0"/>
              </a:spcBef>
              <a:spcAft>
                <a:spcPts val="0"/>
              </a:spcAft>
              <a:buSzPts val="2600"/>
              <a:buNone/>
            </a:pPr>
            <a:r>
              <a:rPr lang="en-US" dirty="0"/>
              <a:t>How do the components of authentic instruction support meaningful learning and college and career readiness?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4676"/>
        </a:solidFill>
        <a:effectLst/>
      </p:bgPr>
    </p:bg>
    <p:spTree>
      <p:nvGrpSpPr>
        <p:cNvPr id="1" name="Shape 153"/>
        <p:cNvGrpSpPr/>
        <p:nvPr/>
      </p:nvGrpSpPr>
      <p:grpSpPr>
        <a:xfrm>
          <a:off x="0" y="0"/>
          <a:ext cx="0" cy="0"/>
          <a:chOff x="0" y="0"/>
          <a:chExt cx="0" cy="0"/>
        </a:xfrm>
      </p:grpSpPr>
      <p:sp>
        <p:nvSpPr>
          <p:cNvPr id="154" name="Google Shape;154;p3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Learning Goal</a:t>
            </a:r>
            <a:endParaRPr dirty="0"/>
          </a:p>
        </p:txBody>
      </p:sp>
      <p:sp>
        <p:nvSpPr>
          <p:cNvPr id="155" name="Google Shape;155;p3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0" lvl="0" indent="0" algn="l" rtl="0">
              <a:spcBef>
                <a:spcPts val="520"/>
              </a:spcBef>
              <a:spcAft>
                <a:spcPts val="0"/>
              </a:spcAft>
              <a:buClr>
                <a:schemeClr val="lt1"/>
              </a:buClr>
              <a:buSzPts val="2600"/>
              <a:buFont typeface="Arial"/>
              <a:buNone/>
            </a:pPr>
            <a:r>
              <a:rPr lang="en-US" dirty="0"/>
              <a:t>Recognize and understand the role of authenticity in student learning and postsecondary readiness.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Authenticity</a:t>
            </a:r>
            <a:endParaRPr dirty="0"/>
          </a:p>
        </p:txBody>
      </p:sp>
      <p:sp>
        <p:nvSpPr>
          <p:cNvPr id="161" name="Google Shape;161;p33"/>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0" lvl="0" indent="0" algn="l" rtl="0">
              <a:spcBef>
                <a:spcPts val="520"/>
              </a:spcBef>
              <a:spcAft>
                <a:spcPts val="0"/>
              </a:spcAft>
              <a:buClr>
                <a:schemeClr val="dk1"/>
              </a:buClr>
              <a:buSzPts val="1100"/>
              <a:buFont typeface="Arial"/>
              <a:buNone/>
            </a:pPr>
            <a:r>
              <a:rPr lang="en-US" dirty="0"/>
              <a:t>Using your why-lighting document:</a:t>
            </a:r>
            <a:endParaRPr dirty="0"/>
          </a:p>
          <a:p>
            <a:pPr marL="0" lvl="0" indent="0" algn="l" rtl="0">
              <a:spcBef>
                <a:spcPts val="520"/>
              </a:spcBef>
              <a:spcAft>
                <a:spcPts val="0"/>
              </a:spcAft>
              <a:buSzPts val="1100"/>
              <a:buNone/>
            </a:pPr>
            <a:endParaRPr dirty="0"/>
          </a:p>
          <a:p>
            <a:pPr marL="457200" lvl="0" indent="-393700" algn="l" rtl="0">
              <a:spcBef>
                <a:spcPts val="520"/>
              </a:spcBef>
              <a:spcAft>
                <a:spcPts val="0"/>
              </a:spcAft>
              <a:buSzPts val="2600"/>
              <a:buChar char="•"/>
            </a:pPr>
            <a:r>
              <a:rPr lang="en-US" dirty="0"/>
              <a:t>Summarize authenticity in your own words.</a:t>
            </a:r>
            <a:endParaRPr dirty="0"/>
          </a:p>
          <a:p>
            <a:pPr marL="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Discuss how authenticity supports student learning.</a:t>
            </a:r>
            <a:endParaRPr dirty="0"/>
          </a:p>
          <a:p>
            <a:pPr marL="231775" lvl="0" indent="-66675" algn="l" rtl="0">
              <a:spcBef>
                <a:spcPts val="0"/>
              </a:spcBef>
              <a:spcAft>
                <a:spcPts val="0"/>
              </a:spcAft>
              <a:buClr>
                <a:schemeClr val="dk1"/>
              </a:buClr>
              <a:buSzPts val="1100"/>
              <a:buFont typeface="Arial"/>
              <a:buNone/>
            </a:pPr>
            <a:endParaRPr dirty="0"/>
          </a:p>
          <a:p>
            <a:pPr marL="231775" lvl="0" indent="-66675" algn="l" rtl="0">
              <a:lnSpc>
                <a:spcPct val="100000"/>
              </a:lnSpc>
              <a:spcBef>
                <a:spcPts val="0"/>
              </a:spcBef>
              <a:spcAft>
                <a:spcPts val="0"/>
              </a:spcAft>
              <a:buSzPts val="2600"/>
              <a:buNone/>
            </a:pPr>
            <a:endParaRPr dirty="0"/>
          </a:p>
        </p:txBody>
      </p:sp>
      <p:pic>
        <p:nvPicPr>
          <p:cNvPr id="162" name="Google Shape;162;p33" descr="Strategy icon"/>
          <p:cNvPicPr preferRelativeResize="0">
            <a:picLocks noGrp="1"/>
          </p:cNvPicPr>
          <p:nvPr>
            <p:ph type="pic" idx="2"/>
          </p:nvPr>
        </p:nvPicPr>
        <p:blipFill rotWithShape="1">
          <a:blip r:embed="rId3">
            <a:alphaModFix/>
          </a:blip>
          <a:srcRect l="3069" r="3069"/>
          <a:stretch/>
        </p:blipFill>
        <p:spPr>
          <a:xfrm>
            <a:off x="5913750" y="1663336"/>
            <a:ext cx="1828800" cy="1828009"/>
          </a:xfrm>
          <a:prstGeom prst="rect">
            <a:avLst/>
          </a:prstGeom>
          <a:noFill/>
          <a:ln>
            <a:noFill/>
          </a:ln>
        </p:spPr>
      </p:pic>
      <p:sp>
        <p:nvSpPr>
          <p:cNvPr id="163" name="Google Shape;163;p33"/>
          <p:cNvSpPr/>
          <p:nvPr/>
        </p:nvSpPr>
        <p:spPr>
          <a:xfrm>
            <a:off x="5891250" y="1634850"/>
            <a:ext cx="1873800" cy="1873800"/>
          </a:xfrm>
          <a:prstGeom prst="ellipse">
            <a:avLst/>
          </a:prstGeom>
          <a:solidFill>
            <a:srgbClr val="D3AEC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64" name="Google Shape;164;p33"/>
          <p:cNvPicPr preferRelativeResize="0"/>
          <p:nvPr/>
        </p:nvPicPr>
        <p:blipFill>
          <a:blip r:embed="rId4">
            <a:alphaModFix/>
          </a:blip>
          <a:stretch>
            <a:fillRect/>
          </a:stretch>
        </p:blipFill>
        <p:spPr>
          <a:xfrm>
            <a:off x="5913750" y="2096553"/>
            <a:ext cx="1828800" cy="854877"/>
          </a:xfrm>
          <a:prstGeom prst="rect">
            <a:avLst/>
          </a:prstGeom>
          <a:noFill/>
          <a:ln>
            <a:noFill/>
          </a:ln>
        </p:spPr>
      </p:pic>
      <p:sp>
        <p:nvSpPr>
          <p:cNvPr id="165" name="Google Shape;165;p33"/>
          <p:cNvSpPr txBox="1"/>
          <p:nvPr/>
        </p:nvSpPr>
        <p:spPr>
          <a:xfrm>
            <a:off x="5913750" y="3551950"/>
            <a:ext cx="1828800" cy="28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solidFill>
                  <a:schemeClr val="dk1"/>
                </a:solidFill>
                <a:latin typeface="Calibri"/>
                <a:ea typeface="Calibri"/>
                <a:cs typeface="Calibri"/>
                <a:sym typeface="Calibri"/>
              </a:rPr>
              <a:t>Think-Pair-Share</a:t>
            </a:r>
            <a:endParaRPr sz="16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Authenticity</a:t>
            </a:r>
            <a:endParaRPr dirty="0"/>
          </a:p>
        </p:txBody>
      </p:sp>
      <p:sp>
        <p:nvSpPr>
          <p:cNvPr id="171" name="Google Shape;171;p34"/>
          <p:cNvSpPr txBox="1">
            <a:spLocks noGrp="1"/>
          </p:cNvSpPr>
          <p:nvPr>
            <p:ph type="body" idx="1"/>
          </p:nvPr>
        </p:nvSpPr>
        <p:spPr>
          <a:xfrm>
            <a:off x="457200" y="1305059"/>
            <a:ext cx="5020500" cy="2646739"/>
          </a:xfrm>
          <a:prstGeom prst="rect">
            <a:avLst/>
          </a:prstGeom>
          <a:noFill/>
          <a:ln>
            <a:noFill/>
          </a:ln>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US" dirty="0"/>
              <a:t>Choose one component from your anchor chart.</a:t>
            </a:r>
            <a:endParaRPr dirty="0"/>
          </a:p>
          <a:p>
            <a:pPr marL="457200" lvl="0" indent="-393700" algn="l" rtl="0">
              <a:spcBef>
                <a:spcPts val="0"/>
              </a:spcBef>
              <a:spcAft>
                <a:spcPts val="0"/>
              </a:spcAft>
              <a:buSzPts val="2600"/>
              <a:buChar char="•"/>
            </a:pPr>
            <a:r>
              <a:rPr lang="en-US" dirty="0"/>
              <a:t>Move to that poster. </a:t>
            </a:r>
            <a:endParaRPr dirty="0"/>
          </a:p>
          <a:p>
            <a:pPr marL="914400" lvl="1" indent="-325755" algn="l" rtl="0">
              <a:spcBef>
                <a:spcPts val="0"/>
              </a:spcBef>
              <a:spcAft>
                <a:spcPts val="0"/>
              </a:spcAft>
              <a:buSzPts val="1530"/>
              <a:buChar char="○"/>
            </a:pPr>
            <a:r>
              <a:rPr lang="en-US" sz="2000" dirty="0"/>
              <a:t>Maximum 6 participants per poster</a:t>
            </a:r>
            <a:endParaRPr sz="2000" dirty="0"/>
          </a:p>
          <a:p>
            <a:pPr marL="457200" lvl="0" indent="-393700" algn="l" rtl="0">
              <a:spcBef>
                <a:spcPts val="0"/>
              </a:spcBef>
              <a:spcAft>
                <a:spcPts val="0"/>
              </a:spcAft>
              <a:buSzPts val="2600"/>
              <a:buChar char="•"/>
            </a:pPr>
            <a:r>
              <a:rPr lang="en-US" dirty="0"/>
              <a:t>Discuss the importance of this component.</a:t>
            </a:r>
            <a:endParaRPr dirty="0"/>
          </a:p>
          <a:p>
            <a:pPr marL="231775" lvl="0" indent="-66675" algn="l" rtl="0">
              <a:spcBef>
                <a:spcPts val="0"/>
              </a:spcBef>
              <a:spcAft>
                <a:spcPts val="0"/>
              </a:spcAft>
              <a:buSzPts val="1100"/>
              <a:buNone/>
            </a:pPr>
            <a:endParaRPr dirty="0"/>
          </a:p>
          <a:p>
            <a:pPr marL="231775" lvl="0" indent="-66675" algn="l" rtl="0">
              <a:lnSpc>
                <a:spcPct val="100000"/>
              </a:lnSpc>
              <a:spcBef>
                <a:spcPts val="0"/>
              </a:spcBef>
              <a:spcAft>
                <a:spcPts val="0"/>
              </a:spcAft>
              <a:buSzPts val="2600"/>
              <a:buNone/>
            </a:pPr>
            <a:endParaRPr dirty="0"/>
          </a:p>
        </p:txBody>
      </p:sp>
      <p:pic>
        <p:nvPicPr>
          <p:cNvPr id="172" name="Google Shape;172;p34" descr="Strategy icon"/>
          <p:cNvPicPr preferRelativeResize="0">
            <a:picLocks noGrp="1"/>
          </p:cNvPicPr>
          <p:nvPr>
            <p:ph type="pic" idx="2"/>
          </p:nvPr>
        </p:nvPicPr>
        <p:blipFill rotWithShape="1">
          <a:blip r:embed="rId3">
            <a:alphaModFix/>
          </a:blip>
          <a:srcRect l="3069" r="3069"/>
          <a:stretch/>
        </p:blipFill>
        <p:spPr>
          <a:xfrm>
            <a:off x="5913750" y="1663336"/>
            <a:ext cx="1828800" cy="1828009"/>
          </a:xfrm>
          <a:prstGeom prst="rect">
            <a:avLst/>
          </a:prstGeom>
          <a:noFill/>
          <a:ln>
            <a:noFill/>
          </a:ln>
        </p:spPr>
      </p:pic>
      <p:sp>
        <p:nvSpPr>
          <p:cNvPr id="173" name="Google Shape;173;p34"/>
          <p:cNvSpPr/>
          <p:nvPr/>
        </p:nvSpPr>
        <p:spPr>
          <a:xfrm>
            <a:off x="5891250" y="1634850"/>
            <a:ext cx="1873800" cy="1873800"/>
          </a:xfrm>
          <a:prstGeom prst="ellipse">
            <a:avLst/>
          </a:prstGeom>
          <a:solidFill>
            <a:srgbClr val="CCE2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74" name="Google Shape;174;p34"/>
          <p:cNvPicPr preferRelativeResize="0"/>
          <p:nvPr/>
        </p:nvPicPr>
        <p:blipFill>
          <a:blip r:embed="rId4">
            <a:alphaModFix/>
          </a:blip>
          <a:stretch>
            <a:fillRect/>
          </a:stretch>
        </p:blipFill>
        <p:spPr>
          <a:xfrm>
            <a:off x="6087525" y="1861550"/>
            <a:ext cx="1481249" cy="1377924"/>
          </a:xfrm>
          <a:prstGeom prst="rect">
            <a:avLst/>
          </a:prstGeom>
          <a:noFill/>
          <a:ln>
            <a:noFill/>
          </a:ln>
        </p:spPr>
      </p:pic>
      <p:sp>
        <p:nvSpPr>
          <p:cNvPr id="175" name="Google Shape;175;p34"/>
          <p:cNvSpPr txBox="1"/>
          <p:nvPr/>
        </p:nvSpPr>
        <p:spPr>
          <a:xfrm>
            <a:off x="5913750" y="3551950"/>
            <a:ext cx="1828800" cy="28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solidFill>
                  <a:schemeClr val="dk1"/>
                </a:solidFill>
                <a:latin typeface="Calibri"/>
                <a:ea typeface="Calibri"/>
                <a:cs typeface="Calibri"/>
                <a:sym typeface="Calibri"/>
              </a:rPr>
              <a:t>Four Corners</a:t>
            </a:r>
            <a:endParaRPr sz="16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35"/>
          <p:cNvPicPr preferRelativeResize="0"/>
          <p:nvPr/>
        </p:nvPicPr>
        <p:blipFill>
          <a:blip r:embed="rId3">
            <a:alphaModFix/>
          </a:blip>
          <a:stretch>
            <a:fillRect/>
          </a:stretch>
        </p:blipFill>
        <p:spPr>
          <a:xfrm>
            <a:off x="5851000" y="773750"/>
            <a:ext cx="2949150" cy="3933426"/>
          </a:xfrm>
          <a:prstGeom prst="rect">
            <a:avLst/>
          </a:prstGeom>
          <a:noFill/>
          <a:ln w="9525" cap="flat" cmpd="sng">
            <a:solidFill>
              <a:srgbClr val="D9D9D9"/>
            </a:solidFill>
            <a:prstDash val="solid"/>
            <a:round/>
            <a:headEnd type="none" w="sm" len="sm"/>
            <a:tailEnd type="none" w="sm" len="sm"/>
          </a:ln>
        </p:spPr>
      </p:pic>
      <p:sp>
        <p:nvSpPr>
          <p:cNvPr id="181" name="Google Shape;181;p35"/>
          <p:cNvSpPr txBox="1">
            <a:spLocks noGrp="1"/>
          </p:cNvSpPr>
          <p:nvPr>
            <p:ph type="title" idx="4294967295"/>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Authenticity</a:t>
            </a:r>
            <a:endParaRPr dirty="0"/>
          </a:p>
        </p:txBody>
      </p:sp>
      <p:sp>
        <p:nvSpPr>
          <p:cNvPr id="182" name="Google Shape;182;p35"/>
          <p:cNvSpPr txBox="1">
            <a:spLocks noGrp="1"/>
          </p:cNvSpPr>
          <p:nvPr>
            <p:ph type="body" idx="4294967295"/>
          </p:nvPr>
        </p:nvSpPr>
        <p:spPr>
          <a:xfrm>
            <a:off x="457200" y="1305059"/>
            <a:ext cx="5020500" cy="3621000"/>
          </a:xfrm>
          <a:prstGeom prst="rect">
            <a:avLst/>
          </a:prstGeom>
          <a:noFill/>
          <a:ln>
            <a:noFill/>
          </a:ln>
        </p:spPr>
        <p:txBody>
          <a:bodyPr spcFirstLastPara="1" wrap="square" lIns="91400" tIns="91400" rIns="91400" bIns="91400" anchor="t" anchorCtr="0">
            <a:normAutofit fontScale="85000" lnSpcReduction="10000"/>
          </a:bodyPr>
          <a:lstStyle/>
          <a:p>
            <a:pPr marL="0" lvl="0" indent="0" algn="l" rtl="0">
              <a:spcBef>
                <a:spcPts val="520"/>
              </a:spcBef>
              <a:spcAft>
                <a:spcPts val="0"/>
              </a:spcAft>
              <a:buClr>
                <a:schemeClr val="dk1"/>
              </a:buClr>
              <a:buSzPct val="42307"/>
              <a:buFont typeface="Arial"/>
              <a:buNone/>
            </a:pPr>
            <a:r>
              <a:rPr lang="en-US" b="1" dirty="0">
                <a:solidFill>
                  <a:srgbClr val="910D28"/>
                </a:solidFill>
              </a:rPr>
              <a:t>Above the title:</a:t>
            </a:r>
            <a:r>
              <a:rPr lang="en-US" dirty="0"/>
              <a:t> With your group, summarize the component of authenticity and how it supports student learning.</a:t>
            </a:r>
            <a:endParaRPr dirty="0"/>
          </a:p>
          <a:p>
            <a:pPr marL="0" lvl="0" indent="0" algn="l" rtl="0">
              <a:spcBef>
                <a:spcPts val="520"/>
              </a:spcBef>
              <a:spcAft>
                <a:spcPts val="0"/>
              </a:spcAft>
              <a:buClr>
                <a:schemeClr val="dk1"/>
              </a:buClr>
              <a:buSzPct val="42307"/>
              <a:buFont typeface="Arial"/>
              <a:buNone/>
            </a:pPr>
            <a:endParaRPr dirty="0"/>
          </a:p>
          <a:p>
            <a:pPr marL="0" lvl="0" indent="0" algn="l" rtl="0">
              <a:spcBef>
                <a:spcPts val="520"/>
              </a:spcBef>
              <a:spcAft>
                <a:spcPts val="0"/>
              </a:spcAft>
              <a:buClr>
                <a:schemeClr val="dk1"/>
              </a:buClr>
              <a:buSzPct val="42307"/>
              <a:buFont typeface="Arial"/>
              <a:buNone/>
            </a:pPr>
            <a:r>
              <a:rPr lang="en-US" b="1" dirty="0">
                <a:solidFill>
                  <a:srgbClr val="910D28"/>
                </a:solidFill>
              </a:rPr>
              <a:t>Below the Title:</a:t>
            </a:r>
            <a:r>
              <a:rPr lang="en-US" dirty="0"/>
              <a:t> Choose a color, create a symbol, and draw an image.</a:t>
            </a:r>
            <a:endParaRPr dirty="0"/>
          </a:p>
          <a:p>
            <a:pPr marL="0" lvl="0" indent="0" algn="l" rtl="0">
              <a:spcBef>
                <a:spcPts val="520"/>
              </a:spcBef>
              <a:spcAft>
                <a:spcPts val="0"/>
              </a:spcAft>
              <a:buClr>
                <a:schemeClr val="dk1"/>
              </a:buClr>
              <a:buSzPct val="42307"/>
              <a:buFont typeface="Arial"/>
              <a:buNone/>
            </a:pPr>
            <a:endParaRPr dirty="0"/>
          </a:p>
          <a:p>
            <a:pPr marL="0" lvl="0" indent="0" algn="l" rtl="0">
              <a:spcBef>
                <a:spcPts val="520"/>
              </a:spcBef>
              <a:spcAft>
                <a:spcPts val="0"/>
              </a:spcAft>
              <a:buNone/>
            </a:pPr>
            <a:r>
              <a:rPr lang="en-US" b="1" dirty="0">
                <a:solidFill>
                  <a:srgbClr val="910D28"/>
                </a:solidFill>
              </a:rPr>
              <a:t>Bottom:</a:t>
            </a:r>
            <a:r>
              <a:rPr lang="en-US" dirty="0"/>
              <a:t> Select an example strategy that reflects this element. (Use the sticky notes as possible examples.)</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LEARN Strategy Reflection</a:t>
            </a:r>
            <a:endParaRPr dirty="0"/>
          </a:p>
        </p:txBody>
      </p:sp>
      <p:sp>
        <p:nvSpPr>
          <p:cNvPr id="188" name="Google Shape;188;p36"/>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US" dirty="0"/>
              <a:t>Why-Lighting</a:t>
            </a:r>
            <a:endParaRPr dirty="0"/>
          </a:p>
          <a:p>
            <a:pPr marL="457200" lvl="0" indent="-393700" algn="l" rtl="0">
              <a:spcBef>
                <a:spcPts val="0"/>
              </a:spcBef>
              <a:spcAft>
                <a:spcPts val="0"/>
              </a:spcAft>
              <a:buSzPts val="2600"/>
              <a:buChar char="•"/>
            </a:pPr>
            <a:r>
              <a:rPr lang="en-US" dirty="0"/>
              <a:t>Anchor Chart</a:t>
            </a:r>
            <a:endParaRPr dirty="0"/>
          </a:p>
          <a:p>
            <a:pPr marL="457200" lvl="0" indent="-393700" algn="l" rtl="0">
              <a:spcBef>
                <a:spcPts val="0"/>
              </a:spcBef>
              <a:spcAft>
                <a:spcPts val="0"/>
              </a:spcAft>
              <a:buSzPts val="2600"/>
              <a:buChar char="•"/>
            </a:pPr>
            <a:r>
              <a:rPr lang="en-US" dirty="0"/>
              <a:t>Sweet Talk</a:t>
            </a:r>
            <a:endParaRPr dirty="0"/>
          </a:p>
          <a:p>
            <a:pPr marL="457200" lvl="0" indent="-393700" algn="l" rtl="0">
              <a:spcBef>
                <a:spcPts val="0"/>
              </a:spcBef>
              <a:spcAft>
                <a:spcPts val="0"/>
              </a:spcAft>
              <a:buSzPts val="2600"/>
              <a:buChar char="•"/>
            </a:pPr>
            <a:r>
              <a:rPr lang="en-US" dirty="0"/>
              <a:t>Think-Pair-Share</a:t>
            </a:r>
            <a:endParaRPr dirty="0"/>
          </a:p>
          <a:p>
            <a:pPr marL="457200" lvl="0" indent="-393700" algn="l" rtl="0">
              <a:spcBef>
                <a:spcPts val="0"/>
              </a:spcBef>
              <a:spcAft>
                <a:spcPts val="0"/>
              </a:spcAft>
              <a:buSzPts val="2600"/>
              <a:buChar char="•"/>
            </a:pPr>
            <a:r>
              <a:rPr lang="en-US" dirty="0"/>
              <a:t>Four Corners</a:t>
            </a:r>
            <a:endParaRPr dirty="0"/>
          </a:p>
          <a:p>
            <a:pPr marL="457200" lvl="0" indent="-393700" algn="l" rtl="0">
              <a:spcBef>
                <a:spcPts val="0"/>
              </a:spcBef>
              <a:spcAft>
                <a:spcPts val="0"/>
              </a:spcAft>
              <a:buSzPts val="2600"/>
              <a:buChar char="•"/>
            </a:pPr>
            <a:r>
              <a:rPr lang="en-US" dirty="0"/>
              <a:t>Color, Symbol, Image (CSI)</a:t>
            </a:r>
            <a:endParaRPr dirty="0"/>
          </a:p>
          <a:p>
            <a:pPr marL="231775" lvl="0" indent="-66675" algn="l" rtl="0">
              <a:spcBef>
                <a:spcPts val="0"/>
              </a:spcBef>
              <a:spcAft>
                <a:spcPts val="0"/>
              </a:spcAft>
              <a:buSzPts val="1100"/>
              <a:buNone/>
            </a:pPr>
            <a:endParaRPr dirty="0"/>
          </a:p>
          <a:p>
            <a:pPr marL="231775" lvl="0" indent="-66675" algn="l" rtl="0">
              <a:lnSpc>
                <a:spcPct val="100000"/>
              </a:lnSpc>
              <a:spcBef>
                <a:spcPts val="0"/>
              </a:spcBef>
              <a:spcAft>
                <a:spcPts val="0"/>
              </a:spcAft>
              <a:buSzPts val="2600"/>
              <a:buNone/>
            </a:pPr>
            <a:endParaRPr dirty="0"/>
          </a:p>
        </p:txBody>
      </p:sp>
      <p:pic>
        <p:nvPicPr>
          <p:cNvPr id="189" name="Google Shape;189;p36" descr="A close up of a sign&#10;&#10;Description generated with high confidence">
            <a:hlinkClick r:id="rId3"/>
          </p:cNvPr>
          <p:cNvPicPr preferRelativeResize="0"/>
          <p:nvPr/>
        </p:nvPicPr>
        <p:blipFill rotWithShape="1">
          <a:blip r:embed="rId4">
            <a:alphaModFix/>
          </a:blip>
          <a:srcRect/>
          <a:stretch/>
        </p:blipFill>
        <p:spPr>
          <a:xfrm>
            <a:off x="5769700" y="1164650"/>
            <a:ext cx="2917100" cy="2998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3"/>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College or Career Success</a:t>
            </a:r>
            <a:endParaRPr dirty="0"/>
          </a:p>
        </p:txBody>
      </p:sp>
      <p:sp>
        <p:nvSpPr>
          <p:cNvPr id="199" name="Google Shape;199;p38"/>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0" lvl="0" indent="0" algn="l" rtl="0">
              <a:spcBef>
                <a:spcPts val="520"/>
              </a:spcBef>
              <a:spcAft>
                <a:spcPts val="0"/>
              </a:spcAft>
              <a:buClr>
                <a:schemeClr val="dk1"/>
              </a:buClr>
              <a:buSzPts val="1100"/>
              <a:buFont typeface="Arial"/>
              <a:buNone/>
            </a:pPr>
            <a:r>
              <a:rPr lang="en-US" dirty="0"/>
              <a:t>With your table, think about the skills that students need to be successful in a career or college.</a:t>
            </a:r>
            <a:endParaRPr dirty="0"/>
          </a:p>
          <a:p>
            <a:pPr marL="0" lvl="0" indent="0" algn="l" rtl="0">
              <a:spcBef>
                <a:spcPts val="520"/>
              </a:spcBef>
              <a:spcAft>
                <a:spcPts val="0"/>
              </a:spcAft>
              <a:buClr>
                <a:schemeClr val="dk1"/>
              </a:buClr>
              <a:buSzPts val="1100"/>
              <a:buFont typeface="Arial"/>
              <a:buNone/>
            </a:pPr>
            <a:endParaRPr dirty="0"/>
          </a:p>
          <a:p>
            <a:pPr marL="0" lvl="0" indent="0" algn="l" rtl="0">
              <a:spcBef>
                <a:spcPts val="520"/>
              </a:spcBef>
              <a:spcAft>
                <a:spcPts val="0"/>
              </a:spcAft>
              <a:buClr>
                <a:schemeClr val="dk1"/>
              </a:buClr>
              <a:buSzPts val="1100"/>
              <a:buFont typeface="Arial"/>
              <a:buNone/>
            </a:pPr>
            <a:r>
              <a:rPr lang="en-US" dirty="0"/>
              <a:t>Brainstorm as many skills as possible in </a:t>
            </a:r>
            <a:r>
              <a:rPr lang="en-US" u="sng" dirty="0">
                <a:solidFill>
                  <a:srgbClr val="659298"/>
                </a:solidFill>
                <a:hlinkClick r:id="rId3">
                  <a:extLst>
                    <a:ext uri="{A12FA001-AC4F-418D-AE19-62706E023703}">
                      <ahyp:hlinkClr xmlns:ahyp="http://schemas.microsoft.com/office/drawing/2018/hyperlinkcolor" val="tx"/>
                    </a:ext>
                  </a:extLst>
                </a:hlinkClick>
              </a:rPr>
              <a:t>four minutes</a:t>
            </a:r>
            <a:r>
              <a:rPr lang="en-US" dirty="0"/>
              <a:t>.</a:t>
            </a:r>
            <a:endParaRPr dirty="0"/>
          </a:p>
          <a:p>
            <a:pPr marL="231775" lvl="0" indent="-66675" algn="l" rtl="0">
              <a:lnSpc>
                <a:spcPct val="100000"/>
              </a:lnSpc>
              <a:spcBef>
                <a:spcPts val="0"/>
              </a:spcBef>
              <a:spcAft>
                <a:spcPts val="0"/>
              </a:spcAft>
              <a:buSzPts val="2600"/>
              <a:buNone/>
            </a:pPr>
            <a:endParaRPr dirty="0"/>
          </a:p>
        </p:txBody>
      </p:sp>
      <p:pic>
        <p:nvPicPr>
          <p:cNvPr id="200" name="Google Shape;200;p38" descr="Strategy icon"/>
          <p:cNvPicPr preferRelativeResize="0">
            <a:picLocks noGrp="1"/>
          </p:cNvPicPr>
          <p:nvPr>
            <p:ph type="pic" idx="2"/>
          </p:nvPr>
        </p:nvPicPr>
        <p:blipFill rotWithShape="1">
          <a:blip r:embed="rId4">
            <a:alphaModFix/>
          </a:blip>
          <a:srcRect l="3069" r="3069"/>
          <a:stretch/>
        </p:blipFill>
        <p:spPr>
          <a:xfrm>
            <a:off x="5913750" y="1663336"/>
            <a:ext cx="1828800" cy="1828009"/>
          </a:xfrm>
          <a:prstGeom prst="rect">
            <a:avLst/>
          </a:prstGeom>
          <a:noFill/>
          <a:ln>
            <a:noFill/>
          </a:ln>
        </p:spPr>
      </p:pic>
      <p:sp>
        <p:nvSpPr>
          <p:cNvPr id="201" name="Google Shape;201;p38"/>
          <p:cNvSpPr/>
          <p:nvPr/>
        </p:nvSpPr>
        <p:spPr>
          <a:xfrm>
            <a:off x="5891250" y="1634850"/>
            <a:ext cx="1873800" cy="1873800"/>
          </a:xfrm>
          <a:prstGeom prst="ellipse">
            <a:avLst/>
          </a:prstGeom>
          <a:solidFill>
            <a:srgbClr val="CCE2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02" name="Google Shape;202;p38"/>
          <p:cNvPicPr preferRelativeResize="0"/>
          <p:nvPr/>
        </p:nvPicPr>
        <p:blipFill rotWithShape="1">
          <a:blip r:embed="rId5">
            <a:alphaModFix/>
          </a:blip>
          <a:srcRect t="3488" b="3488"/>
          <a:stretch/>
        </p:blipFill>
        <p:spPr>
          <a:xfrm>
            <a:off x="6087525" y="1861550"/>
            <a:ext cx="1481250" cy="1377922"/>
          </a:xfrm>
          <a:prstGeom prst="rect">
            <a:avLst/>
          </a:prstGeom>
          <a:noFill/>
          <a:ln>
            <a:noFill/>
          </a:ln>
        </p:spPr>
      </p:pic>
      <p:sp>
        <p:nvSpPr>
          <p:cNvPr id="203" name="Google Shape;203;p38"/>
          <p:cNvSpPr txBox="1"/>
          <p:nvPr/>
        </p:nvSpPr>
        <p:spPr>
          <a:xfrm>
            <a:off x="5913750" y="3551950"/>
            <a:ext cx="1828800" cy="28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latin typeface="Calibri"/>
                <a:ea typeface="Calibri"/>
                <a:cs typeface="Calibri"/>
                <a:sym typeface="Calibri"/>
              </a:rPr>
              <a:t>Collective Brain Dump</a:t>
            </a:r>
            <a:endParaRPr sz="160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9"/>
          <p:cNvSpPr txBox="1">
            <a:spLocks noGrp="1"/>
          </p:cNvSpPr>
          <p:nvPr>
            <p:ph type="title"/>
          </p:nvPr>
        </p:nvSpPr>
        <p:spPr>
          <a:xfrm>
            <a:off x="457200" y="302954"/>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College or Career Success</a:t>
            </a:r>
            <a:endParaRPr dirty="0"/>
          </a:p>
        </p:txBody>
      </p:sp>
      <p:sp>
        <p:nvSpPr>
          <p:cNvPr id="209" name="Google Shape;209;p39"/>
          <p:cNvSpPr txBox="1">
            <a:spLocks noGrp="1"/>
          </p:cNvSpPr>
          <p:nvPr>
            <p:ph type="body" idx="1"/>
          </p:nvPr>
        </p:nvSpPr>
        <p:spPr>
          <a:xfrm>
            <a:off x="457200" y="3556542"/>
            <a:ext cx="4038600" cy="940232"/>
          </a:xfrm>
          <a:prstGeom prst="rect">
            <a:avLst/>
          </a:prstGeom>
        </p:spPr>
        <p:txBody>
          <a:bodyPr spcFirstLastPara="1" wrap="square" lIns="91425" tIns="45700" rIns="91425" bIns="45700" anchor="t" anchorCtr="0">
            <a:noAutofit/>
          </a:bodyPr>
          <a:lstStyle/>
          <a:p>
            <a:pPr marL="342900" lvl="0" indent="-342900" algn="l" rtl="0">
              <a:spcBef>
                <a:spcPts val="480"/>
              </a:spcBef>
              <a:spcAft>
                <a:spcPts val="0"/>
              </a:spcAft>
              <a:buFont typeface="Arial" panose="020B0604020202020204" pitchFamily="34" charset="0"/>
              <a:buChar char="•"/>
            </a:pPr>
            <a:r>
              <a:rPr lang="en-US" sz="2600" dirty="0"/>
              <a:t>Add 4–5 phrases from your collective brainstorm list.</a:t>
            </a:r>
            <a:endParaRPr sz="2600" dirty="0"/>
          </a:p>
        </p:txBody>
      </p:sp>
      <p:sp>
        <p:nvSpPr>
          <p:cNvPr id="210" name="Google Shape;210;p39"/>
          <p:cNvSpPr txBox="1">
            <a:spLocks noGrp="1"/>
          </p:cNvSpPr>
          <p:nvPr>
            <p:ph type="body" idx="2"/>
          </p:nvPr>
        </p:nvSpPr>
        <p:spPr>
          <a:xfrm>
            <a:off x="347915" y="1188094"/>
            <a:ext cx="4038600" cy="3448200"/>
          </a:xfrm>
          <a:prstGeom prst="rect">
            <a:avLst/>
          </a:prstGeom>
        </p:spPr>
        <p:txBody>
          <a:bodyPr spcFirstLastPara="1" wrap="square" lIns="91425" tIns="45700" rIns="91425" bIns="45700" anchor="t" anchorCtr="0">
            <a:normAutofit/>
          </a:bodyPr>
          <a:lstStyle/>
          <a:p>
            <a:pPr marL="342900" lvl="0" indent="-342900" algn="l" rtl="0">
              <a:spcBef>
                <a:spcPts val="480"/>
              </a:spcBef>
              <a:spcAft>
                <a:spcPts val="0"/>
              </a:spcAft>
              <a:buFont typeface="Arial" panose="020B0604020202020204" pitchFamily="34" charset="0"/>
              <a:buChar char="•"/>
            </a:pPr>
            <a:r>
              <a:rPr lang="en-US" sz="2600" dirty="0"/>
              <a:t>Go to </a:t>
            </a:r>
            <a:r>
              <a:rPr lang="en-US" sz="2600" dirty="0" err="1"/>
              <a:t>menti.com</a:t>
            </a:r>
            <a:r>
              <a:rPr lang="en-US" sz="2600" dirty="0"/>
              <a:t>. Use the code </a:t>
            </a:r>
            <a:r>
              <a:rPr lang="en-US" sz="2600" b="1" dirty="0"/>
              <a:t>11 111 111.</a:t>
            </a:r>
            <a:endParaRPr sz="2600" b="1" dirty="0"/>
          </a:p>
        </p:txBody>
      </p:sp>
      <p:sp>
        <p:nvSpPr>
          <p:cNvPr id="212" name="Google Shape;212;p39"/>
          <p:cNvSpPr/>
          <p:nvPr/>
        </p:nvSpPr>
        <p:spPr>
          <a:xfrm>
            <a:off x="5538415" y="1231767"/>
            <a:ext cx="1873800" cy="1873800"/>
          </a:xfrm>
          <a:prstGeom prst="ellipse">
            <a:avLst/>
          </a:prstGeom>
          <a:solidFill>
            <a:srgbClr val="FFF1A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13" name="Google Shape;213;p39"/>
          <p:cNvPicPr preferRelativeResize="0"/>
          <p:nvPr/>
        </p:nvPicPr>
        <p:blipFill>
          <a:blip r:embed="rId3">
            <a:alphaModFix/>
          </a:blip>
          <a:stretch>
            <a:fillRect/>
          </a:stretch>
        </p:blipFill>
        <p:spPr>
          <a:xfrm>
            <a:off x="5538415" y="1640841"/>
            <a:ext cx="1873800" cy="1055653"/>
          </a:xfrm>
          <a:prstGeom prst="rect">
            <a:avLst/>
          </a:prstGeom>
          <a:noFill/>
          <a:ln>
            <a:noFill/>
          </a:ln>
        </p:spPr>
      </p:pic>
      <p:sp>
        <p:nvSpPr>
          <p:cNvPr id="214" name="Google Shape;214;p39"/>
          <p:cNvSpPr txBox="1"/>
          <p:nvPr/>
        </p:nvSpPr>
        <p:spPr>
          <a:xfrm>
            <a:off x="5295715" y="3105567"/>
            <a:ext cx="2359200" cy="28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solidFill>
                  <a:schemeClr val="dk1"/>
                </a:solidFill>
                <a:latin typeface="Calibri"/>
                <a:ea typeface="Calibri"/>
                <a:cs typeface="Calibri"/>
                <a:sym typeface="Calibri"/>
              </a:rPr>
              <a:t>Collaborative Word Cloud</a:t>
            </a:r>
            <a:endParaRPr sz="1600"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F96018ED-533A-86C8-DF53-EA8ADE05E79D}"/>
              </a:ext>
            </a:extLst>
          </p:cNvPr>
          <p:cNvSpPr txBox="1"/>
          <p:nvPr/>
        </p:nvSpPr>
        <p:spPr>
          <a:xfrm>
            <a:off x="1272209" y="2355965"/>
            <a:ext cx="1641796" cy="892552"/>
          </a:xfrm>
          <a:prstGeom prst="rect">
            <a:avLst/>
          </a:prstGeom>
          <a:noFill/>
          <a:ln>
            <a:solidFill>
              <a:schemeClr val="tx1"/>
            </a:solidFill>
          </a:ln>
        </p:spPr>
        <p:txBody>
          <a:bodyPr wrap="none" rtlCol="0">
            <a:spAutoFit/>
          </a:bodyPr>
          <a:lstStyle/>
          <a:p>
            <a:r>
              <a:rPr lang="en-US" sz="2600" dirty="0">
                <a:latin typeface="Calibri" panose="020F0502020204030204" pitchFamily="34" charset="0"/>
                <a:cs typeface="Calibri" panose="020F0502020204030204" pitchFamily="34" charset="0"/>
              </a:rPr>
              <a:t>[Insert QR </a:t>
            </a:r>
          </a:p>
          <a:p>
            <a:r>
              <a:rPr lang="en-US" sz="2600" dirty="0">
                <a:latin typeface="Calibri" panose="020F0502020204030204" pitchFamily="34" charset="0"/>
                <a:cs typeface="Calibri" panose="020F0502020204030204" pitchFamily="34" charset="0"/>
              </a:rPr>
              <a:t>code here]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Table Talk</a:t>
            </a:r>
            <a:endParaRPr dirty="0"/>
          </a:p>
        </p:txBody>
      </p:sp>
      <p:sp>
        <p:nvSpPr>
          <p:cNvPr id="220" name="Google Shape;220;p40"/>
          <p:cNvSpPr txBox="1">
            <a:spLocks noGrp="1"/>
          </p:cNvSpPr>
          <p:nvPr>
            <p:ph type="body" idx="1"/>
          </p:nvPr>
        </p:nvSpPr>
        <p:spPr>
          <a:xfrm>
            <a:off x="457200" y="1305050"/>
            <a:ext cx="6201900" cy="3621000"/>
          </a:xfrm>
          <a:prstGeom prst="rect">
            <a:avLst/>
          </a:prstGeom>
          <a:noFill/>
          <a:ln>
            <a:noFill/>
          </a:ln>
        </p:spPr>
        <p:txBody>
          <a:bodyPr spcFirstLastPara="1" wrap="square" lIns="91400" tIns="91400" rIns="91400" bIns="91400" anchor="t" anchorCtr="0">
            <a:normAutofit/>
          </a:bodyPr>
          <a:lstStyle/>
          <a:p>
            <a:pPr marL="0" lvl="0" indent="0" algn="l" rtl="0">
              <a:spcBef>
                <a:spcPts val="520"/>
              </a:spcBef>
              <a:spcAft>
                <a:spcPts val="0"/>
              </a:spcAft>
              <a:buNone/>
            </a:pPr>
            <a:r>
              <a:rPr lang="en-US" dirty="0"/>
              <a:t>Compare the skills generated on </a:t>
            </a:r>
            <a:r>
              <a:rPr lang="en-US" dirty="0" err="1"/>
              <a:t>Mentimeter</a:t>
            </a:r>
            <a:r>
              <a:rPr lang="en-US" dirty="0"/>
              <a:t> with the elements of Authenticity to address this question.</a:t>
            </a:r>
            <a:endParaRPr dirty="0"/>
          </a:p>
          <a:p>
            <a:pPr marL="0" lvl="0" indent="0" algn="l" rtl="0">
              <a:spcBef>
                <a:spcPts val="520"/>
              </a:spcBef>
              <a:spcAft>
                <a:spcPts val="0"/>
              </a:spcAft>
              <a:buNone/>
            </a:pPr>
            <a:endParaRPr dirty="0"/>
          </a:p>
          <a:p>
            <a:pPr marL="0" lvl="0" indent="0" algn="l" rtl="0">
              <a:spcBef>
                <a:spcPts val="520"/>
              </a:spcBef>
              <a:spcAft>
                <a:spcPts val="0"/>
              </a:spcAft>
              <a:buNone/>
            </a:pPr>
            <a:r>
              <a:rPr lang="en-US" b="1" dirty="0">
                <a:solidFill>
                  <a:srgbClr val="910D28"/>
                </a:solidFill>
              </a:rPr>
              <a:t>How can implementing the components of authenticity help teachers prepare students for pursuing postsecondary opportunities?</a:t>
            </a:r>
            <a:endParaRPr dirty="0"/>
          </a:p>
        </p:txBody>
      </p:sp>
      <p:pic>
        <p:nvPicPr>
          <p:cNvPr id="221" name="Google Shape;221;p40"/>
          <p:cNvPicPr preferRelativeResize="0"/>
          <p:nvPr/>
        </p:nvPicPr>
        <p:blipFill>
          <a:blip r:embed="rId3">
            <a:alphaModFix/>
          </a:blip>
          <a:stretch>
            <a:fillRect/>
          </a:stretch>
        </p:blipFill>
        <p:spPr>
          <a:xfrm>
            <a:off x="6659175" y="56950"/>
            <a:ext cx="1783250" cy="1783250"/>
          </a:xfrm>
          <a:prstGeom prst="rect">
            <a:avLst/>
          </a:prstGeom>
          <a:noFill/>
          <a:ln>
            <a:noFill/>
          </a:ln>
        </p:spPr>
      </p:pic>
      <p:sp>
        <p:nvSpPr>
          <p:cNvPr id="2" name="TextBox 1">
            <a:extLst>
              <a:ext uri="{FF2B5EF4-FFF2-40B4-BE49-F238E27FC236}">
                <a16:creationId xmlns:a16="http://schemas.microsoft.com/office/drawing/2014/main" id="{33BE823B-A9FA-EA73-7A2A-CFCFF86C659B}"/>
              </a:ext>
            </a:extLst>
          </p:cNvPr>
          <p:cNvSpPr txBox="1"/>
          <p:nvPr/>
        </p:nvSpPr>
        <p:spPr>
          <a:xfrm>
            <a:off x="7040884" y="1602624"/>
            <a:ext cx="1021433"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Table Talk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4676"/>
        </a:solidFill>
        <a:effectLst/>
      </p:bgPr>
    </p:bg>
    <p:spTree>
      <p:nvGrpSpPr>
        <p:cNvPr id="1" name="Shape 93"/>
        <p:cNvGrpSpPr/>
        <p:nvPr/>
      </p:nvGrpSpPr>
      <p:grpSpPr>
        <a:xfrm>
          <a:off x="0" y="0"/>
          <a:ext cx="0" cy="0"/>
          <a:chOff x="0" y="0"/>
          <a:chExt cx="0" cy="0"/>
        </a:xfrm>
      </p:grpSpPr>
      <p:sp>
        <p:nvSpPr>
          <p:cNvPr id="94" name="Google Shape;94;p23"/>
          <p:cNvSpPr txBox="1">
            <a:spLocks noGrp="1"/>
          </p:cNvSpPr>
          <p:nvPr>
            <p:ph type="title"/>
          </p:nvPr>
        </p:nvSpPr>
        <p:spPr>
          <a:xfrm>
            <a:off x="530352" y="184300"/>
            <a:ext cx="7772400" cy="10218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Welcome! </a:t>
            </a:r>
            <a:endParaRPr dirty="0"/>
          </a:p>
        </p:txBody>
      </p:sp>
      <p:sp>
        <p:nvSpPr>
          <p:cNvPr id="95" name="Google Shape;95;p23"/>
          <p:cNvSpPr txBox="1">
            <a:spLocks noGrp="1"/>
          </p:cNvSpPr>
          <p:nvPr>
            <p:ph type="body" idx="1"/>
          </p:nvPr>
        </p:nvSpPr>
        <p:spPr>
          <a:xfrm>
            <a:off x="530350" y="1225250"/>
            <a:ext cx="7772400" cy="2615400"/>
          </a:xfrm>
          <a:prstGeom prst="rect">
            <a:avLst/>
          </a:prstGeom>
          <a:noFill/>
          <a:ln>
            <a:noFill/>
          </a:ln>
        </p:spPr>
        <p:txBody>
          <a:bodyPr spcFirstLastPara="1" wrap="square" lIns="45700" tIns="45700" rIns="45700" bIns="45700" anchor="t" anchorCtr="0">
            <a:normAutofit lnSpcReduction="10000"/>
          </a:bodyPr>
          <a:lstStyle/>
          <a:p>
            <a:pPr marL="0" lvl="0" indent="0" algn="l" rtl="0">
              <a:lnSpc>
                <a:spcPct val="100000"/>
              </a:lnSpc>
              <a:spcBef>
                <a:spcPts val="0"/>
              </a:spcBef>
              <a:spcAft>
                <a:spcPts val="0"/>
              </a:spcAft>
              <a:buNone/>
            </a:pPr>
            <a:r>
              <a:rPr lang="en-US" dirty="0"/>
              <a:t>While waiting…</a:t>
            </a:r>
          </a:p>
          <a:p>
            <a:pPr marL="0" lvl="0" indent="0" algn="l" rtl="0">
              <a:lnSpc>
                <a:spcPct val="100000"/>
              </a:lnSpc>
              <a:spcBef>
                <a:spcPts val="0"/>
              </a:spcBef>
              <a:spcAft>
                <a:spcPts val="0"/>
              </a:spcAft>
              <a:buNone/>
            </a:pPr>
            <a:endParaRPr dirty="0"/>
          </a:p>
          <a:p>
            <a:pPr marL="457200" lvl="0" indent="-393700" algn="l" rtl="0">
              <a:lnSpc>
                <a:spcPct val="100000"/>
              </a:lnSpc>
              <a:spcBef>
                <a:spcPts val="0"/>
              </a:spcBef>
              <a:spcAft>
                <a:spcPts val="0"/>
              </a:spcAft>
              <a:buSzPts val="2600"/>
              <a:buChar char="•"/>
            </a:pPr>
            <a:r>
              <a:rPr lang="en-US" dirty="0"/>
              <a:t>Find the strategies from your prework anchor chart</a:t>
            </a:r>
            <a:endParaRPr dirty="0"/>
          </a:p>
          <a:p>
            <a:pPr marL="457200" lvl="0" indent="-393700" algn="l" rtl="0">
              <a:lnSpc>
                <a:spcPct val="100000"/>
              </a:lnSpc>
              <a:spcBef>
                <a:spcPts val="0"/>
              </a:spcBef>
              <a:spcAft>
                <a:spcPts val="0"/>
              </a:spcAft>
              <a:buSzPts val="2600"/>
              <a:buChar char="•"/>
            </a:pPr>
            <a:r>
              <a:rPr lang="en-US" dirty="0"/>
              <a:t>Write each strategy on a sticky note</a:t>
            </a:r>
            <a:endParaRPr dirty="0"/>
          </a:p>
          <a:p>
            <a:pPr marL="457200" lvl="0" indent="-393700" algn="l" rtl="0">
              <a:lnSpc>
                <a:spcPct val="100000"/>
              </a:lnSpc>
              <a:spcBef>
                <a:spcPts val="0"/>
              </a:spcBef>
              <a:spcAft>
                <a:spcPts val="0"/>
              </a:spcAft>
              <a:buSzPts val="2600"/>
              <a:buChar char="•"/>
            </a:pPr>
            <a:r>
              <a:rPr lang="en-US" dirty="0"/>
              <a:t>Place the sticky note at the bottom of the poster that best reflects its purpose within the Authenticity Framework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Elevator Speech</a:t>
            </a:r>
            <a:endParaRPr dirty="0"/>
          </a:p>
        </p:txBody>
      </p:sp>
      <p:sp>
        <p:nvSpPr>
          <p:cNvPr id="227" name="Google Shape;227;p41"/>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fontScale="92500" lnSpcReduction="20000"/>
          </a:bodyPr>
          <a:lstStyle/>
          <a:p>
            <a:pPr marL="457200" lvl="0" indent="-381000" algn="l" rtl="0">
              <a:lnSpc>
                <a:spcPct val="115000"/>
              </a:lnSpc>
              <a:spcBef>
                <a:spcPts val="1300"/>
              </a:spcBef>
              <a:spcAft>
                <a:spcPts val="0"/>
              </a:spcAft>
              <a:buSzPts val="2400"/>
              <a:buFont typeface="Lato"/>
              <a:buChar char="•"/>
            </a:pPr>
            <a:r>
              <a:rPr lang="en-US" sz="2800" dirty="0">
                <a:solidFill>
                  <a:srgbClr val="1A1A1A"/>
                </a:solidFill>
                <a:latin typeface="Lato"/>
                <a:ea typeface="Lato"/>
                <a:cs typeface="Lato"/>
                <a:sym typeface="Lato"/>
              </a:rPr>
              <a:t>Select one component of Authenticity. </a:t>
            </a:r>
            <a:endParaRPr sz="2800" dirty="0">
              <a:solidFill>
                <a:srgbClr val="1A1A1A"/>
              </a:solidFill>
              <a:latin typeface="Lato"/>
              <a:ea typeface="Lato"/>
              <a:cs typeface="Lato"/>
              <a:sym typeface="Lato"/>
            </a:endParaRPr>
          </a:p>
          <a:p>
            <a:pPr marL="457200" lvl="0" indent="-381000" algn="l" rtl="0">
              <a:lnSpc>
                <a:spcPct val="115000"/>
              </a:lnSpc>
              <a:spcBef>
                <a:spcPts val="1000"/>
              </a:spcBef>
              <a:spcAft>
                <a:spcPts val="0"/>
              </a:spcAft>
              <a:buSzPts val="2400"/>
              <a:buFont typeface="Lato"/>
              <a:buChar char="•"/>
            </a:pPr>
            <a:r>
              <a:rPr lang="en-US" sz="2800" dirty="0">
                <a:solidFill>
                  <a:srgbClr val="1A1A1A"/>
                </a:solidFill>
                <a:latin typeface="Lato"/>
                <a:ea typeface="Lato"/>
                <a:cs typeface="Lato"/>
                <a:sym typeface="Lato"/>
              </a:rPr>
              <a:t>Jot down some important ideas.</a:t>
            </a:r>
            <a:endParaRPr sz="2800" dirty="0">
              <a:solidFill>
                <a:srgbClr val="1A1A1A"/>
              </a:solidFill>
              <a:latin typeface="Lato"/>
              <a:ea typeface="Lato"/>
              <a:cs typeface="Lato"/>
              <a:sym typeface="Lato"/>
            </a:endParaRPr>
          </a:p>
          <a:p>
            <a:pPr marL="457200" lvl="0" indent="-381000" algn="l" rtl="0">
              <a:lnSpc>
                <a:spcPct val="115000"/>
              </a:lnSpc>
              <a:spcBef>
                <a:spcPts val="1000"/>
              </a:spcBef>
              <a:spcAft>
                <a:spcPts val="0"/>
              </a:spcAft>
              <a:buSzPts val="2400"/>
              <a:buFont typeface="Lato"/>
              <a:buChar char="•"/>
            </a:pPr>
            <a:r>
              <a:rPr lang="en-US" sz="2800" dirty="0">
                <a:solidFill>
                  <a:srgbClr val="1A1A1A"/>
                </a:solidFill>
                <a:latin typeface="Lato"/>
                <a:ea typeface="Lato"/>
                <a:cs typeface="Lato"/>
                <a:sym typeface="Lato"/>
              </a:rPr>
              <a:t>Create a 60-second pitch that describes your component and its role in fostering college- and career-readiness.</a:t>
            </a:r>
            <a:endParaRPr sz="2800" dirty="0">
              <a:solidFill>
                <a:srgbClr val="1A1A1A"/>
              </a:solidFill>
              <a:latin typeface="Lato"/>
              <a:ea typeface="Lato"/>
              <a:cs typeface="Lato"/>
              <a:sym typeface="Lato"/>
            </a:endParaRPr>
          </a:p>
          <a:p>
            <a:pPr marL="231775" lvl="0" indent="-66675" algn="l" rtl="0">
              <a:lnSpc>
                <a:spcPct val="100000"/>
              </a:lnSpc>
              <a:spcBef>
                <a:spcPts val="1000"/>
              </a:spcBef>
              <a:spcAft>
                <a:spcPts val="0"/>
              </a:spcAft>
              <a:buSzPts val="2600"/>
              <a:buNone/>
            </a:pPr>
            <a:endParaRPr dirty="0"/>
          </a:p>
        </p:txBody>
      </p:sp>
      <p:sp>
        <p:nvSpPr>
          <p:cNvPr id="228" name="Google Shape;228;p41"/>
          <p:cNvSpPr/>
          <p:nvPr/>
        </p:nvSpPr>
        <p:spPr>
          <a:xfrm>
            <a:off x="5891250" y="1634850"/>
            <a:ext cx="1873800" cy="1873800"/>
          </a:xfrm>
          <a:prstGeom prst="ellipse">
            <a:avLst/>
          </a:prstGeom>
          <a:solidFill>
            <a:srgbClr val="D7E1DA"/>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29" name="Google Shape;229;p41"/>
          <p:cNvPicPr preferRelativeResize="0"/>
          <p:nvPr/>
        </p:nvPicPr>
        <p:blipFill>
          <a:blip r:embed="rId3">
            <a:alphaModFix/>
          </a:blip>
          <a:stretch>
            <a:fillRect/>
          </a:stretch>
        </p:blipFill>
        <p:spPr>
          <a:xfrm>
            <a:off x="6209625" y="1952275"/>
            <a:ext cx="1237050" cy="1196475"/>
          </a:xfrm>
          <a:prstGeom prst="rect">
            <a:avLst/>
          </a:prstGeom>
          <a:noFill/>
          <a:ln>
            <a:noFill/>
          </a:ln>
        </p:spPr>
      </p:pic>
      <p:sp>
        <p:nvSpPr>
          <p:cNvPr id="230" name="Google Shape;230;p41"/>
          <p:cNvSpPr txBox="1"/>
          <p:nvPr/>
        </p:nvSpPr>
        <p:spPr>
          <a:xfrm>
            <a:off x="5913750" y="3551950"/>
            <a:ext cx="1828800" cy="28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dirty="0">
                <a:latin typeface="Calibri"/>
                <a:ea typeface="Calibri"/>
                <a:cs typeface="Calibri"/>
                <a:sym typeface="Calibri"/>
              </a:rPr>
              <a:t>Elevator Speech</a:t>
            </a:r>
            <a:endParaRPr sz="1600" dirty="0">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Elevator Speech Reflection</a:t>
            </a:r>
            <a:endParaRPr dirty="0"/>
          </a:p>
        </p:txBody>
      </p:sp>
      <p:sp>
        <p:nvSpPr>
          <p:cNvPr id="236" name="Google Shape;236;p42"/>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fontScale="92500"/>
          </a:bodyPr>
          <a:lstStyle/>
          <a:p>
            <a:pPr marL="457200" lvl="0" indent="-369570" algn="l" rtl="0">
              <a:lnSpc>
                <a:spcPct val="115000"/>
              </a:lnSpc>
              <a:spcBef>
                <a:spcPts val="0"/>
              </a:spcBef>
              <a:spcAft>
                <a:spcPts val="0"/>
              </a:spcAft>
              <a:buSzPct val="100000"/>
              <a:buFont typeface="Lato"/>
              <a:buChar char="•"/>
            </a:pPr>
            <a:r>
              <a:rPr lang="en-US" sz="2800" dirty="0">
                <a:solidFill>
                  <a:srgbClr val="1A1A1A"/>
                </a:solidFill>
                <a:latin typeface="Lato"/>
                <a:ea typeface="Lato"/>
                <a:cs typeface="Lato"/>
                <a:sym typeface="Lato"/>
              </a:rPr>
              <a:t>Present your elevator speech to your partner. </a:t>
            </a:r>
            <a:endParaRPr sz="2800" dirty="0">
              <a:solidFill>
                <a:srgbClr val="1A1A1A"/>
              </a:solidFill>
              <a:latin typeface="Lato"/>
              <a:ea typeface="Lato"/>
              <a:cs typeface="Lato"/>
              <a:sym typeface="Lato"/>
            </a:endParaRPr>
          </a:p>
          <a:p>
            <a:pPr marL="457200" lvl="0" indent="-369570" algn="l" rtl="0">
              <a:lnSpc>
                <a:spcPct val="115000"/>
              </a:lnSpc>
              <a:spcBef>
                <a:spcPts val="1000"/>
              </a:spcBef>
              <a:spcAft>
                <a:spcPts val="0"/>
              </a:spcAft>
              <a:buSzPct val="100000"/>
              <a:buFont typeface="Lato"/>
              <a:buChar char="•"/>
            </a:pPr>
            <a:r>
              <a:rPr lang="en-US" sz="2800" dirty="0">
                <a:solidFill>
                  <a:srgbClr val="1A1A1A"/>
                </a:solidFill>
                <a:latin typeface="Lato"/>
                <a:ea typeface="Lato"/>
                <a:cs typeface="Lato"/>
                <a:sym typeface="Lato"/>
              </a:rPr>
              <a:t>After the speech, reflect on your own presentation using Two Stars and a Wish:</a:t>
            </a:r>
            <a:endParaRPr sz="2800" dirty="0">
              <a:solidFill>
                <a:srgbClr val="1A1A1A"/>
              </a:solidFill>
              <a:latin typeface="Lato"/>
              <a:ea typeface="Lato"/>
              <a:cs typeface="Lato"/>
              <a:sym typeface="Lato"/>
            </a:endParaRPr>
          </a:p>
          <a:p>
            <a:pPr marL="914400" lvl="1" indent="-369569" algn="l" rtl="0">
              <a:lnSpc>
                <a:spcPct val="115000"/>
              </a:lnSpc>
              <a:spcBef>
                <a:spcPts val="1000"/>
              </a:spcBef>
              <a:spcAft>
                <a:spcPts val="0"/>
              </a:spcAft>
              <a:buSzPct val="100000"/>
              <a:buFont typeface="Lato"/>
              <a:buChar char="○"/>
            </a:pPr>
            <a:r>
              <a:rPr lang="en-US" sz="2200" dirty="0">
                <a:solidFill>
                  <a:srgbClr val="1A1A1A"/>
                </a:solidFill>
                <a:latin typeface="Lato"/>
                <a:ea typeface="Lato"/>
                <a:cs typeface="Lato"/>
                <a:sym typeface="Lato"/>
              </a:rPr>
              <a:t>“I like that I ______ and _______.  </a:t>
            </a:r>
            <a:endParaRPr sz="2200" dirty="0">
              <a:solidFill>
                <a:srgbClr val="1A1A1A"/>
              </a:solidFill>
              <a:latin typeface="Lato"/>
              <a:ea typeface="Lato"/>
              <a:cs typeface="Lato"/>
              <a:sym typeface="Lato"/>
            </a:endParaRPr>
          </a:p>
          <a:p>
            <a:pPr marL="914400" lvl="1" indent="-369569" algn="l" rtl="0">
              <a:lnSpc>
                <a:spcPct val="115000"/>
              </a:lnSpc>
              <a:spcBef>
                <a:spcPts val="1000"/>
              </a:spcBef>
              <a:spcAft>
                <a:spcPts val="0"/>
              </a:spcAft>
              <a:buSzPct val="100000"/>
              <a:buFont typeface="Lato"/>
              <a:buChar char="○"/>
            </a:pPr>
            <a:r>
              <a:rPr lang="en-US" sz="2200" dirty="0">
                <a:solidFill>
                  <a:srgbClr val="1A1A1A"/>
                </a:solidFill>
                <a:latin typeface="Lato"/>
                <a:ea typeface="Lato"/>
                <a:cs typeface="Lato"/>
                <a:sym typeface="Lato"/>
              </a:rPr>
              <a:t>I wish I had [done this] __________.”</a:t>
            </a:r>
            <a:endParaRPr sz="2200" dirty="0">
              <a:solidFill>
                <a:srgbClr val="1A1A1A"/>
              </a:solidFill>
              <a:latin typeface="Lato"/>
              <a:ea typeface="Lato"/>
              <a:cs typeface="Lato"/>
              <a:sym typeface="Lato"/>
            </a:endParaRPr>
          </a:p>
          <a:p>
            <a:pPr marL="231775" lvl="0" indent="-66675" algn="l" rtl="0">
              <a:lnSpc>
                <a:spcPct val="100000"/>
              </a:lnSpc>
              <a:spcBef>
                <a:spcPts val="1000"/>
              </a:spcBef>
              <a:spcAft>
                <a:spcPts val="0"/>
              </a:spcAft>
              <a:buSzPct val="100000"/>
              <a:buNone/>
            </a:pPr>
            <a:endParaRPr dirty="0"/>
          </a:p>
        </p:txBody>
      </p:sp>
      <p:sp>
        <p:nvSpPr>
          <p:cNvPr id="237" name="Google Shape;237;p42"/>
          <p:cNvSpPr/>
          <p:nvPr/>
        </p:nvSpPr>
        <p:spPr>
          <a:xfrm>
            <a:off x="5891250" y="1634850"/>
            <a:ext cx="1873800" cy="1873800"/>
          </a:xfrm>
          <a:prstGeom prst="ellipse">
            <a:avLst/>
          </a:prstGeom>
          <a:solidFill>
            <a:srgbClr val="8BE9F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38" name="Google Shape;238;p42"/>
          <p:cNvPicPr preferRelativeResize="0"/>
          <p:nvPr/>
        </p:nvPicPr>
        <p:blipFill>
          <a:blip r:embed="rId3">
            <a:alphaModFix/>
          </a:blip>
          <a:stretch>
            <a:fillRect/>
          </a:stretch>
        </p:blipFill>
        <p:spPr>
          <a:xfrm>
            <a:off x="6087525" y="2009433"/>
            <a:ext cx="1481250" cy="1082157"/>
          </a:xfrm>
          <a:prstGeom prst="rect">
            <a:avLst/>
          </a:prstGeom>
          <a:noFill/>
          <a:ln>
            <a:noFill/>
          </a:ln>
        </p:spPr>
      </p:pic>
      <p:sp>
        <p:nvSpPr>
          <p:cNvPr id="239" name="Google Shape;239;p42"/>
          <p:cNvSpPr txBox="1"/>
          <p:nvPr/>
        </p:nvSpPr>
        <p:spPr>
          <a:xfrm>
            <a:off x="5913750" y="3551950"/>
            <a:ext cx="1828800" cy="28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a:latin typeface="Calibri"/>
                <a:ea typeface="Calibri"/>
                <a:cs typeface="Calibri"/>
                <a:sym typeface="Calibri"/>
              </a:rPr>
              <a:t>Two Stars and</a:t>
            </a:r>
            <a:endParaRPr sz="1600">
              <a:latin typeface="Calibri"/>
              <a:ea typeface="Calibri"/>
              <a:cs typeface="Calibri"/>
              <a:sym typeface="Calibri"/>
            </a:endParaRPr>
          </a:p>
          <a:p>
            <a:pPr marL="0" lvl="0" indent="0" algn="ctr" rtl="0">
              <a:spcBef>
                <a:spcPts val="0"/>
              </a:spcBef>
              <a:spcAft>
                <a:spcPts val="0"/>
              </a:spcAft>
              <a:buNone/>
            </a:pPr>
            <a:r>
              <a:rPr lang="en-US" sz="1600">
                <a:latin typeface="Calibri"/>
                <a:ea typeface="Calibri"/>
                <a:cs typeface="Calibri"/>
                <a:sym typeface="Calibri"/>
              </a:rPr>
              <a:t>a Wish</a:t>
            </a:r>
            <a:endParaRPr sz="1600">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LEARN Strategy Reflection</a:t>
            </a:r>
            <a:endParaRPr dirty="0"/>
          </a:p>
        </p:txBody>
      </p:sp>
      <p:sp>
        <p:nvSpPr>
          <p:cNvPr id="245" name="Google Shape;245;p43"/>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457200" lvl="0" indent="-393700" algn="l" rtl="0">
              <a:spcBef>
                <a:spcPts val="520"/>
              </a:spcBef>
              <a:spcAft>
                <a:spcPts val="0"/>
              </a:spcAft>
              <a:buSzPts val="2600"/>
              <a:buChar char="•"/>
            </a:pPr>
            <a:r>
              <a:rPr lang="en-US" dirty="0"/>
              <a:t>Collective Brain Dump</a:t>
            </a:r>
            <a:endParaRPr dirty="0"/>
          </a:p>
          <a:p>
            <a:pPr marL="457200" lvl="0" indent="-393700" algn="l" rtl="0">
              <a:spcBef>
                <a:spcPts val="0"/>
              </a:spcBef>
              <a:spcAft>
                <a:spcPts val="0"/>
              </a:spcAft>
              <a:buSzPts val="2600"/>
              <a:buChar char="•"/>
            </a:pPr>
            <a:r>
              <a:rPr lang="en-US" dirty="0" err="1"/>
              <a:t>Mentimeter</a:t>
            </a:r>
            <a:endParaRPr dirty="0"/>
          </a:p>
          <a:p>
            <a:pPr marL="457200" lvl="0" indent="-393700" algn="l" rtl="0">
              <a:spcBef>
                <a:spcPts val="0"/>
              </a:spcBef>
              <a:spcAft>
                <a:spcPts val="0"/>
              </a:spcAft>
              <a:buSzPts val="2600"/>
              <a:buChar char="•"/>
            </a:pPr>
            <a:r>
              <a:rPr lang="en-US" dirty="0"/>
              <a:t>QR Codes</a:t>
            </a:r>
            <a:endParaRPr dirty="0"/>
          </a:p>
          <a:p>
            <a:pPr marL="457200" lvl="0" indent="-393700" algn="l" rtl="0">
              <a:spcBef>
                <a:spcPts val="0"/>
              </a:spcBef>
              <a:spcAft>
                <a:spcPts val="0"/>
              </a:spcAft>
              <a:buSzPts val="2600"/>
              <a:buChar char="•"/>
            </a:pPr>
            <a:r>
              <a:rPr lang="en-US" dirty="0"/>
              <a:t>Collaborative Word Cloud</a:t>
            </a:r>
            <a:endParaRPr dirty="0"/>
          </a:p>
          <a:p>
            <a:pPr marL="457200" lvl="0" indent="-393700" algn="l" rtl="0">
              <a:spcBef>
                <a:spcPts val="0"/>
              </a:spcBef>
              <a:spcAft>
                <a:spcPts val="0"/>
              </a:spcAft>
              <a:buSzPts val="2600"/>
              <a:buChar char="•"/>
            </a:pPr>
            <a:r>
              <a:rPr lang="en-US" dirty="0"/>
              <a:t>Elevator Speech</a:t>
            </a:r>
            <a:endParaRPr dirty="0"/>
          </a:p>
          <a:p>
            <a:pPr marL="457200" lvl="0" indent="-393700" algn="l" rtl="0">
              <a:spcBef>
                <a:spcPts val="0"/>
              </a:spcBef>
              <a:spcAft>
                <a:spcPts val="0"/>
              </a:spcAft>
              <a:buSzPts val="2600"/>
              <a:buChar char="•"/>
            </a:pPr>
            <a:r>
              <a:rPr lang="en-US" dirty="0"/>
              <a:t>Two Stars and a Wish</a:t>
            </a:r>
            <a:endParaRPr dirty="0"/>
          </a:p>
          <a:p>
            <a:pPr marL="231775" lvl="0" indent="-66675" algn="l" rtl="0">
              <a:spcBef>
                <a:spcPts val="0"/>
              </a:spcBef>
              <a:spcAft>
                <a:spcPts val="0"/>
              </a:spcAft>
              <a:buSzPts val="1100"/>
              <a:buNone/>
            </a:pPr>
            <a:endParaRPr dirty="0"/>
          </a:p>
          <a:p>
            <a:pPr marL="231775" lvl="0" indent="-66675" algn="l" rtl="0">
              <a:lnSpc>
                <a:spcPct val="100000"/>
              </a:lnSpc>
              <a:spcBef>
                <a:spcPts val="0"/>
              </a:spcBef>
              <a:spcAft>
                <a:spcPts val="0"/>
              </a:spcAft>
              <a:buSzPts val="2600"/>
              <a:buNone/>
            </a:pPr>
            <a:endParaRPr dirty="0"/>
          </a:p>
        </p:txBody>
      </p:sp>
      <p:pic>
        <p:nvPicPr>
          <p:cNvPr id="246" name="Google Shape;246;p43" descr="A close up of a sign&#10;&#10;Description generated with high confidence">
            <a:hlinkClick r:id="rId3"/>
          </p:cNvPr>
          <p:cNvPicPr preferRelativeResize="0"/>
          <p:nvPr/>
        </p:nvPicPr>
        <p:blipFill rotWithShape="1">
          <a:blip r:embed="rId4">
            <a:alphaModFix/>
          </a:blip>
          <a:srcRect/>
          <a:stretch/>
        </p:blipFill>
        <p:spPr>
          <a:xfrm>
            <a:off x="5769700" y="1164650"/>
            <a:ext cx="2917100" cy="2998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25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dirty="0"/>
              <a:t>LEAD Facilitators</a:t>
            </a:r>
            <a:endParaRPr dirty="0"/>
          </a:p>
        </p:txBody>
      </p:sp>
      <p:sp>
        <p:nvSpPr>
          <p:cNvPr id="101" name="Google Shape;101;p24"/>
          <p:cNvSpPr txBox="1">
            <a:spLocks noGrp="1"/>
          </p:cNvSpPr>
          <p:nvPr>
            <p:ph type="body" idx="1"/>
          </p:nvPr>
        </p:nvSpPr>
        <p:spPr>
          <a:xfrm>
            <a:off x="457200" y="1309352"/>
            <a:ext cx="8229600" cy="3434100"/>
          </a:xfrm>
          <a:prstGeom prst="rect">
            <a:avLst/>
          </a:prstGeom>
          <a:noFill/>
          <a:ln>
            <a:noFill/>
          </a:ln>
        </p:spPr>
        <p:txBody>
          <a:bodyPr spcFirstLastPara="1" wrap="square" lIns="91400" tIns="91400" rIns="91400" bIns="91400" anchor="t" anchorCtr="0">
            <a:normAutofit/>
          </a:bodyPr>
          <a:lstStyle/>
          <a:p>
            <a:pPr marL="231775" lvl="0" indent="-66675" algn="l" rtl="0">
              <a:lnSpc>
                <a:spcPct val="100000"/>
              </a:lnSpc>
              <a:spcBef>
                <a:spcPts val="0"/>
              </a:spcBef>
              <a:spcAft>
                <a:spcPts val="0"/>
              </a:spcAft>
              <a:buSzPts val="2600"/>
              <a:buNone/>
            </a:pPr>
            <a:r>
              <a:rPr lang="en-US" dirty="0"/>
              <a:t>Facilitator name, </a:t>
            </a:r>
            <a:r>
              <a:rPr lang="en-US" i="1" dirty="0"/>
              <a:t>facilitator title</a:t>
            </a:r>
            <a:endParaRPr i="1" dirty="0"/>
          </a:p>
          <a:p>
            <a:pPr marL="231775" lvl="0" indent="-66675" algn="l" rtl="0">
              <a:lnSpc>
                <a:spcPct val="100000"/>
              </a:lnSpc>
              <a:spcBef>
                <a:spcPts val="0"/>
              </a:spcBef>
              <a:spcAft>
                <a:spcPts val="0"/>
              </a:spcAft>
              <a:buSzPts val="2600"/>
              <a:buNone/>
            </a:pPr>
            <a:r>
              <a:rPr lang="en-US" dirty="0"/>
              <a:t>Your School</a:t>
            </a:r>
            <a:endParaRPr dirty="0"/>
          </a:p>
          <a:p>
            <a:pPr marL="231775" lvl="0" indent="-66675" algn="l" rtl="0">
              <a:lnSpc>
                <a:spcPct val="100000"/>
              </a:lnSpc>
              <a:spcBef>
                <a:spcPts val="0"/>
              </a:spcBef>
              <a:spcAft>
                <a:spcPts val="0"/>
              </a:spcAft>
              <a:buSzPts val="2600"/>
              <a:buNone/>
            </a:pPr>
            <a:endParaRPr dirty="0"/>
          </a:p>
          <a:p>
            <a:pPr marL="231775" lvl="0" indent="-66675" algn="l" rtl="0">
              <a:spcBef>
                <a:spcPts val="0"/>
              </a:spcBef>
              <a:spcAft>
                <a:spcPts val="0"/>
              </a:spcAft>
              <a:buClr>
                <a:schemeClr val="dk1"/>
              </a:buClr>
              <a:buSzPts val="2600"/>
              <a:buFont typeface="Arial"/>
              <a:buNone/>
            </a:pPr>
            <a:r>
              <a:rPr lang="en-US" dirty="0"/>
              <a:t>Facilitator name, </a:t>
            </a:r>
            <a:r>
              <a:rPr lang="en-US" i="1" dirty="0"/>
              <a:t>facilitator title</a:t>
            </a:r>
            <a:endParaRPr i="1" dirty="0"/>
          </a:p>
          <a:p>
            <a:pPr marL="231775" lvl="0" indent="-66675" algn="l" rtl="0">
              <a:spcBef>
                <a:spcPts val="0"/>
              </a:spcBef>
              <a:spcAft>
                <a:spcPts val="0"/>
              </a:spcAft>
              <a:buSzPts val="2600"/>
              <a:buNone/>
            </a:pPr>
            <a:r>
              <a:rPr lang="en-US" dirty="0"/>
              <a:t>Your School</a:t>
            </a:r>
            <a:endParaRPr dirty="0"/>
          </a:p>
          <a:p>
            <a:pPr marL="231775" lvl="0" indent="-66675" algn="l" rtl="0">
              <a:spcBef>
                <a:spcPts val="0"/>
              </a:spcBef>
              <a:spcAft>
                <a:spcPts val="0"/>
              </a:spcAft>
              <a:buSzPts val="2600"/>
              <a:buNone/>
            </a:pPr>
            <a:endParaRPr dirty="0"/>
          </a:p>
          <a:p>
            <a:pPr marL="231775" lvl="0" indent="-66675" algn="l" rtl="0">
              <a:spcBef>
                <a:spcPts val="0"/>
              </a:spcBef>
              <a:spcAft>
                <a:spcPts val="0"/>
              </a:spcAft>
              <a:buSzPts val="2600"/>
              <a:buNone/>
            </a:pPr>
            <a:r>
              <a:rPr lang="en-US" dirty="0"/>
              <a:t>Facilitator name, </a:t>
            </a:r>
            <a:r>
              <a:rPr lang="en-US" i="1" dirty="0"/>
              <a:t>facilitator title</a:t>
            </a:r>
            <a:endParaRPr i="1" dirty="0"/>
          </a:p>
          <a:p>
            <a:pPr marL="231775" lvl="0" indent="-66675" algn="l" rtl="0">
              <a:spcBef>
                <a:spcPts val="0"/>
              </a:spcBef>
              <a:spcAft>
                <a:spcPts val="0"/>
              </a:spcAft>
              <a:buClr>
                <a:schemeClr val="dk1"/>
              </a:buClr>
              <a:buSzPts val="2600"/>
              <a:buFont typeface="Arial"/>
              <a:buNone/>
            </a:pPr>
            <a:r>
              <a:rPr lang="en-US" dirty="0"/>
              <a:t>Your School</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body" idx="1"/>
          </p:nvPr>
        </p:nvSpPr>
        <p:spPr>
          <a:xfrm>
            <a:off x="457200" y="1309350"/>
            <a:ext cx="60432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b="1" dirty="0"/>
              <a:t>G</a:t>
            </a:r>
            <a:r>
              <a:rPr lang="en-US" dirty="0"/>
              <a:t>aining </a:t>
            </a:r>
            <a:r>
              <a:rPr lang="en-US" b="1" dirty="0"/>
              <a:t>E</a:t>
            </a:r>
            <a:r>
              <a:rPr lang="en-US" dirty="0"/>
              <a:t>arly </a:t>
            </a:r>
            <a:r>
              <a:rPr lang="en-US" b="1" dirty="0"/>
              <a:t>A</a:t>
            </a:r>
            <a:r>
              <a:rPr lang="en-US" dirty="0"/>
              <a:t>wareness and </a:t>
            </a:r>
            <a:r>
              <a:rPr lang="en-US" b="1" dirty="0"/>
              <a:t>R</a:t>
            </a:r>
            <a:r>
              <a:rPr lang="en-US" dirty="0"/>
              <a:t>eadiness for </a:t>
            </a:r>
            <a:r>
              <a:rPr lang="en-US" b="1" dirty="0"/>
              <a:t>U</a:t>
            </a:r>
            <a:r>
              <a:rPr lang="en-US" dirty="0"/>
              <a:t>ndergraduate </a:t>
            </a:r>
            <a:r>
              <a:rPr lang="en-US" b="1" dirty="0"/>
              <a:t>P</a:t>
            </a:r>
            <a:r>
              <a:rPr lang="en-US" dirty="0"/>
              <a:t>rograms</a:t>
            </a:r>
            <a:endParaRPr dirty="0"/>
          </a:p>
          <a:p>
            <a:pPr marL="0" lvl="0" indent="0" algn="l" rtl="0">
              <a:lnSpc>
                <a:spcPct val="100000"/>
              </a:lnSpc>
              <a:spcBef>
                <a:spcPts val="400"/>
              </a:spcBef>
              <a:spcAft>
                <a:spcPts val="0"/>
              </a:spcAft>
              <a:buNone/>
            </a:pPr>
            <a:endParaRPr dirty="0"/>
          </a:p>
          <a:p>
            <a:pPr marL="0" lvl="0" indent="0" algn="l" rtl="0">
              <a:lnSpc>
                <a:spcPct val="100000"/>
              </a:lnSpc>
              <a:spcBef>
                <a:spcPts val="400"/>
              </a:spcBef>
              <a:spcAft>
                <a:spcPts val="0"/>
              </a:spcAft>
              <a:buNone/>
            </a:pPr>
            <a:r>
              <a:rPr lang="en-US" dirty="0"/>
              <a:t>This program is designed to increase the number of students who enter and succeed in postsecondary education.</a:t>
            </a:r>
            <a:endParaRPr dirty="0"/>
          </a:p>
          <a:p>
            <a:pPr marL="1645836" lvl="7" indent="-60951" algn="l" rtl="0">
              <a:lnSpc>
                <a:spcPct val="100000"/>
              </a:lnSpc>
              <a:spcBef>
                <a:spcPts val="240"/>
              </a:spcBef>
              <a:spcAft>
                <a:spcPts val="0"/>
              </a:spcAft>
              <a:buSzPts val="1200"/>
              <a:buFont typeface="Calibri"/>
              <a:buNone/>
            </a:pPr>
            <a:endParaRPr dirty="0"/>
          </a:p>
        </p:txBody>
      </p:sp>
      <p:sp>
        <p:nvSpPr>
          <p:cNvPr id="107" name="Google Shape;107;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GEAR UP Grants</a:t>
            </a:r>
            <a:endParaRPr dirty="0"/>
          </a:p>
        </p:txBody>
      </p:sp>
      <p:pic>
        <p:nvPicPr>
          <p:cNvPr id="108" name="Google Shape;108;p25"/>
          <p:cNvPicPr preferRelativeResize="0"/>
          <p:nvPr/>
        </p:nvPicPr>
        <p:blipFill>
          <a:blip r:embed="rId3">
            <a:alphaModFix/>
          </a:blip>
          <a:stretch>
            <a:fillRect/>
          </a:stretch>
        </p:blipFill>
        <p:spPr>
          <a:xfrm>
            <a:off x="6739275" y="307250"/>
            <a:ext cx="1620175" cy="18485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6"/>
          <p:cNvSpPr txBox="1">
            <a:spLocks noGrp="1"/>
          </p:cNvSpPr>
          <p:nvPr>
            <p:ph type="body" idx="1"/>
          </p:nvPr>
        </p:nvSpPr>
        <p:spPr>
          <a:xfrm>
            <a:off x="457200" y="1309350"/>
            <a:ext cx="5886900" cy="34341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0"/>
              </a:spcBef>
              <a:spcAft>
                <a:spcPts val="0"/>
              </a:spcAft>
              <a:buNone/>
            </a:pPr>
            <a:r>
              <a:rPr lang="en-US" sz="3100" dirty="0"/>
              <a:t>LEAD was developed by the K20 Center to meet the following goals for three 2018 grants:</a:t>
            </a:r>
            <a:endParaRPr sz="3100" dirty="0"/>
          </a:p>
          <a:p>
            <a:pPr marL="0" lvl="0" indent="0" algn="l" rtl="0">
              <a:lnSpc>
                <a:spcPct val="100000"/>
              </a:lnSpc>
              <a:spcBef>
                <a:spcPts val="400"/>
              </a:spcBef>
              <a:spcAft>
                <a:spcPts val="0"/>
              </a:spcAft>
              <a:buNone/>
            </a:pPr>
            <a:endParaRPr dirty="0"/>
          </a:p>
          <a:p>
            <a:pPr marL="457200" lvl="0" indent="-368935" algn="l" rtl="0">
              <a:spcBef>
                <a:spcPts val="400"/>
              </a:spcBef>
              <a:spcAft>
                <a:spcPts val="0"/>
              </a:spcAft>
              <a:buSzPct val="100000"/>
              <a:buAutoNum type="arabicPeriod"/>
            </a:pPr>
            <a:r>
              <a:rPr lang="en-US" dirty="0"/>
              <a:t>Increase the percentage of students who are academically prepared for postsecondary education upon graduation.</a:t>
            </a:r>
            <a:endParaRPr dirty="0"/>
          </a:p>
          <a:p>
            <a:pPr marL="457200" lvl="0" indent="-368935" algn="l" rtl="0">
              <a:spcBef>
                <a:spcPts val="0"/>
              </a:spcBef>
              <a:spcAft>
                <a:spcPts val="0"/>
              </a:spcAft>
              <a:buSzPct val="100000"/>
              <a:buAutoNum type="arabicPeriod"/>
            </a:pPr>
            <a:r>
              <a:rPr lang="en-US" dirty="0"/>
              <a:t>Increase the high school graduation rate and postsecondary education enrollment rates.</a:t>
            </a:r>
            <a:endParaRPr dirty="0"/>
          </a:p>
          <a:p>
            <a:pPr marL="457200" lvl="0" indent="-368935" algn="l" rtl="0">
              <a:spcBef>
                <a:spcPts val="0"/>
              </a:spcBef>
              <a:spcAft>
                <a:spcPts val="0"/>
              </a:spcAft>
              <a:buSzPct val="100000"/>
              <a:buAutoNum type="arabicPeriod"/>
            </a:pPr>
            <a:r>
              <a:rPr lang="en-US" dirty="0"/>
              <a:t>Increase expectations and students’ and families’ knowledge of postsecondary education options, preparation, and financing. </a:t>
            </a:r>
            <a:endParaRPr dirty="0"/>
          </a:p>
          <a:p>
            <a:pPr marL="1645836" lvl="7" indent="-60952" algn="l" rtl="0">
              <a:lnSpc>
                <a:spcPct val="100000"/>
              </a:lnSpc>
              <a:spcBef>
                <a:spcPts val="240"/>
              </a:spcBef>
              <a:spcAft>
                <a:spcPts val="0"/>
              </a:spcAft>
              <a:buSzPct val="100000"/>
              <a:buFont typeface="Calibri"/>
              <a:buNone/>
            </a:pPr>
            <a:endParaRPr dirty="0"/>
          </a:p>
        </p:txBody>
      </p:sp>
      <p:sp>
        <p:nvSpPr>
          <p:cNvPr id="114" name="Google Shape;114;p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GEAR UP &amp; LEAD</a:t>
            </a:r>
            <a:endParaRPr dirty="0"/>
          </a:p>
        </p:txBody>
      </p:sp>
      <p:pic>
        <p:nvPicPr>
          <p:cNvPr id="115" name="Google Shape;115;p26"/>
          <p:cNvPicPr preferRelativeResize="0"/>
          <p:nvPr/>
        </p:nvPicPr>
        <p:blipFill>
          <a:blip r:embed="rId3">
            <a:alphaModFix/>
          </a:blip>
          <a:stretch>
            <a:fillRect/>
          </a:stretch>
        </p:blipFill>
        <p:spPr>
          <a:xfrm>
            <a:off x="6476425" y="2494623"/>
            <a:ext cx="2271976" cy="1263800"/>
          </a:xfrm>
          <a:prstGeom prst="rect">
            <a:avLst/>
          </a:prstGeom>
          <a:noFill/>
          <a:ln>
            <a:noFill/>
          </a:ln>
        </p:spPr>
      </p:pic>
      <p:pic>
        <p:nvPicPr>
          <p:cNvPr id="116" name="Google Shape;116;p26"/>
          <p:cNvPicPr preferRelativeResize="0"/>
          <p:nvPr/>
        </p:nvPicPr>
        <p:blipFill>
          <a:blip r:embed="rId4">
            <a:alphaModFix/>
          </a:blip>
          <a:stretch>
            <a:fillRect/>
          </a:stretch>
        </p:blipFill>
        <p:spPr>
          <a:xfrm>
            <a:off x="6739275" y="307250"/>
            <a:ext cx="1620175" cy="18485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US"/>
              <a:t>Why LEAD?</a:t>
            </a:r>
            <a:endParaRPr/>
          </a:p>
        </p:txBody>
      </p:sp>
      <p:sp>
        <p:nvSpPr>
          <p:cNvPr id="122" name="Google Shape;122;p27"/>
          <p:cNvSpPr txBox="1">
            <a:spLocks noGrp="1"/>
          </p:cNvSpPr>
          <p:nvPr>
            <p:ph type="body" idx="1"/>
          </p:nvPr>
        </p:nvSpPr>
        <p:spPr>
          <a:xfrm>
            <a:off x="457200" y="1305050"/>
            <a:ext cx="7364400" cy="3621000"/>
          </a:xfrm>
          <a:prstGeom prst="rect">
            <a:avLst/>
          </a:prstGeom>
          <a:noFill/>
          <a:ln>
            <a:noFill/>
          </a:ln>
        </p:spPr>
        <p:txBody>
          <a:bodyPr spcFirstLastPara="1" wrap="square" lIns="91400" tIns="91400" rIns="91400" bIns="91400" anchor="t" anchorCtr="0">
            <a:normAutofit fontScale="92500" lnSpcReduction="20000"/>
          </a:bodyPr>
          <a:lstStyle/>
          <a:p>
            <a:pPr marL="0" lvl="0" indent="0" algn="l" rtl="0">
              <a:spcBef>
                <a:spcPts val="520"/>
              </a:spcBef>
              <a:spcAft>
                <a:spcPts val="0"/>
              </a:spcAft>
              <a:buSzPct val="42307"/>
              <a:buNone/>
            </a:pPr>
            <a:r>
              <a:rPr lang="en-US" sz="2800" b="1" dirty="0"/>
              <a:t>Shared Leadership</a:t>
            </a:r>
            <a:endParaRPr sz="2800" b="1" dirty="0"/>
          </a:p>
          <a:p>
            <a:pPr marL="0" lvl="0" indent="0" algn="l" rtl="0">
              <a:spcBef>
                <a:spcPts val="520"/>
              </a:spcBef>
              <a:spcAft>
                <a:spcPts val="0"/>
              </a:spcAft>
              <a:buClr>
                <a:schemeClr val="dk1"/>
              </a:buClr>
              <a:buSzPct val="42307"/>
              <a:buFont typeface="Arial"/>
              <a:buNone/>
            </a:pPr>
            <a:r>
              <a:rPr lang="en-US" dirty="0"/>
              <a:t>In the school environment, shared leadership can extend beyond definite limits to be shared with all staff as long as the focus remains on student achievement (</a:t>
            </a:r>
            <a:r>
              <a:rPr lang="en-US" dirty="0" err="1"/>
              <a:t>Cobanoglu</a:t>
            </a:r>
            <a:r>
              <a:rPr lang="en-US" dirty="0"/>
              <a:t>, 2020; Torres et al., 2020).</a:t>
            </a:r>
            <a:endParaRPr dirty="0"/>
          </a:p>
          <a:p>
            <a:pPr marL="0" lvl="0" indent="0" algn="l" rtl="0">
              <a:spcBef>
                <a:spcPts val="520"/>
              </a:spcBef>
              <a:spcAft>
                <a:spcPts val="0"/>
              </a:spcAft>
              <a:buClr>
                <a:schemeClr val="dk1"/>
              </a:buClr>
              <a:buSzPct val="42307"/>
              <a:buFont typeface="Arial"/>
              <a:buNone/>
            </a:pPr>
            <a:endParaRPr dirty="0"/>
          </a:p>
          <a:p>
            <a:pPr marL="0" lvl="0" indent="0" algn="l" rtl="0">
              <a:spcBef>
                <a:spcPts val="520"/>
              </a:spcBef>
              <a:spcAft>
                <a:spcPts val="0"/>
              </a:spcAft>
              <a:buClr>
                <a:schemeClr val="dk1"/>
              </a:buClr>
              <a:buSzPct val="42307"/>
              <a:buFont typeface="Arial"/>
              <a:buNone/>
            </a:pPr>
            <a:r>
              <a:rPr lang="en-US" dirty="0"/>
              <a:t>This type of leadership builds capacity for change and improvement through cultivating leadership at all levels of the school, to empower others to also take on decision-making (Grice, 2019).</a:t>
            </a:r>
            <a:endParaRPr dirty="0"/>
          </a:p>
          <a:p>
            <a:pPr marL="231775" lvl="0" indent="-66675" algn="l" rtl="0">
              <a:spcBef>
                <a:spcPts val="0"/>
              </a:spcBef>
              <a:spcAft>
                <a:spcPts val="0"/>
              </a:spcAft>
              <a:buSzPct val="100000"/>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ctr" rtl="0">
              <a:spcBef>
                <a:spcPts val="0"/>
              </a:spcBef>
              <a:spcAft>
                <a:spcPts val="0"/>
              </a:spcAft>
              <a:buClr>
                <a:schemeClr val="dk1"/>
              </a:buClr>
              <a:buSzPts val="1100"/>
              <a:buFont typeface="Arial"/>
              <a:buNone/>
            </a:pPr>
            <a:r>
              <a:rPr lang="en-US" dirty="0"/>
              <a:t>Hear What Others Have to Say</a:t>
            </a:r>
            <a:endParaRPr dirty="0"/>
          </a:p>
        </p:txBody>
      </p:sp>
      <p:pic>
        <p:nvPicPr>
          <p:cNvPr id="128" name="Google Shape;128;p28" descr="Each year, teachers have the opportunity to apply for the Leading Educators in Authentic Development (LEAD) program. Teachers who participate in LEAD receive professional development throughout the year from K20 professional development coordinators and specialists. In turn, each participant has opportunities to facilitate authentic professional development and reflections with their site staff. This opportunity is perfect for teachers who would like to take their practice to the next level by leading others. All teachers who participate in LEAD receive stipends to compensate for their participation time.&#10;&#10;Contact your school's GEAR UP PD coordinator to apply." title="LEAD: Leading Educators in Authentic Development">
            <a:hlinkClick r:id="rId3"/>
          </p:cNvPr>
          <p:cNvPicPr preferRelativeResize="0"/>
          <p:nvPr/>
        </p:nvPicPr>
        <p:blipFill>
          <a:blip r:embed="rId4">
            <a:alphaModFix/>
          </a:blip>
          <a:stretch>
            <a:fillRect/>
          </a:stretch>
        </p:blipFill>
        <p:spPr>
          <a:xfrm>
            <a:off x="1524000" y="1329934"/>
            <a:ext cx="6096000" cy="34574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Sweet Talk!</a:t>
            </a:r>
            <a:endParaRPr dirty="0"/>
          </a:p>
        </p:txBody>
      </p:sp>
      <p:sp>
        <p:nvSpPr>
          <p:cNvPr id="134" name="Google Shape;134;p2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p>
            <a:pPr marL="0" lvl="0" indent="0" algn="l" rtl="0">
              <a:spcBef>
                <a:spcPts val="520"/>
              </a:spcBef>
              <a:spcAft>
                <a:spcPts val="0"/>
              </a:spcAft>
              <a:buSzPts val="1100"/>
              <a:buNone/>
            </a:pPr>
            <a:r>
              <a:rPr lang="en-US" dirty="0"/>
              <a:t>Choose one piece of candy</a:t>
            </a:r>
            <a:endParaRPr dirty="0"/>
          </a:p>
        </p:txBody>
      </p:sp>
      <p:pic>
        <p:nvPicPr>
          <p:cNvPr id="135" name="Google Shape;135;p29"/>
          <p:cNvPicPr preferRelativeResize="0"/>
          <p:nvPr/>
        </p:nvPicPr>
        <p:blipFill rotWithShape="1">
          <a:blip r:embed="rId3">
            <a:alphaModFix/>
          </a:blip>
          <a:srcRect l="4151" r="4416"/>
          <a:stretch/>
        </p:blipFill>
        <p:spPr>
          <a:xfrm>
            <a:off x="5050563" y="1139250"/>
            <a:ext cx="2619524" cy="286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Sweet Talk!</a:t>
            </a:r>
            <a:endParaRPr dirty="0"/>
          </a:p>
        </p:txBody>
      </p:sp>
      <p:sp>
        <p:nvSpPr>
          <p:cNvPr id="141" name="Google Shape;141;p30"/>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Autofit/>
          </a:bodyPr>
          <a:lstStyle/>
          <a:p>
            <a:pPr marL="0" lvl="0" indent="0" algn="l" rtl="0">
              <a:spcBef>
                <a:spcPts val="520"/>
              </a:spcBef>
              <a:spcAft>
                <a:spcPts val="0"/>
              </a:spcAft>
              <a:buSzPct val="42307"/>
              <a:buNone/>
            </a:pPr>
            <a:r>
              <a:rPr lang="en-US" sz="2100" b="1" dirty="0" err="1">
                <a:solidFill>
                  <a:srgbClr val="910D28"/>
                </a:solidFill>
              </a:rPr>
              <a:t>Laffy</a:t>
            </a:r>
            <a:r>
              <a:rPr lang="en-US" sz="2100" b="1" dirty="0">
                <a:solidFill>
                  <a:srgbClr val="910D28"/>
                </a:solidFill>
              </a:rPr>
              <a:t> Taffy</a:t>
            </a:r>
            <a:r>
              <a:rPr lang="en-US" sz="2100" dirty="0"/>
              <a:t> - What is the best professional development you have received that made an impact on your teaching?</a:t>
            </a:r>
            <a:endParaRPr sz="2100" dirty="0"/>
          </a:p>
          <a:p>
            <a:pPr marL="0" lvl="0" indent="0" algn="l" rtl="0">
              <a:spcBef>
                <a:spcPts val="520"/>
              </a:spcBef>
              <a:spcAft>
                <a:spcPts val="0"/>
              </a:spcAft>
              <a:buSzPct val="42307"/>
              <a:buNone/>
            </a:pPr>
            <a:endParaRPr sz="2100" dirty="0"/>
          </a:p>
          <a:p>
            <a:pPr marL="0" lvl="0" indent="0" algn="l" rtl="0">
              <a:spcBef>
                <a:spcPts val="520"/>
              </a:spcBef>
              <a:spcAft>
                <a:spcPts val="0"/>
              </a:spcAft>
              <a:buSzPct val="42307"/>
              <a:buNone/>
            </a:pPr>
            <a:r>
              <a:rPr lang="en-US" sz="2100" b="1" dirty="0">
                <a:solidFill>
                  <a:srgbClr val="910D28"/>
                </a:solidFill>
              </a:rPr>
              <a:t>Twix</a:t>
            </a:r>
            <a:r>
              <a:rPr lang="en-US" sz="2100" dirty="0"/>
              <a:t> -  What teacher or teachers helped you be successful?  How did they help you?</a:t>
            </a:r>
            <a:endParaRPr sz="2100" dirty="0"/>
          </a:p>
          <a:p>
            <a:pPr marL="0" lvl="0" indent="0" algn="l" rtl="0">
              <a:spcBef>
                <a:spcPts val="520"/>
              </a:spcBef>
              <a:spcAft>
                <a:spcPts val="0"/>
              </a:spcAft>
              <a:buSzPct val="42307"/>
              <a:buNone/>
            </a:pPr>
            <a:endParaRPr sz="2100" dirty="0"/>
          </a:p>
          <a:p>
            <a:pPr marL="0" lvl="0" indent="0" algn="l" rtl="0">
              <a:spcBef>
                <a:spcPts val="520"/>
              </a:spcBef>
              <a:spcAft>
                <a:spcPts val="0"/>
              </a:spcAft>
              <a:buSzPct val="42307"/>
              <a:buNone/>
            </a:pPr>
            <a:r>
              <a:rPr lang="en-US" sz="2100" b="1" dirty="0">
                <a:solidFill>
                  <a:srgbClr val="910D28"/>
                </a:solidFill>
              </a:rPr>
              <a:t>Kit Kats</a:t>
            </a:r>
            <a:r>
              <a:rPr lang="en-US" sz="2100" dirty="0"/>
              <a:t> - What do you believe are the biggest challenges your students will face in the future?</a:t>
            </a:r>
            <a:endParaRPr sz="2100" dirty="0"/>
          </a:p>
        </p:txBody>
      </p:sp>
      <p:pic>
        <p:nvPicPr>
          <p:cNvPr id="142" name="Google Shape;142;p30"/>
          <p:cNvPicPr preferRelativeResize="0"/>
          <p:nvPr/>
        </p:nvPicPr>
        <p:blipFill rotWithShape="1">
          <a:blip r:embed="rId3">
            <a:alphaModFix/>
          </a:blip>
          <a:srcRect l="4151" r="4416"/>
          <a:stretch/>
        </p:blipFill>
        <p:spPr>
          <a:xfrm>
            <a:off x="6131488" y="1513750"/>
            <a:ext cx="2619524" cy="2865000"/>
          </a:xfrm>
          <a:prstGeom prst="rect">
            <a:avLst/>
          </a:prstGeom>
          <a:noFill/>
          <a:ln>
            <a:noFill/>
          </a:ln>
        </p:spPr>
      </p:pic>
      <p:sp>
        <p:nvSpPr>
          <p:cNvPr id="143" name="Google Shape;143;p30"/>
          <p:cNvSpPr txBox="1">
            <a:spLocks noGrp="1"/>
          </p:cNvSpPr>
          <p:nvPr>
            <p:ph type="body" idx="1"/>
          </p:nvPr>
        </p:nvSpPr>
        <p:spPr>
          <a:xfrm>
            <a:off x="5793950" y="669300"/>
            <a:ext cx="3294600" cy="1037400"/>
          </a:xfrm>
          <a:prstGeom prst="rect">
            <a:avLst/>
          </a:prstGeom>
          <a:noFill/>
          <a:ln>
            <a:noFill/>
          </a:ln>
        </p:spPr>
        <p:txBody>
          <a:bodyPr spcFirstLastPara="1" wrap="square" lIns="91400" tIns="91400" rIns="91400" bIns="91400" anchor="t" anchorCtr="0">
            <a:normAutofit fontScale="92500" lnSpcReduction="20000"/>
          </a:bodyPr>
          <a:lstStyle/>
          <a:p>
            <a:pPr marL="0" lvl="0" indent="0" algn="l" rtl="0">
              <a:spcBef>
                <a:spcPts val="0"/>
              </a:spcBef>
              <a:spcAft>
                <a:spcPts val="0"/>
              </a:spcAft>
              <a:buSzPct val="45833"/>
              <a:buNone/>
            </a:pPr>
            <a:r>
              <a:rPr lang="en-US" sz="2400" b="1">
                <a:solidFill>
                  <a:srgbClr val="1A1A1A"/>
                </a:solidFill>
              </a:rPr>
              <a:t>Share the answers that correspond to your candy selection.</a:t>
            </a:r>
            <a:endParaRPr/>
          </a:p>
        </p:txBody>
      </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718</Words>
  <Application>Microsoft Office PowerPoint</Application>
  <PresentationFormat>On-screen Show (16:9)</PresentationFormat>
  <Paragraphs>108</Paragraphs>
  <Slides>23</Slides>
  <Notes>23</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Calibri</vt:lpstr>
      <vt:lpstr>Open Sans</vt:lpstr>
      <vt:lpstr>Noto Sans Symbols</vt:lpstr>
      <vt:lpstr>Arial</vt:lpstr>
      <vt:lpstr>Lato</vt:lpstr>
      <vt:lpstr>LEARN theme</vt:lpstr>
      <vt:lpstr>LEARN theme</vt:lpstr>
      <vt:lpstr>PowerPoint Presentation</vt:lpstr>
      <vt:lpstr>Welcome! </vt:lpstr>
      <vt:lpstr>LEAD Facilitators</vt:lpstr>
      <vt:lpstr>GEAR UP Grants</vt:lpstr>
      <vt:lpstr>GEAR UP &amp; LEAD</vt:lpstr>
      <vt:lpstr>Why LEAD?</vt:lpstr>
      <vt:lpstr>Hear What Others Have to Say</vt:lpstr>
      <vt:lpstr>Sweet Talk!</vt:lpstr>
      <vt:lpstr>Sweet Talk!</vt:lpstr>
      <vt:lpstr>Essential Question</vt:lpstr>
      <vt:lpstr>Learning Goal</vt:lpstr>
      <vt:lpstr>Authenticity</vt:lpstr>
      <vt:lpstr>Authenticity</vt:lpstr>
      <vt:lpstr>Authenticity</vt:lpstr>
      <vt:lpstr>LEARN Strategy Reflection</vt:lpstr>
      <vt:lpstr>PowerPoint Presentation</vt:lpstr>
      <vt:lpstr>College or Career Success</vt:lpstr>
      <vt:lpstr>College or Career Success</vt:lpstr>
      <vt:lpstr>Table Talk</vt:lpstr>
      <vt:lpstr>Elevator Speech</vt:lpstr>
      <vt:lpstr>Elevator Speech Reflection</vt:lpstr>
      <vt:lpstr>LEARN Strategy Reflection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and Authenticity</dc:title>
  <dc:subject/>
  <dc:creator>K20 Center</dc:creator>
  <cp:keywords/>
  <dc:description/>
  <cp:lastModifiedBy>Stone, Aster</cp:lastModifiedBy>
  <cp:revision>3</cp:revision>
  <dcterms:modified xsi:type="dcterms:W3CDTF">2024-10-17T18:45:07Z</dcterms:modified>
  <cp:category/>
</cp:coreProperties>
</file>