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4"/>
    <p:restoredTop sz="74733"/>
  </p:normalViewPr>
  <p:slideViewPr>
    <p:cSldViewPr snapToGrid="0">
      <p:cViewPr varScale="1">
        <p:scale>
          <a:sx n="80" d="100"/>
          <a:sy n="80" d="100"/>
        </p:scale>
        <p:origin x="5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.org/lesson-plan/environmental-impact-studies/" TargetMode="External"/><Relationship Id="rId3" Type="http://schemas.openxmlformats.org/officeDocument/2006/relationships/hyperlink" Target="https://drive.google.com/drive/folders/1uf8jytvpkQy97QQJ4rAQxZ1u2k5G5Y-J" TargetMode="External"/><Relationship Id="rId7" Type="http://schemas.openxmlformats.org/officeDocument/2006/relationships/hyperlink" Target="http://stemteachingtools.org/brief/57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93.42.126.186/tinkering-eu/download/tinkering-total-Hres.pdf" TargetMode="External"/><Relationship Id="rId5" Type="http://schemas.openxmlformats.org/officeDocument/2006/relationships/hyperlink" Target="https://web.archive.org/web/20170830005016/http:/tinkering.exploratorium.edu/sites/default/files/pdfs/PetrichWilkinsonBevan-ItLooksLikeFun.pdf" TargetMode="External"/><Relationship Id="rId10" Type="http://schemas.openxmlformats.org/officeDocument/2006/relationships/hyperlink" Target="https://www.calacademy.org/sites/default/files/assets/docs/pdf/gsa_2015-livingschoolyardmonthguide.pdf" TargetMode="External"/><Relationship Id="rId4" Type="http://schemas.openxmlformats.org/officeDocument/2006/relationships/hyperlink" Target="http://www.museoscienza.it/tinkering-eu/download/Tinkering-A-practitioner-guide.pdf" TargetMode="External"/><Relationship Id="rId9" Type="http://schemas.openxmlformats.org/officeDocument/2006/relationships/hyperlink" Target="https://www.teacher.org/lesson-plan/creature-connection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331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inyurl.com/" TargetMode="External"/><Relationship Id="rId4" Type="http://schemas.openxmlformats.org/officeDocument/2006/relationships/hyperlink" Target="https://bitly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fbedc738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7fbedc738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2d235129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2d235129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2d235129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2f2d235129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2d235129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2d235129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2d235129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f2d235129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2d235129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2f2d235129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2d235129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f2d235129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2d23512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2f2d23512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2d235129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f2d235129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2d235129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f2d235129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Pick a pic. Strategies. https://learn.k20center.ou.edu/strategy/91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2d235129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2f2d235129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2d2351297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2f2d2351297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2d2351297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Konicek</a:t>
            </a:r>
            <a:r>
              <a:rPr lang="en-US" dirty="0"/>
              <a:t>-Moran, R., and Keeley, P. (2015). </a:t>
            </a:r>
            <a:r>
              <a:rPr lang="en-US" i="1" dirty="0"/>
              <a:t>Teaching for conceptual understanding in science</a:t>
            </a:r>
            <a:r>
              <a:rPr lang="en-US" i="0" dirty="0"/>
              <a:t>. NSTA Press.</a:t>
            </a:r>
            <a:endParaRPr dirty="0"/>
          </a:p>
        </p:txBody>
      </p:sp>
      <p:sp>
        <p:nvSpPr>
          <p:cNvPr id="277" name="Google Shape;277;g2f2d235129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2d235129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2d235129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2d235129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f2d235129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Stations w/example of ABC lesson structures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Project-Based Learning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https://drive.google.com/drive/folders/1uf8jytvpkQy97QQJ4rAQxZ1u2k5G5Y-J</a:t>
            </a:r>
            <a:endParaRPr u="sng" dirty="0">
              <a:solidFill>
                <a:schemeClr val="hlink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https://</a:t>
            </a:r>
            <a:r>
              <a:rPr lang="en-US" dirty="0" err="1"/>
              <a:t>www.pblworks.org</a:t>
            </a:r>
            <a:r>
              <a:rPr lang="en-US" dirty="0"/>
              <a:t>/what-is-</a:t>
            </a:r>
            <a:r>
              <a:rPr lang="en-US" dirty="0" err="1"/>
              <a:t>pbl</a:t>
            </a:r>
            <a:endParaRPr lang="en-US"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Tinkering Pedagogy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http://www.museoscienza.it/tinkering-eu/download/Tinkering-A-practitioner-guide.pdf</a:t>
            </a:r>
            <a:r>
              <a:rPr lang="en-US" dirty="0"/>
              <a:t> (p.15, 20, 26-27)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https://web.archive.org/web/20170830005016/http://tinkering.exploratorium.edu/sites/default/files/pdfs/PetrichWilkinsonBevan-ItLooksLikeFun.pdf</a:t>
            </a:r>
            <a:r>
              <a:rPr lang="en-US" dirty="0"/>
              <a:t> (p.10-12, p.14-16)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http://93.42.126.186/tinkering-eu/download/tinkering-total-Hres.pdf</a:t>
            </a:r>
            <a:r>
              <a:rPr lang="en-US" dirty="0"/>
              <a:t> (p.36-39)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Place-Based Instruction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How place-based science education strategies can support equity for students, teachers, and communities</a:t>
            </a:r>
            <a:r>
              <a:rPr lang="en-US" dirty="0"/>
              <a:t>(resource)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Environmental Impact Studies</a:t>
            </a:r>
            <a:endParaRPr u="sng" dirty="0">
              <a:solidFill>
                <a:schemeClr val="hlink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9"/>
              </a:rPr>
              <a:t>Creature Connection</a:t>
            </a:r>
            <a:endParaRPr u="sng" dirty="0">
              <a:solidFill>
                <a:schemeClr val="hlink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10"/>
              </a:rPr>
              <a:t>Documenting Biodiversity in Your Schoolyard (p.41)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127db8d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127db8d8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127db8d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8127db8d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127db8d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8127db8d8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8127db8d8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28127db8d8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127db8d8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8127db8d8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are facilitating all four sessions, encourage participants to spend 5-10 minutes on Task 2. This task will serve as an opportunity for them to practice their presentation skills in session four.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2d235129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Don’t forget to replace the QR Code on this slide with one that directs participants to your Padlet, or provide them with a link. In Padlet, select Open Share Panel &gt; Share &gt; Get QR Code &gt; Download or Share Panel &gt; Links &gt; Copy link to clipboard. 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Padlet. Tech Tools. https://learn.k20center.ou.edu/tech-tool/1077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01" name="Google Shape;101;g2f2d235129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58f8ea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f58f8ea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are facilitating the four sessions over a two-day period, unhide this slide and add any necessary information to help </a:t>
            </a:r>
            <a:r>
              <a:rPr lang="en-US"/>
              <a:t>learners prepare for Day 2.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fbedc738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27fbedc738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fbedc738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Pass out handout after the relay. Discuss what Malcolm Knowles (considered the father of adult learning theory) means by saying that adult learners:</a:t>
            </a:r>
            <a:endParaRPr dirty="0"/>
          </a:p>
          <a:p>
            <a:pPr rtl="0">
              <a:buFont typeface="+mj-lt"/>
              <a:buAutoNum type="arabicPeriod"/>
            </a:pPr>
            <a:r>
              <a:rPr lang="en-US" dirty="0"/>
              <a:t>move from dependent learners as children to self-directed learners</a:t>
            </a:r>
          </a:p>
          <a:p>
            <a:pPr rtl="0">
              <a:buFont typeface="+mj-lt"/>
              <a:buAutoNum type="arabicPeriod"/>
            </a:pPr>
            <a:r>
              <a:rPr lang="en-US" dirty="0"/>
              <a:t>learn because they want to</a:t>
            </a:r>
          </a:p>
          <a:p>
            <a:pPr rtl="0">
              <a:buFont typeface="+mj-lt"/>
              <a:buAutoNum type="arabicPeriod"/>
            </a:pPr>
            <a:r>
              <a:rPr lang="en-US" dirty="0"/>
              <a:t>prefer informal learning through active engagement; have had bad experiences with PD in the past</a:t>
            </a:r>
          </a:p>
          <a:p>
            <a:pPr rtl="0">
              <a:buFont typeface="+mj-lt"/>
              <a:buAutoNum type="arabicPeriod"/>
            </a:pPr>
            <a:r>
              <a:rPr lang="en-US" dirty="0"/>
              <a:t>need to know the relevance of what they learn; want to apply knowledge immediately</a:t>
            </a:r>
          </a:p>
          <a:p>
            <a:pPr rtl="0">
              <a:buFont typeface="+mj-lt"/>
              <a:buAutoNum type="arabicPeriod"/>
            </a:pPr>
            <a:r>
              <a:rPr lang="en-US" dirty="0"/>
              <a:t>are internally motivated to learn</a:t>
            </a:r>
          </a:p>
          <a:p>
            <a:pPr rtl="0">
              <a:buFont typeface="+mj-lt"/>
              <a:buAutoNum type="arabicPeriod"/>
            </a:pPr>
            <a:r>
              <a:rPr lang="en-US" dirty="0"/>
              <a:t>learn best through process-centered approaches instead of </a:t>
            </a:r>
            <a:r>
              <a:rPr lang="en-US"/>
              <a:t>content-oriented approaches.</a:t>
            </a:r>
            <a:endParaRPr lang="en-US" dirty="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dirty="0"/>
          </a:p>
        </p:txBody>
      </p:sp>
      <p:sp>
        <p:nvSpPr>
          <p:cNvPr id="130" name="Google Shape;130;g27fbedc738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fbedc738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7fbedc738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fbedc738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free URL shortener,</a:t>
            </a:r>
            <a:r>
              <a:rPr lang="en-US" dirty="0"/>
              <a:t> such as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bitly</a:t>
            </a:r>
            <a:r>
              <a:rPr lang="en-US" dirty="0"/>
              <a:t> or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tinyURL</a:t>
            </a:r>
            <a:r>
              <a:rPr lang="en-US" dirty="0"/>
              <a:t>, to create a short link to your Padlet.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 Cognitive comics with Canva. Tech-Integrated Strategies. https://learn.k20center.ou.edu/tech-strategy/3025</a:t>
            </a:r>
            <a:endParaRPr dirty="0"/>
          </a:p>
        </p:txBody>
      </p:sp>
      <p:sp>
        <p:nvSpPr>
          <p:cNvPr id="146" name="Google Shape;146;g27fbedc738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 Strategy &amp; Tool Reflection</a:t>
            </a:r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Pick a Pic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Padlet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Categorical Highlighting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Cognitive Comics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Shortened URL Links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Canva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61" name="Google Shape;161;p31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521559" y="1178169"/>
            <a:ext cx="7772400" cy="149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Sequencing  Authentic Science Lessons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Session Objectives</a:t>
            </a:r>
            <a:endParaRPr dirty="0"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dirty="0"/>
              <a:t>Experience and reflect on a science lesson structure.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Compare and evaluate several lesson models.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Vervim</a:t>
            </a:r>
            <a:r>
              <a:rPr lang="en-US" dirty="0">
                <a:solidFill>
                  <a:schemeClr val="lt1"/>
                </a:solidFill>
              </a:rPr>
              <a:t> in </a:t>
            </a:r>
            <a:r>
              <a:rPr lang="en-US" dirty="0" err="1">
                <a:solidFill>
                  <a:schemeClr val="lt1"/>
                </a:solidFill>
              </a:rPr>
              <a:t>Pharkles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Creating </a:t>
            </a:r>
            <a:r>
              <a:rPr lang="en-US" dirty="0" err="1"/>
              <a:t>Plopidectus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457200" y="307249"/>
            <a:ext cx="82296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00"/>
              <a:buFont typeface="Arial"/>
              <a:buNone/>
            </a:pPr>
            <a:r>
              <a:rPr lang="en-US" sz="2500" dirty="0"/>
              <a:t>A </a:t>
            </a:r>
            <a:r>
              <a:rPr lang="en-US" sz="2500" b="1" dirty="0" err="1"/>
              <a:t>cratusis</a:t>
            </a:r>
            <a:r>
              <a:rPr lang="en-US" sz="2500" b="1" dirty="0"/>
              <a:t> </a:t>
            </a:r>
            <a:r>
              <a:rPr lang="en-US" sz="2500" dirty="0"/>
              <a:t>is used as a source of </a:t>
            </a:r>
            <a:r>
              <a:rPr lang="en-US" sz="2500" b="1" dirty="0" err="1"/>
              <a:t>vervim</a:t>
            </a:r>
            <a:r>
              <a:rPr lang="en-US" sz="2500" dirty="0"/>
              <a:t>. If a </a:t>
            </a:r>
            <a:r>
              <a:rPr lang="en-US" sz="2500" b="1" dirty="0"/>
              <a:t>flam </a:t>
            </a:r>
            <a:r>
              <a:rPr lang="en-US" sz="2500" dirty="0"/>
              <a:t>is used to make a pathway connecting opposite ends of a </a:t>
            </a:r>
            <a:r>
              <a:rPr lang="en-US" sz="2500" b="1" dirty="0" err="1"/>
              <a:t>cratusis</a:t>
            </a:r>
            <a:r>
              <a:rPr lang="en-US" sz="2500" dirty="0"/>
              <a:t>, a </a:t>
            </a:r>
            <a:r>
              <a:rPr lang="en-US" sz="2500" b="1" dirty="0" err="1"/>
              <a:t>pharkle</a:t>
            </a:r>
            <a:r>
              <a:rPr lang="en-US" sz="2500" b="1" dirty="0"/>
              <a:t> </a:t>
            </a:r>
            <a:r>
              <a:rPr lang="en-US" sz="2500" dirty="0"/>
              <a:t>is created. In a </a:t>
            </a:r>
            <a:r>
              <a:rPr lang="en-US" sz="2500" b="1" dirty="0" err="1"/>
              <a:t>pharkle</a:t>
            </a:r>
            <a:r>
              <a:rPr lang="en-US" sz="2500" dirty="0"/>
              <a:t>, </a:t>
            </a:r>
            <a:r>
              <a:rPr lang="en-US" sz="2500" b="1" dirty="0" err="1"/>
              <a:t>vervim</a:t>
            </a:r>
            <a:r>
              <a:rPr lang="en-US" sz="2500" b="1" dirty="0"/>
              <a:t> burbles </a:t>
            </a:r>
            <a:r>
              <a:rPr lang="en-US" sz="2500" dirty="0"/>
              <a:t>from the </a:t>
            </a:r>
            <a:r>
              <a:rPr lang="en-US" sz="2500" b="1" dirty="0" err="1"/>
              <a:t>compendic</a:t>
            </a:r>
            <a:r>
              <a:rPr lang="en-US" sz="2500" b="1" dirty="0"/>
              <a:t> </a:t>
            </a:r>
            <a:r>
              <a:rPr lang="en-US" sz="2500" dirty="0"/>
              <a:t>end of the </a:t>
            </a:r>
            <a:r>
              <a:rPr lang="en-US" sz="2500" b="1" dirty="0" err="1"/>
              <a:t>cratusis</a:t>
            </a:r>
            <a:r>
              <a:rPr lang="en-US" sz="2500" b="1" dirty="0"/>
              <a:t> </a:t>
            </a:r>
            <a:r>
              <a:rPr lang="en-US" sz="2500" dirty="0"/>
              <a:t>to the </a:t>
            </a:r>
            <a:r>
              <a:rPr lang="en-US" sz="2500" b="1" dirty="0" err="1"/>
              <a:t>impendic</a:t>
            </a:r>
            <a:r>
              <a:rPr lang="en-US" sz="2500" b="1" dirty="0"/>
              <a:t> </a:t>
            </a:r>
            <a:r>
              <a:rPr lang="en-US" sz="2500" dirty="0"/>
              <a:t>end of the </a:t>
            </a:r>
            <a:r>
              <a:rPr lang="en-US" sz="2500" b="1" dirty="0" err="1"/>
              <a:t>cratusis</a:t>
            </a:r>
            <a:r>
              <a:rPr lang="en-US" sz="2500" dirty="0"/>
              <a:t>. This </a:t>
            </a:r>
            <a:r>
              <a:rPr lang="en-US" sz="2500" b="1" dirty="0" err="1"/>
              <a:t>vervim</a:t>
            </a:r>
            <a:r>
              <a:rPr lang="en-US" sz="2500" b="1" dirty="0"/>
              <a:t> burble </a:t>
            </a:r>
            <a:r>
              <a:rPr lang="en-US" sz="2500" dirty="0"/>
              <a:t>is called </a:t>
            </a:r>
            <a:r>
              <a:rPr lang="en-US" sz="2500" b="1" dirty="0" err="1"/>
              <a:t>plopidectus</a:t>
            </a:r>
            <a:r>
              <a:rPr lang="en-US" sz="2500" dirty="0"/>
              <a:t>. A </a:t>
            </a:r>
            <a:r>
              <a:rPr lang="en-US" sz="2500" b="1" dirty="0" err="1"/>
              <a:t>merobite</a:t>
            </a:r>
            <a:r>
              <a:rPr lang="en-US" sz="2500" b="1" dirty="0"/>
              <a:t> </a:t>
            </a:r>
            <a:r>
              <a:rPr lang="en-US" sz="2500" dirty="0"/>
              <a:t>can be added to the </a:t>
            </a:r>
            <a:r>
              <a:rPr lang="en-US" sz="2500" b="1" dirty="0" err="1"/>
              <a:t>pharkle</a:t>
            </a:r>
            <a:r>
              <a:rPr lang="en-US" sz="2500" b="1" dirty="0"/>
              <a:t> </a:t>
            </a:r>
            <a:r>
              <a:rPr lang="en-US" sz="2500" dirty="0"/>
              <a:t>using </a:t>
            </a:r>
            <a:r>
              <a:rPr lang="en-US" sz="2500" b="1" dirty="0"/>
              <a:t>flams</a:t>
            </a:r>
            <a:r>
              <a:rPr lang="en-US" sz="2500" dirty="0"/>
              <a:t>. </a:t>
            </a:r>
            <a:r>
              <a:rPr lang="en-US" sz="2500" b="1" dirty="0" err="1"/>
              <a:t>Plopidectus</a:t>
            </a:r>
            <a:r>
              <a:rPr lang="en-US" sz="2500" b="1" dirty="0"/>
              <a:t> burbling </a:t>
            </a:r>
            <a:r>
              <a:rPr lang="en-US" sz="2500" dirty="0"/>
              <a:t>through the </a:t>
            </a:r>
            <a:r>
              <a:rPr lang="en-US" sz="2500" b="1" dirty="0" err="1"/>
              <a:t>pharkle</a:t>
            </a:r>
            <a:r>
              <a:rPr lang="en-US" sz="2500" b="1" dirty="0"/>
              <a:t> </a:t>
            </a:r>
            <a:r>
              <a:rPr lang="en-US" sz="2500" dirty="0"/>
              <a:t>causes the </a:t>
            </a:r>
            <a:r>
              <a:rPr lang="en-US" sz="2500" b="1" dirty="0" err="1"/>
              <a:t>merobite</a:t>
            </a:r>
            <a:r>
              <a:rPr lang="en-US" sz="2500" b="1" dirty="0"/>
              <a:t> </a:t>
            </a:r>
            <a:r>
              <a:rPr lang="en-US" sz="2500" dirty="0"/>
              <a:t>to turn. When </a:t>
            </a:r>
            <a:r>
              <a:rPr lang="en-US" sz="2500" b="1" dirty="0" err="1"/>
              <a:t>plopidectus</a:t>
            </a:r>
            <a:r>
              <a:rPr lang="en-US" sz="2500" b="1" dirty="0"/>
              <a:t> </a:t>
            </a:r>
            <a:r>
              <a:rPr lang="en-US" sz="2500" dirty="0"/>
              <a:t>is </a:t>
            </a:r>
            <a:r>
              <a:rPr lang="en-US" sz="2500" b="1" dirty="0"/>
              <a:t>burbling </a:t>
            </a:r>
            <a:r>
              <a:rPr lang="en-US" sz="2500" dirty="0"/>
              <a:t>through a </a:t>
            </a:r>
            <a:r>
              <a:rPr lang="en-US" sz="2500" b="1" dirty="0" err="1"/>
              <a:t>pharkle</a:t>
            </a:r>
            <a:r>
              <a:rPr lang="en-US" sz="2500" dirty="0"/>
              <a:t>, we say that the </a:t>
            </a:r>
            <a:r>
              <a:rPr lang="en-US" sz="2500" b="1" dirty="0" err="1"/>
              <a:t>pharkle</a:t>
            </a:r>
            <a:r>
              <a:rPr lang="en-US" sz="2500" b="1" dirty="0"/>
              <a:t> </a:t>
            </a:r>
            <a:r>
              <a:rPr lang="en-US" sz="2500" dirty="0"/>
              <a:t>is closed. If the </a:t>
            </a:r>
            <a:r>
              <a:rPr lang="en-US" sz="2500" b="1" dirty="0" err="1"/>
              <a:t>pharkle</a:t>
            </a:r>
            <a:r>
              <a:rPr lang="en-US" sz="2500" b="1" dirty="0"/>
              <a:t> </a:t>
            </a:r>
            <a:r>
              <a:rPr lang="en-US" sz="2500" dirty="0"/>
              <a:t>is broken at any location, this results in an open </a:t>
            </a:r>
            <a:r>
              <a:rPr lang="en-US" sz="2500" b="1" dirty="0" err="1"/>
              <a:t>pharkle</a:t>
            </a:r>
            <a:r>
              <a:rPr lang="en-US" sz="2500" dirty="0"/>
              <a:t>. </a:t>
            </a:r>
            <a:r>
              <a:rPr lang="en-US" sz="2500" b="1" dirty="0" err="1"/>
              <a:t>Plopidectus</a:t>
            </a:r>
            <a:r>
              <a:rPr lang="en-US" sz="2500" b="1" dirty="0"/>
              <a:t> </a:t>
            </a:r>
            <a:r>
              <a:rPr lang="en-US" sz="2500" dirty="0"/>
              <a:t>will not </a:t>
            </a:r>
            <a:r>
              <a:rPr lang="en-US" sz="2500" b="1" dirty="0"/>
              <a:t>burble </a:t>
            </a:r>
            <a:r>
              <a:rPr lang="en-US" sz="2500" dirty="0"/>
              <a:t>in an open </a:t>
            </a:r>
            <a:r>
              <a:rPr lang="en-US" sz="2500" b="1" dirty="0" err="1"/>
              <a:t>pharkle</a:t>
            </a:r>
            <a:r>
              <a:rPr lang="en-US" sz="2500" dirty="0"/>
              <a:t>.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Vervim</a:t>
            </a:r>
            <a:r>
              <a:rPr lang="en-US" dirty="0"/>
              <a:t> in </a:t>
            </a:r>
            <a:r>
              <a:rPr lang="en-US" dirty="0" err="1"/>
              <a:t>Pharkles</a:t>
            </a:r>
            <a:r>
              <a:rPr lang="en-US" dirty="0"/>
              <a:t> Quiz Answers</a:t>
            </a:r>
            <a:endParaRPr dirty="0"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29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 source of </a:t>
            </a:r>
            <a:r>
              <a:rPr lang="en-US" dirty="0" err="1"/>
              <a:t>vervim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 </a:t>
            </a:r>
            <a:r>
              <a:rPr lang="en-US" dirty="0" err="1"/>
              <a:t>pharkle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From the </a:t>
            </a:r>
            <a:r>
              <a:rPr lang="en-US" dirty="0" err="1"/>
              <a:t>compendic</a:t>
            </a:r>
            <a:r>
              <a:rPr lang="en-US" dirty="0"/>
              <a:t> end of the </a:t>
            </a:r>
            <a:r>
              <a:rPr lang="en-US" dirty="0" err="1"/>
              <a:t>cratusis</a:t>
            </a:r>
            <a:r>
              <a:rPr lang="en-US" dirty="0"/>
              <a:t> to the </a:t>
            </a:r>
            <a:r>
              <a:rPr lang="en-US" dirty="0" err="1"/>
              <a:t>impendic</a:t>
            </a:r>
            <a:r>
              <a:rPr lang="en-US" dirty="0"/>
              <a:t> end of the </a:t>
            </a:r>
            <a:r>
              <a:rPr lang="en-US" dirty="0" err="1"/>
              <a:t>cratusis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 err="1"/>
              <a:t>Vervim</a:t>
            </a:r>
            <a:r>
              <a:rPr lang="en-US" dirty="0"/>
              <a:t> burble.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 flam.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False.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Can You Make the </a:t>
            </a:r>
            <a:r>
              <a:rPr lang="en-US" dirty="0" err="1"/>
              <a:t>Merobite</a:t>
            </a:r>
            <a:r>
              <a:rPr lang="en-US" dirty="0"/>
              <a:t> Turn?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1401"/>
              <a:buFont typeface="Calibri"/>
              <a:buNone/>
            </a:pPr>
            <a:r>
              <a:rPr lang="en-US" sz="2377" dirty="0"/>
              <a:t>Draw a model and explain what is happening.</a:t>
            </a:r>
            <a:endParaRPr sz="2377" dirty="0"/>
          </a:p>
        </p:txBody>
      </p:sp>
      <p:sp>
        <p:nvSpPr>
          <p:cNvPr id="200" name="Google Shape;200;p38"/>
          <p:cNvSpPr txBox="1">
            <a:spLocks noGrp="1"/>
          </p:cNvSpPr>
          <p:nvPr>
            <p:ph type="body" idx="1"/>
          </p:nvPr>
        </p:nvSpPr>
        <p:spPr>
          <a:xfrm>
            <a:off x="457200" y="1340250"/>
            <a:ext cx="8229600" cy="3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Make sure you use the following words in your model.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Show the direction the </a:t>
            </a:r>
            <a:r>
              <a:rPr lang="en-US" b="1" dirty="0" err="1"/>
              <a:t>vervim</a:t>
            </a:r>
            <a:r>
              <a:rPr lang="en-US" b="1" dirty="0"/>
              <a:t> burbles with arrows.</a:t>
            </a:r>
            <a:endParaRPr b="1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Cratusis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Vervim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Merobite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Flam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Compendic</a:t>
            </a:r>
            <a:r>
              <a:rPr lang="en-US" dirty="0"/>
              <a:t> End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Impendic</a:t>
            </a:r>
            <a:r>
              <a:rPr lang="en-US" dirty="0"/>
              <a:t> End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Will the </a:t>
            </a:r>
            <a:r>
              <a:rPr lang="en-US" dirty="0" err="1"/>
              <a:t>Merobite</a:t>
            </a:r>
            <a:r>
              <a:rPr lang="en-US" dirty="0"/>
              <a:t> Turn? </a:t>
            </a:r>
            <a:endParaRPr dirty="0"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29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Use your initial model and the supplies to build your </a:t>
            </a:r>
            <a:r>
              <a:rPr lang="en-US" dirty="0" err="1"/>
              <a:t>pharkle</a:t>
            </a:r>
            <a:r>
              <a:rPr lang="en-US" dirty="0"/>
              <a:t>.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Will the </a:t>
            </a:r>
            <a:r>
              <a:rPr lang="en-US" dirty="0" err="1"/>
              <a:t>Merobite</a:t>
            </a:r>
            <a:r>
              <a:rPr lang="en-US" dirty="0"/>
              <a:t> Turn? </a:t>
            </a:r>
            <a:endParaRPr dirty="0"/>
          </a:p>
        </p:txBody>
      </p:sp>
      <p:grpSp>
        <p:nvGrpSpPr>
          <p:cNvPr id="212" name="Google Shape;212;p40"/>
          <p:cNvGrpSpPr/>
          <p:nvPr/>
        </p:nvGrpSpPr>
        <p:grpSpPr>
          <a:xfrm>
            <a:off x="3091892" y="1059212"/>
            <a:ext cx="2217450" cy="3780788"/>
            <a:chOff x="4122523" y="1497600"/>
            <a:chExt cx="2956600" cy="5041050"/>
          </a:xfrm>
        </p:grpSpPr>
        <p:pic>
          <p:nvPicPr>
            <p:cNvPr id="213" name="Google Shape;213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22523" y="1497600"/>
              <a:ext cx="2956600" cy="5041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4" name="Google Shape;214;p40"/>
            <p:cNvGrpSpPr/>
            <p:nvPr/>
          </p:nvGrpSpPr>
          <p:grpSpPr>
            <a:xfrm>
              <a:off x="4510322" y="5804523"/>
              <a:ext cx="1593121" cy="311860"/>
              <a:chOff x="1007755" y="4491480"/>
              <a:chExt cx="2647700" cy="571800"/>
            </a:xfrm>
          </p:grpSpPr>
          <p:sp>
            <p:nvSpPr>
              <p:cNvPr id="215" name="Google Shape;215;p40"/>
              <p:cNvSpPr/>
              <p:nvPr/>
            </p:nvSpPr>
            <p:spPr>
              <a:xfrm>
                <a:off x="3116055" y="4491480"/>
                <a:ext cx="539400" cy="571800"/>
              </a:xfrm>
              <a:prstGeom prst="mathPlus">
                <a:avLst>
                  <a:gd name="adj1" fmla="val 23520"/>
                </a:avLst>
              </a:prstGeom>
              <a:solidFill>
                <a:srgbClr val="3E5C6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0"/>
              <p:cNvSpPr/>
              <p:nvPr/>
            </p:nvSpPr>
            <p:spPr>
              <a:xfrm>
                <a:off x="1007755" y="4517446"/>
                <a:ext cx="536100" cy="519900"/>
              </a:xfrm>
              <a:prstGeom prst="mathMinus">
                <a:avLst>
                  <a:gd name="adj1" fmla="val 23520"/>
                </a:avLst>
              </a:prstGeom>
              <a:solidFill>
                <a:srgbClr val="3E5C6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17" name="Google Shape;217;p40"/>
          <p:cNvCxnSpPr>
            <a:endCxn id="218" idx="1"/>
          </p:cNvCxnSpPr>
          <p:nvPr/>
        </p:nvCxnSpPr>
        <p:spPr>
          <a:xfrm rot="10800000" flipH="1">
            <a:off x="4312070" y="2085399"/>
            <a:ext cx="1062000" cy="1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stealth" w="sm" len="sm"/>
            <a:tailEnd type="none" w="sm" len="sm"/>
          </a:ln>
        </p:spPr>
      </p:cxnSp>
      <p:cxnSp>
        <p:nvCxnSpPr>
          <p:cNvPr id="219" name="Google Shape;219;p40"/>
          <p:cNvCxnSpPr>
            <a:endCxn id="220" idx="3"/>
          </p:cNvCxnSpPr>
          <p:nvPr/>
        </p:nvCxnSpPr>
        <p:spPr>
          <a:xfrm rot="10800000">
            <a:off x="2529228" y="4375546"/>
            <a:ext cx="1035000" cy="286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stealth" w="sm" len="sm"/>
            <a:tailEnd type="none" w="sm" len="sm"/>
          </a:ln>
        </p:spPr>
      </p:cxnSp>
      <p:cxnSp>
        <p:nvCxnSpPr>
          <p:cNvPr id="221" name="Google Shape;221;p40"/>
          <p:cNvCxnSpPr>
            <a:stCxn id="222" idx="1"/>
          </p:cNvCxnSpPr>
          <p:nvPr/>
        </p:nvCxnSpPr>
        <p:spPr>
          <a:xfrm rot="10800000">
            <a:off x="5294166" y="3222767"/>
            <a:ext cx="848400" cy="6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3" name="Google Shape;223;p40"/>
          <p:cNvCxnSpPr>
            <a:stCxn id="224" idx="3"/>
          </p:cNvCxnSpPr>
          <p:nvPr/>
        </p:nvCxnSpPr>
        <p:spPr>
          <a:xfrm>
            <a:off x="2392566" y="2507754"/>
            <a:ext cx="1003200" cy="531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5" name="Google Shape;225;p40"/>
          <p:cNvGrpSpPr/>
          <p:nvPr/>
        </p:nvGrpSpPr>
        <p:grpSpPr>
          <a:xfrm>
            <a:off x="1362378" y="1889199"/>
            <a:ext cx="5528313" cy="2682547"/>
            <a:chOff x="1816504" y="2604250"/>
            <a:chExt cx="7371084" cy="3576729"/>
          </a:xfrm>
        </p:grpSpPr>
        <p:sp>
          <p:nvSpPr>
            <p:cNvPr id="218" name="Google Shape;218;p40"/>
            <p:cNvSpPr txBox="1"/>
            <p:nvPr/>
          </p:nvSpPr>
          <p:spPr>
            <a:xfrm>
              <a:off x="7165426" y="2604250"/>
              <a:ext cx="1733700" cy="5232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merobite</a:t>
              </a:r>
              <a:endParaRPr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0"/>
            <p:cNvSpPr txBox="1"/>
            <p:nvPr/>
          </p:nvSpPr>
          <p:spPr>
            <a:xfrm>
              <a:off x="1816504" y="5657779"/>
              <a:ext cx="1555800" cy="5232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1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cratusis</a:t>
              </a:r>
              <a:endParaRPr sz="2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0"/>
            <p:cNvSpPr txBox="1"/>
            <p:nvPr/>
          </p:nvSpPr>
          <p:spPr>
            <a:xfrm>
              <a:off x="2192588" y="3167390"/>
              <a:ext cx="997500" cy="5232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1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flam</a:t>
              </a:r>
              <a:endParaRPr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0"/>
            <p:cNvSpPr txBox="1"/>
            <p:nvPr/>
          </p:nvSpPr>
          <p:spPr>
            <a:xfrm>
              <a:off x="8190088" y="4207540"/>
              <a:ext cx="997500" cy="5232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flam</a:t>
              </a:r>
              <a:endParaRPr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40"/>
          <p:cNvGrpSpPr/>
          <p:nvPr/>
        </p:nvGrpSpPr>
        <p:grpSpPr>
          <a:xfrm>
            <a:off x="3212250" y="2788224"/>
            <a:ext cx="1973925" cy="1138725"/>
            <a:chOff x="4283000" y="3802950"/>
            <a:chExt cx="2631900" cy="1518300"/>
          </a:xfrm>
        </p:grpSpPr>
        <p:sp>
          <p:nvSpPr>
            <p:cNvPr id="227" name="Google Shape;227;p40"/>
            <p:cNvSpPr/>
            <p:nvPr/>
          </p:nvSpPr>
          <p:spPr>
            <a:xfrm>
              <a:off x="4283000" y="3802950"/>
              <a:ext cx="2631900" cy="1518300"/>
            </a:xfrm>
            <a:prstGeom prst="uturnArrow">
              <a:avLst>
                <a:gd name="adj1" fmla="val 7091"/>
                <a:gd name="adj2" fmla="val 10518"/>
                <a:gd name="adj3" fmla="val 15942"/>
                <a:gd name="adj4" fmla="val 84058"/>
                <a:gd name="adj5" fmla="val 100000"/>
              </a:avLst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0"/>
            <p:cNvSpPr txBox="1"/>
            <p:nvPr/>
          </p:nvSpPr>
          <p:spPr>
            <a:xfrm>
              <a:off x="4958761" y="4300500"/>
              <a:ext cx="1280400" cy="5232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vervim</a:t>
              </a:r>
              <a:endParaRPr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Pick a Pic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358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Find a photo or image that reflects how you are feeling today or something you would like to share.</a:t>
            </a:r>
            <a:endParaRPr dirty="0"/>
          </a:p>
        </p:txBody>
      </p:sp>
      <p:sp>
        <p:nvSpPr>
          <p:cNvPr id="96" name="Google Shape;96;p23"/>
          <p:cNvSpPr/>
          <p:nvPr/>
        </p:nvSpPr>
        <p:spPr>
          <a:xfrm>
            <a:off x="5866438" y="1633632"/>
            <a:ext cx="1873800" cy="1873800"/>
          </a:xfrm>
          <a:prstGeom prst="ellipse">
            <a:avLst/>
          </a:prstGeom>
          <a:solidFill>
            <a:srgbClr val="91A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988" y="1917682"/>
            <a:ext cx="1828700" cy="1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/>
        </p:nvSpPr>
        <p:spPr>
          <a:xfrm>
            <a:off x="5888938" y="3551950"/>
            <a:ext cx="1828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 Pic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Symbols</a:t>
            </a:r>
            <a:endParaRPr/>
          </a:p>
        </p:txBody>
      </p:sp>
      <p:grpSp>
        <p:nvGrpSpPr>
          <p:cNvPr id="234" name="Google Shape;234;p41"/>
          <p:cNvGrpSpPr/>
          <p:nvPr/>
        </p:nvGrpSpPr>
        <p:grpSpPr>
          <a:xfrm>
            <a:off x="872794" y="1595533"/>
            <a:ext cx="857250" cy="2684605"/>
            <a:chOff x="1163725" y="1723582"/>
            <a:chExt cx="1143000" cy="3579473"/>
          </a:xfrm>
        </p:grpSpPr>
        <p:grpSp>
          <p:nvGrpSpPr>
            <p:cNvPr id="235" name="Google Shape;235;p41"/>
            <p:cNvGrpSpPr/>
            <p:nvPr/>
          </p:nvGrpSpPr>
          <p:grpSpPr>
            <a:xfrm>
              <a:off x="1656688" y="1723582"/>
              <a:ext cx="157077" cy="760500"/>
              <a:chOff x="1578900" y="1539882"/>
              <a:chExt cx="157077" cy="760500"/>
            </a:xfrm>
          </p:grpSpPr>
          <p:cxnSp>
            <p:nvCxnSpPr>
              <p:cNvPr id="236" name="Google Shape;236;p41"/>
              <p:cNvCxnSpPr/>
              <p:nvPr/>
            </p:nvCxnSpPr>
            <p:spPr>
              <a:xfrm rot="5400000">
                <a:off x="1199400" y="1919382"/>
                <a:ext cx="760500" cy="1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41"/>
              <p:cNvCxnSpPr/>
              <p:nvPr/>
            </p:nvCxnSpPr>
            <p:spPr>
              <a:xfrm rot="5400000">
                <a:off x="1507377" y="1919376"/>
                <a:ext cx="455700" cy="1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38" name="Google Shape;238;p41"/>
            <p:cNvCxnSpPr/>
            <p:nvPr/>
          </p:nvCxnSpPr>
          <p:spPr>
            <a:xfrm>
              <a:off x="1163725" y="3428243"/>
              <a:ext cx="1143000" cy="1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9" name="Google Shape;239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16124" y="4321980"/>
              <a:ext cx="838200" cy="981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41"/>
          <p:cNvGrpSpPr/>
          <p:nvPr/>
        </p:nvGrpSpPr>
        <p:grpSpPr>
          <a:xfrm>
            <a:off x="5277216" y="1477760"/>
            <a:ext cx="2568425" cy="2794071"/>
            <a:chOff x="4799013" y="2349645"/>
            <a:chExt cx="2898900" cy="3098670"/>
          </a:xfrm>
        </p:grpSpPr>
        <p:grpSp>
          <p:nvGrpSpPr>
            <p:cNvPr id="241" name="Google Shape;241;p41"/>
            <p:cNvGrpSpPr/>
            <p:nvPr/>
          </p:nvGrpSpPr>
          <p:grpSpPr>
            <a:xfrm>
              <a:off x="4799013" y="2466836"/>
              <a:ext cx="2898900" cy="2981479"/>
              <a:chOff x="3275013" y="2466835"/>
              <a:chExt cx="2898900" cy="2981479"/>
            </a:xfrm>
          </p:grpSpPr>
          <p:cxnSp>
            <p:nvCxnSpPr>
              <p:cNvPr id="242" name="Google Shape;242;p41"/>
              <p:cNvCxnSpPr/>
              <p:nvPr/>
            </p:nvCxnSpPr>
            <p:spPr>
              <a:xfrm>
                <a:off x="3276600" y="2655095"/>
                <a:ext cx="1343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41"/>
              <p:cNvCxnSpPr/>
              <p:nvPr/>
            </p:nvCxnSpPr>
            <p:spPr>
              <a:xfrm>
                <a:off x="3276600" y="2655095"/>
                <a:ext cx="0" cy="2450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41"/>
              <p:cNvCxnSpPr/>
              <p:nvPr/>
            </p:nvCxnSpPr>
            <p:spPr>
              <a:xfrm>
                <a:off x="3275013" y="5105400"/>
                <a:ext cx="28989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41"/>
              <p:cNvCxnSpPr/>
              <p:nvPr/>
            </p:nvCxnSpPr>
            <p:spPr>
              <a:xfrm>
                <a:off x="4953000" y="2655095"/>
                <a:ext cx="1189500" cy="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41"/>
              <p:cNvCxnSpPr/>
              <p:nvPr/>
            </p:nvCxnSpPr>
            <p:spPr>
              <a:xfrm>
                <a:off x="6122988" y="2655095"/>
                <a:ext cx="39000" cy="2450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47" name="Google Shape;247;p41"/>
              <p:cNvSpPr/>
              <p:nvPr/>
            </p:nvSpPr>
            <p:spPr>
              <a:xfrm>
                <a:off x="4379155" y="4762514"/>
                <a:ext cx="690600" cy="685800"/>
              </a:xfrm>
              <a:prstGeom prst="ellipse">
                <a:avLst/>
              </a:prstGeom>
              <a:solidFill>
                <a:srgbClr val="F2D9CA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Roboto"/>
                  <a:buNone/>
                </a:pPr>
                <a:r>
                  <a:rPr lang="en-US" sz="2300" b="1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</a:t>
                </a:r>
                <a:endParaRPr sz="23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48" name="Google Shape;248;p41"/>
              <p:cNvCxnSpPr/>
              <p:nvPr/>
            </p:nvCxnSpPr>
            <p:spPr>
              <a:xfrm rot="10800000">
                <a:off x="4953000" y="2466835"/>
                <a:ext cx="0" cy="34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49" name="Google Shape;249;p41"/>
            <p:cNvCxnSpPr/>
            <p:nvPr/>
          </p:nvCxnSpPr>
          <p:spPr>
            <a:xfrm rot="10800000">
              <a:off x="6165852" y="2349645"/>
              <a:ext cx="0" cy="642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0" name="Google Shape;250;p41"/>
          <p:cNvSpPr txBox="1"/>
          <p:nvPr/>
        </p:nvSpPr>
        <p:spPr>
          <a:xfrm>
            <a:off x="2245755" y="1707577"/>
            <a:ext cx="100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Cratusis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2294081" y="2706531"/>
            <a:ext cx="69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Flam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2294081" y="3739009"/>
            <a:ext cx="1105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Merobite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3179129" y="1672927"/>
            <a:ext cx="1105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2855428" y="2671356"/>
            <a:ext cx="78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3213413" y="3704452"/>
            <a:ext cx="103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Motor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A source of </a:t>
            </a:r>
            <a:r>
              <a:rPr lang="en-US" b="1" dirty="0">
                <a:solidFill>
                  <a:schemeClr val="accent2"/>
                </a:solidFill>
              </a:rPr>
              <a:t>energy</a:t>
            </a:r>
            <a:r>
              <a:rPr lang="en-US" dirty="0"/>
              <a:t>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A </a:t>
            </a:r>
            <a:r>
              <a:rPr lang="en-US" b="1" dirty="0">
                <a:solidFill>
                  <a:srgbClr val="3E5C61"/>
                </a:solidFill>
              </a:rPr>
              <a:t>circuit</a:t>
            </a:r>
            <a:r>
              <a:rPr lang="en-US" dirty="0"/>
              <a:t>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From the </a:t>
            </a:r>
            <a:r>
              <a:rPr lang="en-US" b="1" dirty="0">
                <a:solidFill>
                  <a:srgbClr val="3E5C61"/>
                </a:solidFill>
              </a:rPr>
              <a:t>negative </a:t>
            </a:r>
            <a:r>
              <a:rPr lang="en-US" dirty="0"/>
              <a:t>end of the </a:t>
            </a:r>
            <a:r>
              <a:rPr lang="en-US" b="1" dirty="0">
                <a:solidFill>
                  <a:srgbClr val="3E5C61"/>
                </a:solidFill>
              </a:rPr>
              <a:t>battery</a:t>
            </a:r>
            <a:r>
              <a:rPr lang="en-US" dirty="0"/>
              <a:t> to the </a:t>
            </a:r>
            <a:r>
              <a:rPr lang="en-US" b="1" dirty="0">
                <a:solidFill>
                  <a:srgbClr val="3E5C61"/>
                </a:solidFill>
              </a:rPr>
              <a:t>positive</a:t>
            </a:r>
            <a:r>
              <a:rPr lang="en-US" dirty="0"/>
              <a:t> end of the </a:t>
            </a:r>
            <a:r>
              <a:rPr lang="en-US" b="1" dirty="0">
                <a:solidFill>
                  <a:srgbClr val="3E5C61"/>
                </a:solidFill>
              </a:rPr>
              <a:t>battery</a:t>
            </a:r>
            <a:r>
              <a:rPr lang="en-US" dirty="0"/>
              <a:t>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b="1" dirty="0">
                <a:solidFill>
                  <a:srgbClr val="3E5C61"/>
                </a:solidFill>
              </a:rPr>
              <a:t>Energy</a:t>
            </a:r>
            <a:r>
              <a:rPr lang="en-US" dirty="0">
                <a:solidFill>
                  <a:srgbClr val="3E5C61"/>
                </a:solidFill>
              </a:rPr>
              <a:t> </a:t>
            </a:r>
            <a:r>
              <a:rPr lang="en-US" b="1" dirty="0">
                <a:solidFill>
                  <a:srgbClr val="3E5C61"/>
                </a:solidFill>
              </a:rPr>
              <a:t>flow</a:t>
            </a:r>
            <a:r>
              <a:rPr lang="en-US" dirty="0"/>
              <a:t>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A </a:t>
            </a:r>
            <a:r>
              <a:rPr lang="en-US" b="1" dirty="0">
                <a:solidFill>
                  <a:srgbClr val="3E5C61"/>
                </a:solidFill>
              </a:rPr>
              <a:t>wire</a:t>
            </a:r>
            <a:r>
              <a:rPr lang="en-US" dirty="0"/>
              <a:t>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False. (</a:t>
            </a:r>
            <a:r>
              <a:rPr lang="en-US" b="1" dirty="0">
                <a:solidFill>
                  <a:srgbClr val="3E5C61"/>
                </a:solidFill>
              </a:rPr>
              <a:t>Electricity</a:t>
            </a:r>
            <a:r>
              <a:rPr lang="en-US" dirty="0"/>
              <a:t> won’t flow in an open circuit.)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ct val="42307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61" name="Google Shape;261;p42"/>
          <p:cNvSpPr txBox="1"/>
          <p:nvPr/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Vervim</a:t>
            </a: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3600" dirty="0" err="1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Pharkles</a:t>
            </a: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 Answers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42"/>
          <p:cNvGrpSpPr/>
          <p:nvPr/>
        </p:nvGrpSpPr>
        <p:grpSpPr>
          <a:xfrm>
            <a:off x="5421713" y="1053133"/>
            <a:ext cx="2568425" cy="2794071"/>
            <a:chOff x="4799013" y="2349645"/>
            <a:chExt cx="2898900" cy="3098670"/>
          </a:xfrm>
        </p:grpSpPr>
        <p:grpSp>
          <p:nvGrpSpPr>
            <p:cNvPr id="263" name="Google Shape;263;p42"/>
            <p:cNvGrpSpPr/>
            <p:nvPr/>
          </p:nvGrpSpPr>
          <p:grpSpPr>
            <a:xfrm>
              <a:off x="4799013" y="2466836"/>
              <a:ext cx="2898900" cy="2981479"/>
              <a:chOff x="3275013" y="2466835"/>
              <a:chExt cx="2898900" cy="2981479"/>
            </a:xfrm>
          </p:grpSpPr>
          <p:cxnSp>
            <p:nvCxnSpPr>
              <p:cNvPr id="264" name="Google Shape;264;p42"/>
              <p:cNvCxnSpPr/>
              <p:nvPr/>
            </p:nvCxnSpPr>
            <p:spPr>
              <a:xfrm>
                <a:off x="3276600" y="2655095"/>
                <a:ext cx="1343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42"/>
              <p:cNvCxnSpPr/>
              <p:nvPr/>
            </p:nvCxnSpPr>
            <p:spPr>
              <a:xfrm>
                <a:off x="3276600" y="2655095"/>
                <a:ext cx="0" cy="2450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" name="Google Shape;266;p42"/>
              <p:cNvCxnSpPr/>
              <p:nvPr/>
            </p:nvCxnSpPr>
            <p:spPr>
              <a:xfrm>
                <a:off x="3275013" y="5105400"/>
                <a:ext cx="28989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42"/>
              <p:cNvCxnSpPr/>
              <p:nvPr/>
            </p:nvCxnSpPr>
            <p:spPr>
              <a:xfrm>
                <a:off x="4953000" y="2655095"/>
                <a:ext cx="1189500" cy="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" name="Google Shape;268;p42"/>
              <p:cNvCxnSpPr/>
              <p:nvPr/>
            </p:nvCxnSpPr>
            <p:spPr>
              <a:xfrm>
                <a:off x="6122988" y="2655095"/>
                <a:ext cx="39000" cy="2450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69" name="Google Shape;269;p42"/>
              <p:cNvSpPr/>
              <p:nvPr/>
            </p:nvSpPr>
            <p:spPr>
              <a:xfrm>
                <a:off x="4379155" y="4762514"/>
                <a:ext cx="690600" cy="685800"/>
              </a:xfrm>
              <a:prstGeom prst="ellipse">
                <a:avLst/>
              </a:prstGeom>
              <a:solidFill>
                <a:srgbClr val="F2D9CA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Roboto"/>
                  <a:buNone/>
                </a:pPr>
                <a:r>
                  <a:rPr lang="en-US" sz="2300" b="1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</a:t>
                </a:r>
                <a:endParaRPr sz="23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70" name="Google Shape;270;p42"/>
              <p:cNvCxnSpPr/>
              <p:nvPr/>
            </p:nvCxnSpPr>
            <p:spPr>
              <a:xfrm rot="10800000">
                <a:off x="4953000" y="2466835"/>
                <a:ext cx="0" cy="34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71" name="Google Shape;271;p42"/>
            <p:cNvCxnSpPr/>
            <p:nvPr/>
          </p:nvCxnSpPr>
          <p:spPr>
            <a:xfrm rot="10800000">
              <a:off x="6165852" y="2349645"/>
              <a:ext cx="0" cy="642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2" name="Google Shape;272;p42"/>
          <p:cNvSpPr txBox="1"/>
          <p:nvPr/>
        </p:nvSpPr>
        <p:spPr>
          <a:xfrm>
            <a:off x="6152831" y="693356"/>
            <a:ext cx="1105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Battery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6300656" y="3772650"/>
            <a:ext cx="81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Motor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7332975" y="2242181"/>
            <a:ext cx="61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would starting with the activity rather than the reading have changed your learning experience?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“Although vocabulary is important for science learners, we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must remember that words are not science. . . . Vocabulary needs to be introduced to students in the midst of their engagement with objects.”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Pharkles</a:t>
            </a:r>
            <a:r>
              <a:rPr lang="en-US" dirty="0"/>
              <a:t> Reflection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ABC Instructional Models</a:t>
            </a:r>
            <a:endParaRPr dirty="0"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A</a:t>
            </a:r>
            <a:r>
              <a:rPr lang="en-US" dirty="0"/>
              <a:t>ctivity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B</a:t>
            </a:r>
            <a:r>
              <a:rPr lang="en-US" dirty="0"/>
              <a:t>efore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C</a:t>
            </a:r>
            <a:r>
              <a:rPr lang="en-US" dirty="0"/>
              <a:t>ontent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This prioritizes student exploration and investigation prior to engaging in technical science content and vocabulary.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Look through the materials at your station.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chart paper, record the following information in each “window”: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000" dirty="0"/>
              <a:t>Characteristics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000" dirty="0"/>
              <a:t>Teacher/student roles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000" dirty="0"/>
              <a:t>Benefits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000" dirty="0"/>
              <a:t>Questions you have</a:t>
            </a:r>
            <a:endParaRPr sz="2000" dirty="0"/>
          </a:p>
        </p:txBody>
      </p:sp>
      <p:sp>
        <p:nvSpPr>
          <p:cNvPr id="292" name="Google Shape;292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ABC Instructional Model Exploration</a:t>
            </a:r>
            <a:endParaRPr dirty="0"/>
          </a:p>
        </p:txBody>
      </p:sp>
      <p:sp>
        <p:nvSpPr>
          <p:cNvPr id="293" name="Google Shape;293;p45"/>
          <p:cNvSpPr/>
          <p:nvPr/>
        </p:nvSpPr>
        <p:spPr>
          <a:xfrm>
            <a:off x="5891275" y="1634850"/>
            <a:ext cx="1873800" cy="187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4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200" y="1710436"/>
            <a:ext cx="1649950" cy="1733704"/>
          </a:xfrm>
          <a:prstGeom prst="rect">
            <a:avLst/>
          </a:prstGeom>
        </p:spPr>
      </p:pic>
      <p:sp>
        <p:nvSpPr>
          <p:cNvPr id="295" name="Google Shape;295;p45"/>
          <p:cNvSpPr txBox="1"/>
          <p:nvPr/>
        </p:nvSpPr>
        <p:spPr>
          <a:xfrm>
            <a:off x="5693725" y="3551950"/>
            <a:ext cx="2268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 Notes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>
            <a:spLocks noGrp="1"/>
          </p:cNvSpPr>
          <p:nvPr>
            <p:ph type="body" idx="4294967295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Look over the Authenticity Lesson Reflection Tool handout.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Where do you see Components of Authenticity reflected in the instructional models we explored?</a:t>
            </a:r>
            <a:endParaRPr dirty="0"/>
          </a:p>
        </p:txBody>
      </p:sp>
      <p:sp>
        <p:nvSpPr>
          <p:cNvPr id="301" name="Google Shape;301;p46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Authenticity in Science Instruction</a:t>
            </a:r>
            <a:endParaRPr dirty="0"/>
          </a:p>
        </p:txBody>
      </p:sp>
      <p:pic>
        <p:nvPicPr>
          <p:cNvPr id="302" name="Google Shape;3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2839299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body" idx="4294967295"/>
          </p:nvPr>
        </p:nvSpPr>
        <p:spPr>
          <a:xfrm>
            <a:off x="457200" y="738486"/>
            <a:ext cx="8607287" cy="4317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The sequence of a learning experience matters.</a:t>
            </a:r>
            <a:endParaRPr sz="2800"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200" dirty="0"/>
              <a:t>Students prefer beginning with experiences over content.</a:t>
            </a:r>
            <a:endParaRPr sz="2200"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200" dirty="0"/>
              <a:t>Relevance of content is more apparent with activity first.</a:t>
            </a:r>
            <a:endParaRPr sz="2200"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200" dirty="0"/>
              <a:t>Optimal learning takes place when the content is introduced in context.</a:t>
            </a:r>
            <a:endParaRPr sz="22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Place an activity upfront to help students connect prior experiences in ways that make sense to them.</a:t>
            </a:r>
            <a:endParaRPr sz="28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Invest the extra time for students to explore.</a:t>
            </a:r>
            <a:endParaRPr sz="2800"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200" dirty="0"/>
              <a:t>Many questions you plan for will come up organically.</a:t>
            </a:r>
            <a:endParaRPr sz="22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Embed formal instruction in discourse.</a:t>
            </a:r>
            <a:endParaRPr sz="28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Provide opportunities for students to be in disequilibrium.</a:t>
            </a:r>
            <a:endParaRPr sz="2800"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sz="2200" dirty="0"/>
              <a:t>Including phenomena, discrepant events, or open-ended investigation.</a:t>
            </a:r>
            <a:endParaRPr sz="2200" dirty="0"/>
          </a:p>
        </p:txBody>
      </p:sp>
      <p:sp>
        <p:nvSpPr>
          <p:cNvPr id="308" name="Google Shape;308;p47"/>
          <p:cNvSpPr txBox="1">
            <a:spLocks noGrp="1"/>
          </p:cNvSpPr>
          <p:nvPr>
            <p:ph type="title" idx="4294967295"/>
          </p:nvPr>
        </p:nvSpPr>
        <p:spPr>
          <a:xfrm>
            <a:off x="457200" y="307249"/>
            <a:ext cx="8229600" cy="518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the Research Says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/>
          <p:nvPr/>
        </p:nvSpPr>
        <p:spPr>
          <a:xfrm>
            <a:off x="5917988" y="1649825"/>
            <a:ext cx="1874400" cy="1874400"/>
          </a:xfrm>
          <a:prstGeom prst="ellipse">
            <a:avLst/>
          </a:prstGeom>
          <a:solidFill>
            <a:srgbClr val="FAD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Before you go, grab a sticky note and respond to the following prompt: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I used to think (about teaching)... 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But now I know...</a:t>
            </a:r>
            <a:endParaRPr b="1" dirty="0"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Used to Think... But Now I Know...</a:t>
            </a:r>
            <a:endParaRPr dirty="0"/>
          </a:p>
        </p:txBody>
      </p:sp>
      <p:pic>
        <p:nvPicPr>
          <p:cNvPr id="316" name="Google Shape;316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940788" y="1673086"/>
            <a:ext cx="1828800" cy="1827900"/>
          </a:xfrm>
          <a:prstGeom prst="rect">
            <a:avLst/>
          </a:prstGeom>
        </p:spPr>
      </p:pic>
      <p:sp>
        <p:nvSpPr>
          <p:cNvPr id="317" name="Google Shape;317;p48"/>
          <p:cNvSpPr txBox="1"/>
          <p:nvPr/>
        </p:nvSpPr>
        <p:spPr>
          <a:xfrm>
            <a:off x="5981588" y="3561700"/>
            <a:ext cx="1747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Used to Think…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Now I Know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LEARN Strategy &amp; Tool Reflection</a:t>
            </a:r>
            <a:endParaRPr dirty="0"/>
          </a:p>
        </p:txBody>
      </p:sp>
      <p:sp>
        <p:nvSpPr>
          <p:cNvPr id="323" name="Google Shape;323;p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Window Notes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 Used to Think…But Now I Know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324" name="Google Shape;324;p49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Reflection and Follow-up Tasks </a:t>
            </a:r>
            <a:endParaRPr dirty="0"/>
          </a:p>
        </p:txBody>
      </p:sp>
      <p:sp>
        <p:nvSpPr>
          <p:cNvPr id="330" name="Google Shape;330;p5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b="1" dirty="0">
                <a:solidFill>
                  <a:srgbClr val="910D28"/>
                </a:solidFill>
              </a:rPr>
              <a:t>Task 1</a:t>
            </a:r>
            <a:endParaRPr b="1" dirty="0">
              <a:solidFill>
                <a:srgbClr val="910D2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Go to </a:t>
            </a:r>
            <a:r>
              <a:rPr lang="en-US" i="1" dirty="0">
                <a:solidFill>
                  <a:srgbClr val="1C3C58"/>
                </a:solidFill>
              </a:rPr>
              <a:t>[add shortened URL here]</a:t>
            </a:r>
            <a:endParaRPr i="1" dirty="0">
              <a:solidFill>
                <a:srgbClr val="1C3C5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Make a Padlet video answering the following questions</a:t>
            </a:r>
            <a:endParaRPr dirty="0"/>
          </a:p>
          <a:p>
            <a:pPr marL="9144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are the characteristics of a positive classroom culture? </a:t>
            </a:r>
            <a:endParaRPr dirty="0"/>
          </a:p>
          <a:p>
            <a:pPr marL="9144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do you make this happen?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b="1" dirty="0">
                <a:solidFill>
                  <a:srgbClr val="910D28"/>
                </a:solidFill>
              </a:rPr>
              <a:t>Task 2</a:t>
            </a:r>
            <a:endParaRPr b="1" dirty="0">
              <a:solidFill>
                <a:srgbClr val="910D2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dirty="0"/>
              <a:t>Make a single slide in this slide show about something you are passionate about.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1C3C58"/>
                </a:solidFill>
              </a:rPr>
              <a:t>[add shortened URL here]</a:t>
            </a:r>
            <a:endParaRPr i="1" dirty="0">
              <a:solidFill>
                <a:srgbClr val="1C3C5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Pick a Pic</a:t>
            </a:r>
            <a:endParaRPr dirty="0"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358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Lato"/>
              <a:buChar char="•"/>
            </a:pPr>
            <a:r>
              <a:rPr lang="en-US" dirty="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Upload your pic to the Padlet.</a:t>
            </a:r>
            <a:endParaRPr dirty="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Lato"/>
              <a:buChar char="•"/>
            </a:pPr>
            <a:r>
              <a:rPr lang="en-US" dirty="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Be prepared to share your pic, its significance, and a little about yourself</a:t>
            </a:r>
            <a:endParaRPr dirty="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Lato"/>
              <a:buChar char="○"/>
            </a:pPr>
            <a:r>
              <a:rPr lang="en-US" sz="2600" dirty="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School</a:t>
            </a:r>
            <a:endParaRPr sz="2600" dirty="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Lato"/>
              <a:buChar char="○"/>
            </a:pPr>
            <a:r>
              <a:rPr lang="en-US" sz="2600" dirty="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Grade</a:t>
            </a:r>
            <a:endParaRPr sz="2600" dirty="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400"/>
              <a:buFont typeface="Lato"/>
              <a:buChar char="○"/>
            </a:pPr>
            <a:r>
              <a:rPr lang="en-US" sz="2600" dirty="0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Subject</a:t>
            </a:r>
            <a:endParaRPr sz="2600" dirty="0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5880173" y="505502"/>
            <a:ext cx="1873800" cy="1873800"/>
          </a:xfrm>
          <a:prstGeom prst="ellipse">
            <a:avLst/>
          </a:prstGeom>
          <a:solidFill>
            <a:srgbClr val="FFC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3">
            <a:alphaModFix/>
          </a:blip>
          <a:srcRect t="9506" b="9514"/>
          <a:stretch/>
        </p:blipFill>
        <p:spPr>
          <a:xfrm>
            <a:off x="6037460" y="885750"/>
            <a:ext cx="1559225" cy="111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/>
        </p:nvSpPr>
        <p:spPr>
          <a:xfrm>
            <a:off x="5902673" y="2397600"/>
            <a:ext cx="1828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Padlet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68C33-343B-297D-CB4E-B93CB6B57F48}"/>
              </a:ext>
            </a:extLst>
          </p:cNvPr>
          <p:cNvSpPr txBox="1"/>
          <p:nvPr/>
        </p:nvSpPr>
        <p:spPr>
          <a:xfrm>
            <a:off x="7300748" y="2701798"/>
            <a:ext cx="134844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[Insert Padlet</a:t>
            </a:r>
          </a:p>
          <a:p>
            <a:r>
              <a:rPr lang="en-US" dirty="0"/>
              <a:t>QR code here]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Wrapping Up Day 1</a:t>
            </a:r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Tomorrow’s session starts at 8:00 a.m.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Bring your charged laptop.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Leave all supplies on the tables.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rgbClr val="1C3C5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the components of authentic instruction and the Adult Learning Theory support meaningful learning for educators?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Goal</a:t>
            </a:r>
            <a:endParaRPr dirty="0"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Understand how effective professional learning incorporates Adult Learning Theory and Authenticity.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Adult Learning: Review Relay</a:t>
            </a:r>
            <a:endParaRPr dirty="0"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30749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Line up as a team.</a:t>
            </a:r>
            <a:endParaRPr sz="28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Each team member selects a word and places it in the sentence that makes the most sense.</a:t>
            </a:r>
            <a:endParaRPr sz="28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You may only make one move per turn (place or change a card).</a:t>
            </a:r>
            <a:endParaRPr sz="28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Teams will then compare answers.</a:t>
            </a:r>
            <a:endParaRPr sz="28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3">
            <a:alphaModFix/>
          </a:blip>
          <a:srcRect l="23280" r="21994"/>
          <a:stretch/>
        </p:blipFill>
        <p:spPr>
          <a:xfrm>
            <a:off x="6283500" y="1725850"/>
            <a:ext cx="1839576" cy="18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Effective PD &amp; Adult Learners</a:t>
            </a:r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are the characteristics of </a:t>
            </a:r>
            <a:r>
              <a:rPr lang="en-US" dirty="0">
                <a:highlight>
                  <a:srgbClr val="D3AECF"/>
                </a:highlight>
              </a:rPr>
              <a:t>effective PD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do </a:t>
            </a:r>
            <a:r>
              <a:rPr lang="en-US" dirty="0">
                <a:highlight>
                  <a:srgbClr val="FFFF00"/>
                </a:highlight>
              </a:rPr>
              <a:t>adult learners need</a:t>
            </a:r>
            <a:r>
              <a:rPr lang="en-US" dirty="0"/>
              <a:t> for professional development?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34" name="Google Shape;134;p28" descr="Strategy ic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69" r="3069"/>
          <a:stretch/>
        </p:blipFill>
        <p:spPr>
          <a:xfrm>
            <a:off x="5913750" y="1663336"/>
            <a:ext cx="1828800" cy="182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/>
          <p:nvPr/>
        </p:nvSpPr>
        <p:spPr>
          <a:xfrm>
            <a:off x="5891250" y="1634850"/>
            <a:ext cx="1873800" cy="1873800"/>
          </a:xfrm>
          <a:prstGeom prst="ellipse">
            <a:avLst/>
          </a:prstGeom>
          <a:solidFill>
            <a:srgbClr val="FEF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750" y="1662929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5693725" y="3551950"/>
            <a:ext cx="2268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Categorical Highlighting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Adult Learning Debrief</a:t>
            </a:r>
            <a:endParaRPr dirty="0"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differences did you note, comparing examples of effective PD with a less effective session that you have attended in the past?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anything resonate concerning needs of adult learners?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one thing you might you think you could implement immediately?</a:t>
            </a:r>
            <a:endParaRPr dirty="0"/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Effective PD</a:t>
            </a:r>
            <a:endParaRPr dirty="0"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5020500" cy="3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b="1" dirty="0">
                <a:solidFill>
                  <a:srgbClr val="910D28"/>
                </a:solidFill>
              </a:rPr>
              <a:t>Task:</a:t>
            </a:r>
            <a:r>
              <a:rPr lang="en-US" dirty="0"/>
              <a:t> Create a scenario showing effective PD based on your categorical highlights.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b="1" dirty="0">
                <a:solidFill>
                  <a:srgbClr val="910D28"/>
                </a:solidFill>
              </a:rPr>
              <a:t>Tool:</a:t>
            </a:r>
            <a:r>
              <a:rPr lang="en-US" dirty="0"/>
              <a:t> Use one of the comic strip templates in </a:t>
            </a:r>
            <a:r>
              <a:rPr lang="en-US" dirty="0">
                <a:hlinkClick r:id="rId3"/>
              </a:rPr>
              <a:t>Canva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10D28"/>
                </a:solidFill>
              </a:rPr>
              <a:t>Share:</a:t>
            </a:r>
            <a:r>
              <a:rPr lang="en-US" dirty="0"/>
              <a:t> When you’re done, share your PD Comic on Padlet.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174676"/>
                </a:solidFill>
              </a:rPr>
              <a:t>bit.ly</a:t>
            </a:r>
            <a:r>
              <a:rPr lang="en-US" b="1" dirty="0">
                <a:solidFill>
                  <a:srgbClr val="174676"/>
                </a:solidFill>
              </a:rPr>
              <a:t>/</a:t>
            </a:r>
            <a:r>
              <a:rPr lang="en-US" b="1" dirty="0" err="1">
                <a:solidFill>
                  <a:srgbClr val="174676"/>
                </a:solidFill>
              </a:rPr>
              <a:t>add_link</a:t>
            </a:r>
            <a:endParaRPr b="1" dirty="0">
              <a:solidFill>
                <a:srgbClr val="174676"/>
              </a:solidFill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6222253" y="617717"/>
            <a:ext cx="1873800" cy="1873800"/>
          </a:xfrm>
          <a:prstGeom prst="ellipse">
            <a:avLst/>
          </a:prstGeom>
          <a:solidFill>
            <a:srgbClr val="CAE0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491" y="844176"/>
            <a:ext cx="1381325" cy="132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76489">
            <a:off x="6563553" y="907925"/>
            <a:ext cx="11912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/>
        </p:nvSpPr>
        <p:spPr>
          <a:xfrm>
            <a:off x="6304753" y="3297599"/>
            <a:ext cx="1708800" cy="162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How-to guide: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Canva to create comics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bit.ly</a:t>
            </a:r>
            <a:r>
              <a:rPr lang="en-US" sz="20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/K20CCC</a:t>
            </a:r>
            <a:endParaRPr sz="20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6024700" y="2409949"/>
            <a:ext cx="2268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Comics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1493</Words>
  <Application>Microsoft Office PowerPoint</Application>
  <PresentationFormat>On-screen Show (16:9)</PresentationFormat>
  <Paragraphs>187</Paragraphs>
  <Slides>30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Roboto</vt:lpstr>
      <vt:lpstr>Lato</vt:lpstr>
      <vt:lpstr>Noto Sans Symbols</vt:lpstr>
      <vt:lpstr>Arial</vt:lpstr>
      <vt:lpstr>Courier New</vt:lpstr>
      <vt:lpstr>LEARN theme</vt:lpstr>
      <vt:lpstr>LEARN theme</vt:lpstr>
      <vt:lpstr>PowerPoint Presentation</vt:lpstr>
      <vt:lpstr>Pick a Pic</vt:lpstr>
      <vt:lpstr>Pick a Pic</vt:lpstr>
      <vt:lpstr>Essential Question</vt:lpstr>
      <vt:lpstr>Learning Goal</vt:lpstr>
      <vt:lpstr>Adult Learning: Review Relay</vt:lpstr>
      <vt:lpstr>Effective PD &amp; Adult Learners</vt:lpstr>
      <vt:lpstr>Adult Learning Debrief</vt:lpstr>
      <vt:lpstr>Effective PD</vt:lpstr>
      <vt:lpstr>LEARN Strategy &amp; Tool Reflection</vt:lpstr>
      <vt:lpstr>PowerPoint Presentation</vt:lpstr>
      <vt:lpstr>Sequencing  Authentic Science Lessons</vt:lpstr>
      <vt:lpstr>Session Objectives</vt:lpstr>
      <vt:lpstr>Vervim in Pharkles</vt:lpstr>
      <vt:lpstr>PowerPoint Presentation</vt:lpstr>
      <vt:lpstr>Vervim in Pharkles Quiz Answers</vt:lpstr>
      <vt:lpstr>Can You Make the Merobite Turn? Draw a model and explain what is happening.</vt:lpstr>
      <vt:lpstr>Will the Merobite Turn? </vt:lpstr>
      <vt:lpstr>Will the Merobite Turn? </vt:lpstr>
      <vt:lpstr>Symbols</vt:lpstr>
      <vt:lpstr>PowerPoint Presentation</vt:lpstr>
      <vt:lpstr>Pharkles Reflection</vt:lpstr>
      <vt:lpstr>ABC Instructional Models</vt:lpstr>
      <vt:lpstr>ABC Instructional Model Exploration</vt:lpstr>
      <vt:lpstr>Authenticity in Science Instruction</vt:lpstr>
      <vt:lpstr>What the Research Says</vt:lpstr>
      <vt:lpstr>I Used to Think... But Now I Know...</vt:lpstr>
      <vt:lpstr>LEARN Strategy &amp; Tool Reflection</vt:lpstr>
      <vt:lpstr>Reflection and Follow-up Tasks </vt:lpstr>
      <vt:lpstr>Wrapping Up Day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and Adult Learning Theory</dc:title>
  <dc:subject/>
  <dc:creator>K20 Center</dc:creator>
  <cp:keywords/>
  <dc:description/>
  <cp:lastModifiedBy>Stone, Aster</cp:lastModifiedBy>
  <cp:revision>4</cp:revision>
  <dcterms:modified xsi:type="dcterms:W3CDTF">2024-10-17T19:47:49Z</dcterms:modified>
  <cp:category/>
</cp:coreProperties>
</file>