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9108"/>
    <p:restoredTop sz="94635"/>
  </p:normalViewPr>
  <p:slideViewPr>
    <p:cSldViewPr snapToGrid="0">
      <p:cViewPr varScale="1">
        <p:scale>
          <a:sx n="61" d="100"/>
          <a:sy n="61" d="100"/>
        </p:scale>
        <p:origin x="216" y="24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rram, Jehanne" userId="85e21374-e6a7-4794-bfaa-d28b9d520c64" providerId="ADAL" clId="{E52CFB3D-1092-4F4A-AE60-D734F45A18BF}"/>
    <pc:docChg chg="custSel modSld">
      <pc:chgData name="Moharram, Jehanne" userId="85e21374-e6a7-4794-bfaa-d28b9d520c64" providerId="ADAL" clId="{E52CFB3D-1092-4F4A-AE60-D734F45A18BF}" dt="2024-10-15T18:24:39.584" v="119" actId="20577"/>
      <pc:docMkLst>
        <pc:docMk/>
      </pc:docMkLst>
      <pc:sldChg chg="modSp mod">
        <pc:chgData name="Moharram, Jehanne" userId="85e21374-e6a7-4794-bfaa-d28b9d520c64" providerId="ADAL" clId="{E52CFB3D-1092-4F4A-AE60-D734F45A18BF}" dt="2024-10-15T18:24:39.584" v="119" actId="20577"/>
        <pc:sldMkLst>
          <pc:docMk/>
          <pc:sldMk cId="0" sldId="260"/>
        </pc:sldMkLst>
        <pc:spChg chg="mod">
          <ac:chgData name="Moharram, Jehanne" userId="85e21374-e6a7-4794-bfaa-d28b9d520c64" providerId="ADAL" clId="{E52CFB3D-1092-4F4A-AE60-D734F45A18BF}" dt="2024-10-15T18:24:39.584" v="119" actId="20577"/>
          <ac:spMkLst>
            <pc:docMk/>
            <pc:sldMk cId="0" sldId="260"/>
            <ac:spMk id="117" creationId="{00000000-0000-0000-0000-000000000000}"/>
          </ac:spMkLst>
        </pc:spChg>
      </pc:sldChg>
      <pc:sldChg chg="modSp mod">
        <pc:chgData name="Moharram, Jehanne" userId="85e21374-e6a7-4794-bfaa-d28b9d520c64" providerId="ADAL" clId="{E52CFB3D-1092-4F4A-AE60-D734F45A18BF}" dt="2024-10-11T20:34:14.894" v="61" actId="14100"/>
        <pc:sldMkLst>
          <pc:docMk/>
          <pc:sldMk cId="0" sldId="262"/>
        </pc:sldMkLst>
        <pc:spChg chg="mod">
          <ac:chgData name="Moharram, Jehanne" userId="85e21374-e6a7-4794-bfaa-d28b9d520c64" providerId="ADAL" clId="{E52CFB3D-1092-4F4A-AE60-D734F45A18BF}" dt="2024-10-11T20:34:14.894" v="61" actId="14100"/>
          <ac:spMkLst>
            <pc:docMk/>
            <pc:sldMk cId="0" sldId="262"/>
            <ac:spMk id="132" creationId="{00000000-0000-0000-0000-000000000000}"/>
          </ac:spMkLst>
        </pc:spChg>
        <pc:spChg chg="mod">
          <ac:chgData name="Moharram, Jehanne" userId="85e21374-e6a7-4794-bfaa-d28b9d520c64" providerId="ADAL" clId="{E52CFB3D-1092-4F4A-AE60-D734F45A18BF}" dt="2024-10-11T20:33:32.933" v="32" actId="1076"/>
          <ac:spMkLst>
            <pc:docMk/>
            <pc:sldMk cId="0" sldId="262"/>
            <ac:spMk id="137" creationId="{00000000-0000-0000-0000-000000000000}"/>
          </ac:spMkLst>
        </pc:spChg>
        <pc:spChg chg="mod">
          <ac:chgData name="Moharram, Jehanne" userId="85e21374-e6a7-4794-bfaa-d28b9d520c64" providerId="ADAL" clId="{E52CFB3D-1092-4F4A-AE60-D734F45A18BF}" dt="2024-10-11T20:33:29.805" v="31" actId="1076"/>
          <ac:spMkLst>
            <pc:docMk/>
            <pc:sldMk cId="0" sldId="262"/>
            <ac:spMk id="138" creationId="{00000000-0000-0000-0000-000000000000}"/>
          </ac:spMkLst>
        </pc:spChg>
        <pc:spChg chg="mod">
          <ac:chgData name="Moharram, Jehanne" userId="85e21374-e6a7-4794-bfaa-d28b9d520c64" providerId="ADAL" clId="{E52CFB3D-1092-4F4A-AE60-D734F45A18BF}" dt="2024-10-11T20:33:38.033" v="33" actId="1076"/>
          <ac:spMkLst>
            <pc:docMk/>
            <pc:sldMk cId="0" sldId="262"/>
            <ac:spMk id="139" creationId="{00000000-0000-0000-0000-000000000000}"/>
          </ac:spMkLst>
        </pc:spChg>
      </pc:sldChg>
      <pc:sldChg chg="modSp mod">
        <pc:chgData name="Moharram, Jehanne" userId="85e21374-e6a7-4794-bfaa-d28b9d520c64" providerId="ADAL" clId="{E52CFB3D-1092-4F4A-AE60-D734F45A18BF}" dt="2024-10-11T20:35:14.831" v="67" actId="14100"/>
        <pc:sldMkLst>
          <pc:docMk/>
          <pc:sldMk cId="0" sldId="265"/>
        </pc:sldMkLst>
        <pc:spChg chg="mod">
          <ac:chgData name="Moharram, Jehanne" userId="85e21374-e6a7-4794-bfaa-d28b9d520c64" providerId="ADAL" clId="{E52CFB3D-1092-4F4A-AE60-D734F45A18BF}" dt="2024-10-11T20:35:14.831" v="67" actId="14100"/>
          <ac:spMkLst>
            <pc:docMk/>
            <pc:sldMk cId="0" sldId="265"/>
            <ac:spMk id="165" creationId="{00000000-0000-0000-0000-000000000000}"/>
          </ac:spMkLst>
        </pc:spChg>
      </pc:sldChg>
      <pc:sldChg chg="modSp mod">
        <pc:chgData name="Moharram, Jehanne" userId="85e21374-e6a7-4794-bfaa-d28b9d520c64" providerId="ADAL" clId="{E52CFB3D-1092-4F4A-AE60-D734F45A18BF}" dt="2024-10-15T18:24:10.100" v="114" actId="20577"/>
        <pc:sldMkLst>
          <pc:docMk/>
          <pc:sldMk cId="0" sldId="266"/>
        </pc:sldMkLst>
        <pc:spChg chg="mod">
          <ac:chgData name="Moharram, Jehanne" userId="85e21374-e6a7-4794-bfaa-d28b9d520c64" providerId="ADAL" clId="{E52CFB3D-1092-4F4A-AE60-D734F45A18BF}" dt="2024-10-11T20:35:52.754" v="69" actId="20577"/>
          <ac:spMkLst>
            <pc:docMk/>
            <pc:sldMk cId="0" sldId="266"/>
            <ac:spMk id="177" creationId="{00000000-0000-0000-0000-000000000000}"/>
          </ac:spMkLst>
        </pc:spChg>
        <pc:spChg chg="mod">
          <ac:chgData name="Moharram, Jehanne" userId="85e21374-e6a7-4794-bfaa-d28b9d520c64" providerId="ADAL" clId="{E52CFB3D-1092-4F4A-AE60-D734F45A18BF}" dt="2024-10-15T18:24:10.100" v="114" actId="20577"/>
          <ac:spMkLst>
            <pc:docMk/>
            <pc:sldMk cId="0" sldId="266"/>
            <ac:spMk id="178" creationId="{00000000-0000-0000-0000-000000000000}"/>
          </ac:spMkLst>
        </pc:spChg>
      </pc:sldChg>
      <pc:sldChg chg="modSp mod">
        <pc:chgData name="Moharram, Jehanne" userId="85e21374-e6a7-4794-bfaa-d28b9d520c64" providerId="ADAL" clId="{E52CFB3D-1092-4F4A-AE60-D734F45A18BF}" dt="2024-10-11T20:39:55.249" v="90" actId="20577"/>
        <pc:sldMkLst>
          <pc:docMk/>
          <pc:sldMk cId="0" sldId="267"/>
        </pc:sldMkLst>
        <pc:spChg chg="mod">
          <ac:chgData name="Moharram, Jehanne" userId="85e21374-e6a7-4794-bfaa-d28b9d520c64" providerId="ADAL" clId="{E52CFB3D-1092-4F4A-AE60-D734F45A18BF}" dt="2024-10-11T20:39:55.249" v="90" actId="20577"/>
          <ac:spMkLst>
            <pc:docMk/>
            <pc:sldMk cId="0" sldId="267"/>
            <ac:spMk id="18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77a1368b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g177a1368b4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f598c1aac7_1_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r>
              <a:rPr lang="en-US"/>
              <a:t>After completing the Cornell Notes posters, ask participants to consider how this PD could benefit their staff, because as LEAD teachers they will be responsible for facilitating PDs like this one for their colleagues at their own school site.</a:t>
            </a:r>
            <a:endParaRPr/>
          </a:p>
        </p:txBody>
      </p:sp>
      <p:sp>
        <p:nvSpPr>
          <p:cNvPr id="163" name="Google Shape;163;g2f598c1aac7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2833104e81b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r>
              <a:rPr lang="en-US"/>
              <a:t>This is a strategy of brevity. You can say a lot briefly. Six-Word Memoirs do just that. Learners summarize topics in six words. Saying less requires identifying essential facts. It means thinking about word choice. It also requires eliminating unimportant information. It's not easy, but it's doable. </a:t>
            </a:r>
            <a:endParaRPr/>
          </a:p>
          <a:p>
            <a:pPr marL="0" lvl="0" indent="0" algn="l" rtl="0">
              <a:spcBef>
                <a:spcPts val="0"/>
              </a:spcBef>
              <a:spcAft>
                <a:spcPts val="0"/>
              </a:spcAft>
              <a:buSzPts val="1100"/>
              <a:buNone/>
            </a:pPr>
            <a:endParaRPr/>
          </a:p>
          <a:p>
            <a:pPr marL="0" lvl="0" indent="0" algn="l" rtl="0">
              <a:spcBef>
                <a:spcPts val="0"/>
              </a:spcBef>
              <a:spcAft>
                <a:spcPts val="0"/>
              </a:spcAft>
              <a:buClr>
                <a:schemeClr val="dk1"/>
              </a:buClr>
              <a:buSzPts val="1100"/>
              <a:buFont typeface="Arial"/>
              <a:buNone/>
            </a:pPr>
            <a:r>
              <a:rPr lang="en-US"/>
              <a:t>For example, if the subject was Rosa Parks, they might write, "Refused to move. Launched a movement." If they had read the short story, "To Build a Fire", they might write, "Man vs. Nature. Nature wins. Again."</a:t>
            </a:r>
            <a:endParaRPr/>
          </a:p>
          <a:p>
            <a:pPr marL="0" lvl="0" indent="0" algn="l" rtl="0">
              <a:spcBef>
                <a:spcPts val="0"/>
              </a:spcBef>
              <a:spcAft>
                <a:spcPts val="0"/>
              </a:spcAft>
              <a:buClr>
                <a:schemeClr val="dk1"/>
              </a:buClr>
              <a:buSzPts val="1100"/>
              <a:buFont typeface="Arial"/>
              <a:buNone/>
            </a:pPr>
            <a:endParaRPr/>
          </a:p>
          <a:p>
            <a:pPr marL="0" lvl="0" indent="0" algn="l" rtl="0">
              <a:lnSpc>
                <a:spcPct val="100000"/>
              </a:lnSpc>
              <a:spcBef>
                <a:spcPts val="0"/>
              </a:spcBef>
              <a:spcAft>
                <a:spcPts val="0"/>
              </a:spcAft>
              <a:buSzPts val="1400"/>
              <a:buNone/>
            </a:pPr>
            <a:endParaRPr/>
          </a:p>
        </p:txBody>
      </p:sp>
      <p:sp>
        <p:nvSpPr>
          <p:cNvPr id="175" name="Google Shape;175;g2833104e81b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7fbedc7382_0_1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85" name="Google Shape;185;g27fbedc7382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7fbedc7382_0_1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27fbedc7382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833104e81b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2833104e81b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2" name="Google Shape;92;p8: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f598c1aac7_1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2" name="Google Shape;102;g2f598c1aac7_1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8" name="Google Shape;108;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4" name="Google Shape;11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7fbedc7382_0_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20" name="Google Shape;120;g27fbedc7382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7fbedc7382_0_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29" name="Google Shape;129;g27fbedc7382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f598c1aac7_1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42" name="Google Shape;142;g2f598c1aac7_1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7fbedc7382_0_10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52" name="Google Shape;152;g27fbedc7382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hyperlink" Target="https://learn.k20center.ou.edu/"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1"/>
          <p:cNvSpPr txBox="1">
            <a:spLocks noGrp="1"/>
          </p:cNvSpPr>
          <p:nvPr>
            <p:ph type="body" idx="1"/>
          </p:nvPr>
        </p:nvSpPr>
        <p:spPr>
          <a:xfrm>
            <a:off x="457200" y="1795050"/>
            <a:ext cx="5378400" cy="2727074"/>
          </a:xfrm>
          <a:prstGeom prst="rect">
            <a:avLst/>
          </a:prstGeom>
          <a:noFill/>
          <a:ln>
            <a:noFill/>
          </a:ln>
        </p:spPr>
        <p:txBody>
          <a:bodyPr spcFirstLastPara="1" wrap="square" lIns="91400" tIns="91400" rIns="91400" bIns="91400" anchor="t" anchorCtr="0">
            <a:normAutofit/>
          </a:bodyPr>
          <a:lstStyle/>
          <a:p>
            <a:pPr marL="0" lvl="0" indent="0" algn="l" rtl="0">
              <a:spcBef>
                <a:spcPts val="520"/>
              </a:spcBef>
              <a:spcAft>
                <a:spcPts val="0"/>
              </a:spcAft>
              <a:buNone/>
            </a:pPr>
            <a:r>
              <a:rPr lang="en-US" dirty="0"/>
              <a:t>In your small group, reread the PD.</a:t>
            </a:r>
            <a:endParaRPr dirty="0"/>
          </a:p>
          <a:p>
            <a:pPr marL="457200" lvl="0" indent="-393700" algn="l" rtl="0">
              <a:spcBef>
                <a:spcPts val="520"/>
              </a:spcBef>
              <a:spcAft>
                <a:spcPts val="0"/>
              </a:spcAft>
              <a:buSzPts val="2600"/>
              <a:buChar char="•"/>
            </a:pPr>
            <a:r>
              <a:rPr lang="en-US" dirty="0"/>
              <a:t>Analyze the PD using the 5E vetting handout; focus on your group’s E.</a:t>
            </a:r>
            <a:endParaRPr dirty="0"/>
          </a:p>
          <a:p>
            <a:pPr marL="457200" lvl="0" indent="-393700" algn="l" rtl="0">
              <a:spcBef>
                <a:spcPts val="0"/>
              </a:spcBef>
              <a:spcAft>
                <a:spcPts val="0"/>
              </a:spcAft>
              <a:buSzPts val="2600"/>
              <a:buChar char="•"/>
            </a:pPr>
            <a:r>
              <a:rPr lang="en-US" dirty="0"/>
              <a:t>On the chart paper, record examples and evidence of the assigned E.</a:t>
            </a:r>
            <a:endParaRPr dirty="0"/>
          </a:p>
          <a:p>
            <a:pPr marL="231775" lvl="0" indent="-66675" algn="l" rtl="0">
              <a:spcBef>
                <a:spcPts val="0"/>
              </a:spcBef>
              <a:spcAft>
                <a:spcPts val="0"/>
              </a:spcAft>
              <a:buClr>
                <a:schemeClr val="dk1"/>
              </a:buClr>
              <a:buSzPts val="1100"/>
              <a:buFont typeface="Arial"/>
              <a:buNone/>
            </a:pPr>
            <a:endParaRPr dirty="0"/>
          </a:p>
          <a:p>
            <a:pPr marL="231775" lvl="0" indent="-66675" algn="l" rtl="0">
              <a:lnSpc>
                <a:spcPct val="100000"/>
              </a:lnSpc>
              <a:spcBef>
                <a:spcPts val="0"/>
              </a:spcBef>
              <a:spcAft>
                <a:spcPts val="0"/>
              </a:spcAft>
              <a:buSzPts val="2600"/>
              <a:buNone/>
            </a:pPr>
            <a:endParaRPr dirty="0"/>
          </a:p>
        </p:txBody>
      </p:sp>
      <p:pic>
        <p:nvPicPr>
          <p:cNvPr id="166" name="Google Shape;166;p31" descr="Strategy icon"/>
          <p:cNvPicPr preferRelativeResize="0">
            <a:picLocks noGrp="1"/>
          </p:cNvPicPr>
          <p:nvPr>
            <p:ph type="pic" idx="2"/>
          </p:nvPr>
        </p:nvPicPr>
        <p:blipFill rotWithShape="1">
          <a:blip r:embed="rId3">
            <a:alphaModFix/>
          </a:blip>
          <a:srcRect l="3069" r="3069"/>
          <a:stretch/>
        </p:blipFill>
        <p:spPr>
          <a:xfrm>
            <a:off x="6119233" y="1663336"/>
            <a:ext cx="1828800" cy="1828009"/>
          </a:xfrm>
          <a:prstGeom prst="rect">
            <a:avLst/>
          </a:prstGeom>
          <a:noFill/>
          <a:ln>
            <a:noFill/>
          </a:ln>
        </p:spPr>
      </p:pic>
      <p:sp>
        <p:nvSpPr>
          <p:cNvPr id="167" name="Google Shape;167;p31"/>
          <p:cNvSpPr/>
          <p:nvPr/>
        </p:nvSpPr>
        <p:spPr>
          <a:xfrm>
            <a:off x="6096733" y="1634850"/>
            <a:ext cx="1873800" cy="1873800"/>
          </a:xfrm>
          <a:prstGeom prst="ellipse">
            <a:avLst/>
          </a:prstGeom>
          <a:solidFill>
            <a:srgbClr val="BCD4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168" name="Google Shape;168;p31"/>
          <p:cNvPicPr preferRelativeResize="0"/>
          <p:nvPr/>
        </p:nvPicPr>
        <p:blipFill>
          <a:blip r:embed="rId4">
            <a:alphaModFix/>
          </a:blip>
          <a:stretch>
            <a:fillRect/>
          </a:stretch>
        </p:blipFill>
        <p:spPr>
          <a:xfrm>
            <a:off x="6519550" y="1838925"/>
            <a:ext cx="1028175" cy="1370125"/>
          </a:xfrm>
          <a:prstGeom prst="rect">
            <a:avLst/>
          </a:prstGeom>
          <a:noFill/>
          <a:ln>
            <a:noFill/>
          </a:ln>
        </p:spPr>
      </p:pic>
      <p:sp>
        <p:nvSpPr>
          <p:cNvPr id="169" name="Google Shape;169;p31"/>
          <p:cNvSpPr txBox="1"/>
          <p:nvPr/>
        </p:nvSpPr>
        <p:spPr>
          <a:xfrm>
            <a:off x="6119233" y="3551950"/>
            <a:ext cx="1828800" cy="2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600">
                <a:solidFill>
                  <a:schemeClr val="dk1"/>
                </a:solidFill>
                <a:latin typeface="Calibri"/>
                <a:ea typeface="Calibri"/>
                <a:cs typeface="Calibri"/>
                <a:sym typeface="Calibri"/>
              </a:rPr>
              <a:t>Cornell Notes System</a:t>
            </a:r>
            <a:endParaRPr sz="1600">
              <a:solidFill>
                <a:schemeClr val="dk1"/>
              </a:solidFill>
              <a:latin typeface="Calibri"/>
              <a:ea typeface="Calibri"/>
              <a:cs typeface="Calibri"/>
              <a:sym typeface="Calibri"/>
            </a:endParaRPr>
          </a:p>
        </p:txBody>
      </p:sp>
      <p:sp>
        <p:nvSpPr>
          <p:cNvPr id="170" name="Google Shape;170;p3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dk1"/>
              </a:buClr>
              <a:buSzPts val="1100"/>
              <a:buFont typeface="Arial"/>
              <a:buNone/>
            </a:pPr>
            <a:r>
              <a:rPr lang="en-US"/>
              <a:t>Sequencing Authentic Science Lessons</a:t>
            </a:r>
            <a:endParaRPr/>
          </a:p>
        </p:txBody>
      </p:sp>
      <p:sp>
        <p:nvSpPr>
          <p:cNvPr id="171" name="Google Shape;171;p31"/>
          <p:cNvSpPr txBox="1">
            <a:spLocks noGrp="1"/>
          </p:cNvSpPr>
          <p:nvPr>
            <p:ph type="title"/>
          </p:nvPr>
        </p:nvSpPr>
        <p:spPr>
          <a:xfrm>
            <a:off x="457200" y="810347"/>
            <a:ext cx="8229600" cy="85740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dk1"/>
              </a:buClr>
              <a:buSzPts val="1100"/>
              <a:buFont typeface="Arial"/>
              <a:buNone/>
            </a:pPr>
            <a:r>
              <a:rPr lang="en-US"/>
              <a:t>5E Model</a:t>
            </a:r>
            <a:endParaRPr/>
          </a:p>
        </p:txBody>
      </p:sp>
      <p:pic>
        <p:nvPicPr>
          <p:cNvPr id="172" name="Google Shape;172;p31"/>
          <p:cNvPicPr preferRelativeResize="0"/>
          <p:nvPr/>
        </p:nvPicPr>
        <p:blipFill>
          <a:blip r:embed="rId5">
            <a:alphaModFix/>
          </a:blip>
          <a:stretch>
            <a:fillRect/>
          </a:stretch>
        </p:blipFill>
        <p:spPr>
          <a:xfrm>
            <a:off x="7879075" y="649601"/>
            <a:ext cx="967225" cy="5150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Six-Word Memoir</a:t>
            </a:r>
            <a:endParaRPr dirty="0"/>
          </a:p>
        </p:txBody>
      </p:sp>
      <p:sp>
        <p:nvSpPr>
          <p:cNvPr id="178" name="Google Shape;178;p32"/>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p>
            <a:pPr marL="0" lvl="0" indent="0" algn="l" rtl="0">
              <a:spcBef>
                <a:spcPts val="520"/>
              </a:spcBef>
              <a:spcAft>
                <a:spcPts val="0"/>
              </a:spcAft>
              <a:buClr>
                <a:schemeClr val="dk1"/>
              </a:buClr>
              <a:buSzPts val="1100"/>
              <a:buFont typeface="Arial"/>
              <a:buNone/>
            </a:pPr>
            <a:r>
              <a:rPr lang="en-US" i="1" dirty="0"/>
              <a:t>How does the 5E Instructional Model support authentic teaching and learning for adults?</a:t>
            </a:r>
            <a:r>
              <a:rPr lang="en-US" dirty="0"/>
              <a:t> </a:t>
            </a:r>
            <a:endParaRPr dirty="0"/>
          </a:p>
          <a:p>
            <a:pPr marL="0" lvl="0" indent="0" algn="l" rtl="0">
              <a:spcBef>
                <a:spcPts val="520"/>
              </a:spcBef>
              <a:spcAft>
                <a:spcPts val="0"/>
              </a:spcAft>
              <a:buNone/>
            </a:pPr>
            <a:endParaRPr dirty="0"/>
          </a:p>
          <a:p>
            <a:pPr marL="0" lvl="0" indent="0" algn="l" rtl="0">
              <a:spcBef>
                <a:spcPts val="520"/>
              </a:spcBef>
              <a:spcAft>
                <a:spcPts val="0"/>
              </a:spcAft>
              <a:buNone/>
            </a:pPr>
            <a:r>
              <a:rPr lang="en-US" dirty="0"/>
              <a:t>Answer the above question using only six words. </a:t>
            </a:r>
            <a:endParaRPr dirty="0"/>
          </a:p>
          <a:p>
            <a:pPr marL="231775" lvl="0" indent="-66675" algn="l" rtl="0">
              <a:spcBef>
                <a:spcPts val="0"/>
              </a:spcBef>
              <a:spcAft>
                <a:spcPts val="0"/>
              </a:spcAft>
              <a:buClr>
                <a:schemeClr val="dk1"/>
              </a:buClr>
              <a:buSzPts val="1100"/>
              <a:buFont typeface="Arial"/>
              <a:buNone/>
            </a:pPr>
            <a:endParaRPr dirty="0"/>
          </a:p>
          <a:p>
            <a:pPr marL="231775" lvl="0" indent="-66675" algn="l" rtl="0">
              <a:lnSpc>
                <a:spcPct val="100000"/>
              </a:lnSpc>
              <a:spcBef>
                <a:spcPts val="0"/>
              </a:spcBef>
              <a:spcAft>
                <a:spcPts val="0"/>
              </a:spcAft>
              <a:buSzPts val="2600"/>
              <a:buNone/>
            </a:pPr>
            <a:endParaRPr dirty="0"/>
          </a:p>
        </p:txBody>
      </p:sp>
      <p:pic>
        <p:nvPicPr>
          <p:cNvPr id="179" name="Google Shape;179;p32" descr="Strategy icon"/>
          <p:cNvPicPr preferRelativeResize="0">
            <a:picLocks noGrp="1"/>
          </p:cNvPicPr>
          <p:nvPr>
            <p:ph type="pic" idx="2"/>
          </p:nvPr>
        </p:nvPicPr>
        <p:blipFill rotWithShape="1">
          <a:blip r:embed="rId3">
            <a:alphaModFix/>
          </a:blip>
          <a:srcRect l="3069" r="3069"/>
          <a:stretch/>
        </p:blipFill>
        <p:spPr>
          <a:xfrm>
            <a:off x="5913750" y="1663336"/>
            <a:ext cx="1828800" cy="1828009"/>
          </a:xfrm>
          <a:prstGeom prst="rect">
            <a:avLst/>
          </a:prstGeom>
          <a:noFill/>
          <a:ln>
            <a:noFill/>
          </a:ln>
        </p:spPr>
      </p:pic>
      <p:sp>
        <p:nvSpPr>
          <p:cNvPr id="180" name="Google Shape;180;p32"/>
          <p:cNvSpPr/>
          <p:nvPr/>
        </p:nvSpPr>
        <p:spPr>
          <a:xfrm>
            <a:off x="5891250" y="1634850"/>
            <a:ext cx="1873800" cy="1873800"/>
          </a:xfrm>
          <a:prstGeom prst="ellipse">
            <a:avLst/>
          </a:prstGeom>
          <a:solidFill>
            <a:srgbClr val="B3C3D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181" name="Google Shape;181;p32"/>
          <p:cNvPicPr preferRelativeResize="0"/>
          <p:nvPr/>
        </p:nvPicPr>
        <p:blipFill rotWithShape="1">
          <a:blip r:embed="rId4">
            <a:alphaModFix/>
          </a:blip>
          <a:srcRect t="21500" b="21500"/>
          <a:stretch/>
        </p:blipFill>
        <p:spPr>
          <a:xfrm>
            <a:off x="5835750" y="1958325"/>
            <a:ext cx="1984800" cy="1131325"/>
          </a:xfrm>
          <a:prstGeom prst="rect">
            <a:avLst/>
          </a:prstGeom>
          <a:noFill/>
          <a:ln>
            <a:noFill/>
          </a:ln>
        </p:spPr>
      </p:pic>
      <p:sp>
        <p:nvSpPr>
          <p:cNvPr id="182" name="Google Shape;182;p32"/>
          <p:cNvSpPr txBox="1"/>
          <p:nvPr/>
        </p:nvSpPr>
        <p:spPr>
          <a:xfrm>
            <a:off x="5913750" y="3551950"/>
            <a:ext cx="1828800" cy="2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600">
                <a:solidFill>
                  <a:schemeClr val="dk1"/>
                </a:solidFill>
                <a:latin typeface="Calibri"/>
                <a:ea typeface="Calibri"/>
                <a:cs typeface="Calibri"/>
                <a:sym typeface="Calibri"/>
              </a:rPr>
              <a:t>Six-Word Memoir</a:t>
            </a:r>
            <a:endParaRPr sz="16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LEARN Strategy Reflection</a:t>
            </a:r>
            <a:endParaRPr/>
          </a:p>
        </p:txBody>
      </p:sp>
      <p:sp>
        <p:nvSpPr>
          <p:cNvPr id="188" name="Google Shape;188;p33"/>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p>
            <a:pPr marL="457200" lvl="0" indent="-393700" algn="l" rtl="0">
              <a:spcBef>
                <a:spcPts val="520"/>
              </a:spcBef>
              <a:spcAft>
                <a:spcPts val="0"/>
              </a:spcAft>
              <a:buSzPts val="2600"/>
              <a:buChar char="•"/>
            </a:pPr>
            <a:r>
              <a:rPr lang="en-US" dirty="0"/>
              <a:t>Beach Ball Talk and Toss</a:t>
            </a:r>
            <a:endParaRPr dirty="0"/>
          </a:p>
          <a:p>
            <a:pPr marL="457200" lvl="0" indent="-393700" algn="l" rtl="0">
              <a:spcBef>
                <a:spcPts val="0"/>
              </a:spcBef>
              <a:spcAft>
                <a:spcPts val="0"/>
              </a:spcAft>
              <a:buSzPts val="2600"/>
              <a:buChar char="•"/>
            </a:pPr>
            <a:r>
              <a:rPr lang="en-US" dirty="0"/>
              <a:t>Card Sort</a:t>
            </a:r>
            <a:endParaRPr dirty="0"/>
          </a:p>
          <a:p>
            <a:pPr marL="457200" lvl="0" indent="-393700" algn="l" rtl="0">
              <a:spcBef>
                <a:spcPts val="0"/>
              </a:spcBef>
              <a:spcAft>
                <a:spcPts val="0"/>
              </a:spcAft>
              <a:buSzPts val="2600"/>
              <a:buChar char="•"/>
            </a:pPr>
            <a:r>
              <a:rPr lang="en-US" dirty="0"/>
              <a:t>Triangle-Square-Circle</a:t>
            </a:r>
            <a:endParaRPr dirty="0"/>
          </a:p>
          <a:p>
            <a:pPr marL="457200" lvl="0" indent="-393700" algn="l" rtl="0">
              <a:spcBef>
                <a:spcPts val="0"/>
              </a:spcBef>
              <a:spcAft>
                <a:spcPts val="0"/>
              </a:spcAft>
              <a:buSzPts val="2600"/>
              <a:buChar char="•"/>
            </a:pPr>
            <a:r>
              <a:rPr lang="en-US" dirty="0"/>
              <a:t>Jigsaw</a:t>
            </a:r>
            <a:endParaRPr dirty="0"/>
          </a:p>
          <a:p>
            <a:pPr marL="457200" lvl="0" indent="-393700" algn="l" rtl="0">
              <a:spcBef>
                <a:spcPts val="0"/>
              </a:spcBef>
              <a:spcAft>
                <a:spcPts val="0"/>
              </a:spcAft>
              <a:buSzPts val="2600"/>
              <a:buChar char="•"/>
            </a:pPr>
            <a:r>
              <a:rPr lang="en-US" dirty="0"/>
              <a:t>Cornell Notes System</a:t>
            </a:r>
            <a:endParaRPr dirty="0"/>
          </a:p>
          <a:p>
            <a:pPr marL="457200" lvl="0" indent="-393700" algn="l" rtl="0">
              <a:spcBef>
                <a:spcPts val="0"/>
              </a:spcBef>
              <a:spcAft>
                <a:spcPts val="0"/>
              </a:spcAft>
              <a:buSzPts val="2600"/>
              <a:buChar char="•"/>
            </a:pPr>
            <a:r>
              <a:rPr lang="en-US" dirty="0"/>
              <a:t>Six-Word Memoir</a:t>
            </a:r>
            <a:endParaRPr dirty="0"/>
          </a:p>
          <a:p>
            <a:pPr marL="231775" lvl="0" indent="-66675" algn="l" rtl="0">
              <a:spcBef>
                <a:spcPts val="0"/>
              </a:spcBef>
              <a:spcAft>
                <a:spcPts val="0"/>
              </a:spcAft>
              <a:buSzPts val="1100"/>
              <a:buNone/>
            </a:pPr>
            <a:endParaRPr dirty="0"/>
          </a:p>
          <a:p>
            <a:pPr marL="231775" lvl="0" indent="-66675" algn="l" rtl="0">
              <a:lnSpc>
                <a:spcPct val="100000"/>
              </a:lnSpc>
              <a:spcBef>
                <a:spcPts val="0"/>
              </a:spcBef>
              <a:spcAft>
                <a:spcPts val="0"/>
              </a:spcAft>
              <a:buSzPts val="2600"/>
              <a:buNone/>
            </a:pPr>
            <a:endParaRPr dirty="0"/>
          </a:p>
        </p:txBody>
      </p:sp>
      <p:pic>
        <p:nvPicPr>
          <p:cNvPr id="189" name="Google Shape;189;p33" descr="A close up of a sign&#10;&#10;Description generated with high confidence">
            <a:hlinkClick r:id="rId3"/>
          </p:cNvPr>
          <p:cNvPicPr preferRelativeResize="0"/>
          <p:nvPr/>
        </p:nvPicPr>
        <p:blipFill rotWithShape="1">
          <a:blip r:embed="rId4">
            <a:alphaModFix/>
          </a:blip>
          <a:srcRect/>
          <a:stretch/>
        </p:blipFill>
        <p:spPr>
          <a:xfrm>
            <a:off x="5769700" y="1164650"/>
            <a:ext cx="2917100" cy="29981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193"/>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197"/>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3" descr="Strategy icon"/>
          <p:cNvPicPr preferRelativeResize="0">
            <a:picLocks noGrp="1"/>
          </p:cNvPicPr>
          <p:nvPr>
            <p:ph type="pic" idx="2"/>
          </p:nvPr>
        </p:nvPicPr>
        <p:blipFill rotWithShape="1">
          <a:blip r:embed="rId3">
            <a:alphaModFix/>
          </a:blip>
          <a:srcRect l="3069" r="3069"/>
          <a:stretch/>
        </p:blipFill>
        <p:spPr>
          <a:xfrm>
            <a:off x="5913750" y="1663336"/>
            <a:ext cx="1828800" cy="1828009"/>
          </a:xfrm>
          <a:prstGeom prst="rect">
            <a:avLst/>
          </a:prstGeom>
          <a:noFill/>
          <a:ln>
            <a:noFill/>
          </a:ln>
        </p:spPr>
      </p:pic>
      <p:sp>
        <p:nvSpPr>
          <p:cNvPr id="95" name="Google Shape;95;p23"/>
          <p:cNvSpPr/>
          <p:nvPr/>
        </p:nvSpPr>
        <p:spPr>
          <a:xfrm>
            <a:off x="5891250" y="1634850"/>
            <a:ext cx="1873800" cy="1873800"/>
          </a:xfrm>
          <a:prstGeom prst="ellipse">
            <a:avLst/>
          </a:prstGeom>
          <a:solidFill>
            <a:srgbClr val="B3B6D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96" name="Google Shape;96;p23"/>
          <p:cNvPicPr preferRelativeResize="0"/>
          <p:nvPr/>
        </p:nvPicPr>
        <p:blipFill>
          <a:blip r:embed="rId4">
            <a:alphaModFix/>
          </a:blip>
          <a:stretch>
            <a:fillRect/>
          </a:stretch>
        </p:blipFill>
        <p:spPr>
          <a:xfrm>
            <a:off x="6069450" y="1765300"/>
            <a:ext cx="1517399" cy="1517399"/>
          </a:xfrm>
          <a:prstGeom prst="rect">
            <a:avLst/>
          </a:prstGeom>
          <a:noFill/>
          <a:ln>
            <a:noFill/>
          </a:ln>
        </p:spPr>
      </p:pic>
      <p:sp>
        <p:nvSpPr>
          <p:cNvPr id="97" name="Google Shape;97;p23"/>
          <p:cNvSpPr txBox="1"/>
          <p:nvPr/>
        </p:nvSpPr>
        <p:spPr>
          <a:xfrm>
            <a:off x="5913750" y="3551950"/>
            <a:ext cx="1828800" cy="2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600">
                <a:solidFill>
                  <a:schemeClr val="dk1"/>
                </a:solidFill>
                <a:latin typeface="Calibri"/>
                <a:ea typeface="Calibri"/>
                <a:cs typeface="Calibri"/>
                <a:sym typeface="Calibri"/>
              </a:rPr>
              <a:t>Beach Ball</a:t>
            </a:r>
            <a:endParaRPr sz="1600">
              <a:solidFill>
                <a:schemeClr val="dk1"/>
              </a:solidFill>
              <a:latin typeface="Calibri"/>
              <a:ea typeface="Calibri"/>
              <a:cs typeface="Calibri"/>
              <a:sym typeface="Calibri"/>
            </a:endParaRPr>
          </a:p>
          <a:p>
            <a:pPr marL="0" lvl="0" indent="0" algn="ctr" rtl="0">
              <a:spcBef>
                <a:spcPts val="0"/>
              </a:spcBef>
              <a:spcAft>
                <a:spcPts val="0"/>
              </a:spcAft>
              <a:buNone/>
            </a:pPr>
            <a:r>
              <a:rPr lang="en-US" sz="1600">
                <a:solidFill>
                  <a:schemeClr val="dk1"/>
                </a:solidFill>
                <a:latin typeface="Calibri"/>
                <a:ea typeface="Calibri"/>
                <a:cs typeface="Calibri"/>
                <a:sym typeface="Calibri"/>
              </a:rPr>
              <a:t>Talk and Toss</a:t>
            </a:r>
            <a:endParaRPr sz="1600">
              <a:solidFill>
                <a:schemeClr val="dk1"/>
              </a:solidFill>
              <a:latin typeface="Calibri"/>
              <a:ea typeface="Calibri"/>
              <a:cs typeface="Calibri"/>
              <a:sym typeface="Calibri"/>
            </a:endParaRPr>
          </a:p>
        </p:txBody>
      </p:sp>
      <p:sp>
        <p:nvSpPr>
          <p:cNvPr id="98" name="Google Shape;98;p2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dk1"/>
              </a:buClr>
              <a:buSzPts val="1100"/>
              <a:buFont typeface="Arial"/>
              <a:buNone/>
            </a:pPr>
            <a:r>
              <a:rPr lang="en-US"/>
              <a:t>Beach Ball Talk and Toss</a:t>
            </a:r>
            <a:endParaRPr/>
          </a:p>
        </p:txBody>
      </p:sp>
      <p:sp>
        <p:nvSpPr>
          <p:cNvPr id="99" name="Google Shape;99;p23"/>
          <p:cNvSpPr txBox="1">
            <a:spLocks noGrp="1"/>
          </p:cNvSpPr>
          <p:nvPr>
            <p:ph type="body" idx="1"/>
          </p:nvPr>
        </p:nvSpPr>
        <p:spPr>
          <a:xfrm>
            <a:off x="457200" y="1305050"/>
            <a:ext cx="5035800" cy="3621000"/>
          </a:xfrm>
          <a:prstGeom prst="rect">
            <a:avLst/>
          </a:prstGeom>
          <a:noFill/>
          <a:ln>
            <a:noFill/>
          </a:ln>
        </p:spPr>
        <p:txBody>
          <a:bodyPr spcFirstLastPara="1" wrap="square" lIns="91400" tIns="91400" rIns="91400" bIns="91400" anchor="t" anchorCtr="0">
            <a:normAutofit/>
          </a:bodyPr>
          <a:lstStyle/>
          <a:p>
            <a:pPr marL="231775" lvl="0" indent="-66675" algn="l" rtl="0">
              <a:spcBef>
                <a:spcPts val="0"/>
              </a:spcBef>
              <a:spcAft>
                <a:spcPts val="0"/>
              </a:spcAft>
              <a:buClr>
                <a:schemeClr val="dk1"/>
              </a:buClr>
              <a:buSzPts val="2600"/>
              <a:buFont typeface="Arial"/>
              <a:buNone/>
            </a:pPr>
            <a:r>
              <a:rPr lang="en-US"/>
              <a:t>When you catch the ball, answer the question your left thumb lands 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dk1"/>
              </a:buClr>
              <a:buSzPts val="1100"/>
              <a:buFont typeface="Arial"/>
              <a:buNone/>
            </a:pPr>
            <a:r>
              <a:rPr lang="en-US"/>
              <a:t>Beach Ball Talk and Toss</a:t>
            </a:r>
            <a:endParaRPr/>
          </a:p>
        </p:txBody>
      </p:sp>
      <p:sp>
        <p:nvSpPr>
          <p:cNvPr id="105" name="Google Shape;105;p24"/>
          <p:cNvSpPr txBox="1">
            <a:spLocks noGrp="1"/>
          </p:cNvSpPr>
          <p:nvPr>
            <p:ph type="body" idx="1"/>
          </p:nvPr>
        </p:nvSpPr>
        <p:spPr>
          <a:xfrm>
            <a:off x="457200" y="1309350"/>
            <a:ext cx="7947600" cy="3434100"/>
          </a:xfrm>
          <a:prstGeom prst="rect">
            <a:avLst/>
          </a:prstGeom>
          <a:noFill/>
          <a:ln>
            <a:noFill/>
          </a:ln>
        </p:spPr>
        <p:txBody>
          <a:bodyPr spcFirstLastPara="1" wrap="square" lIns="91400" tIns="91400" rIns="91400" bIns="91400" anchor="t" anchorCtr="0">
            <a:normAutofit fontScale="92500"/>
          </a:bodyPr>
          <a:lstStyle/>
          <a:p>
            <a:pPr marL="0" lvl="0" indent="0" algn="l" rtl="0">
              <a:lnSpc>
                <a:spcPct val="115000"/>
              </a:lnSpc>
              <a:spcBef>
                <a:spcPts val="520"/>
              </a:spcBef>
              <a:spcAft>
                <a:spcPts val="0"/>
              </a:spcAft>
              <a:buClr>
                <a:schemeClr val="dk1"/>
              </a:buClr>
              <a:buSzPct val="42307"/>
              <a:buFont typeface="Arial"/>
              <a:buNone/>
            </a:pPr>
            <a:r>
              <a:rPr lang="en-US">
                <a:solidFill>
                  <a:schemeClr val="lt1"/>
                </a:solidFill>
                <a:highlight>
                  <a:srgbClr val="0000FF"/>
                </a:highlight>
              </a:rPr>
              <a:t>Blue: </a:t>
            </a:r>
            <a:r>
              <a:rPr lang="en-US"/>
              <a:t>Ever met anyone famous? Tell us more!</a:t>
            </a:r>
            <a:endParaRPr/>
          </a:p>
          <a:p>
            <a:pPr marL="0" lvl="0" indent="0" algn="l" rtl="0">
              <a:lnSpc>
                <a:spcPct val="115000"/>
              </a:lnSpc>
              <a:spcBef>
                <a:spcPts val="520"/>
              </a:spcBef>
              <a:spcAft>
                <a:spcPts val="0"/>
              </a:spcAft>
              <a:buClr>
                <a:schemeClr val="dk1"/>
              </a:buClr>
              <a:buSzPct val="42307"/>
              <a:buFont typeface="Arial"/>
              <a:buNone/>
            </a:pPr>
            <a:r>
              <a:rPr lang="en-US">
                <a:solidFill>
                  <a:schemeClr val="lt1"/>
                </a:solidFill>
                <a:highlight>
                  <a:srgbClr val="FF9900"/>
                </a:highlight>
              </a:rPr>
              <a:t>Orange:</a:t>
            </a:r>
            <a:r>
              <a:rPr lang="en-US"/>
              <a:t> If you could learn any skill instantly, what would it be?</a:t>
            </a:r>
            <a:endParaRPr/>
          </a:p>
          <a:p>
            <a:pPr marL="0" lvl="0" indent="0" algn="l" rtl="0">
              <a:lnSpc>
                <a:spcPct val="115000"/>
              </a:lnSpc>
              <a:spcBef>
                <a:spcPts val="520"/>
              </a:spcBef>
              <a:spcAft>
                <a:spcPts val="0"/>
              </a:spcAft>
              <a:buClr>
                <a:schemeClr val="dk1"/>
              </a:buClr>
              <a:buSzPct val="42307"/>
              <a:buFont typeface="Arial"/>
              <a:buNone/>
            </a:pPr>
            <a:r>
              <a:rPr lang="en-US">
                <a:highlight>
                  <a:srgbClr val="FAF461"/>
                </a:highlight>
              </a:rPr>
              <a:t>Yellow:</a:t>
            </a:r>
            <a:r>
              <a:rPr lang="en-US"/>
              <a:t> If I could travel anywhere . . .</a:t>
            </a:r>
            <a:endParaRPr/>
          </a:p>
          <a:p>
            <a:pPr marL="0" lvl="0" indent="0" algn="l" rtl="0">
              <a:lnSpc>
                <a:spcPct val="115000"/>
              </a:lnSpc>
              <a:spcBef>
                <a:spcPts val="520"/>
              </a:spcBef>
              <a:spcAft>
                <a:spcPts val="0"/>
              </a:spcAft>
              <a:buClr>
                <a:schemeClr val="dk1"/>
              </a:buClr>
              <a:buSzPct val="42307"/>
              <a:buFont typeface="Arial"/>
              <a:buNone/>
            </a:pPr>
            <a:r>
              <a:rPr lang="en-US">
                <a:highlight>
                  <a:schemeClr val="lt1"/>
                </a:highlight>
              </a:rPr>
              <a:t>White: </a:t>
            </a:r>
            <a:r>
              <a:rPr lang="en-US"/>
              <a:t>What's the best book/podcast/show you've consumed recently?</a:t>
            </a:r>
            <a:endParaRPr/>
          </a:p>
          <a:p>
            <a:pPr marL="0" lvl="0" indent="0" algn="l" rtl="0">
              <a:lnSpc>
                <a:spcPct val="115000"/>
              </a:lnSpc>
              <a:spcBef>
                <a:spcPts val="520"/>
              </a:spcBef>
              <a:spcAft>
                <a:spcPts val="0"/>
              </a:spcAft>
              <a:buClr>
                <a:schemeClr val="dk1"/>
              </a:buClr>
              <a:buSzPct val="42307"/>
              <a:buFont typeface="Arial"/>
              <a:buNone/>
            </a:pPr>
            <a:r>
              <a:rPr lang="en-US">
                <a:solidFill>
                  <a:schemeClr val="lt1"/>
                </a:solidFill>
                <a:highlight>
                  <a:srgbClr val="FF0000"/>
                </a:highlight>
              </a:rPr>
              <a:t>Red: </a:t>
            </a:r>
            <a:r>
              <a:rPr lang="en-US"/>
              <a:t>What's your favorite way to spend a weekend?</a:t>
            </a:r>
            <a:endParaRPr/>
          </a:p>
          <a:p>
            <a:pPr marL="0" lvl="0" indent="0" algn="l" rtl="0">
              <a:lnSpc>
                <a:spcPct val="115000"/>
              </a:lnSpc>
              <a:spcBef>
                <a:spcPts val="520"/>
              </a:spcBef>
              <a:spcAft>
                <a:spcPts val="0"/>
              </a:spcAft>
              <a:buClr>
                <a:schemeClr val="dk1"/>
              </a:buClr>
              <a:buSzPct val="42307"/>
              <a:buFont typeface="Arial"/>
              <a:buNone/>
            </a:pPr>
            <a:r>
              <a:rPr lang="en-US">
                <a:solidFill>
                  <a:schemeClr val="lt1"/>
                </a:solidFill>
                <a:highlight>
                  <a:srgbClr val="6AA84F"/>
                </a:highlight>
              </a:rPr>
              <a:t>Green:</a:t>
            </a:r>
            <a:r>
              <a:rPr lang="en-US"/>
              <a:t> I most admire . .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74676"/>
        </a:solidFill>
        <a:effectLst/>
      </p:bgPr>
    </p:bg>
    <p:spTree>
      <p:nvGrpSpPr>
        <p:cNvPr id="1" name="Shape 109"/>
        <p:cNvGrpSpPr/>
        <p:nvPr/>
      </p:nvGrpSpPr>
      <p:grpSpPr>
        <a:xfrm>
          <a:off x="0" y="0"/>
          <a:ext cx="0" cy="0"/>
          <a:chOff x="0" y="0"/>
          <a:chExt cx="0" cy="0"/>
        </a:xfrm>
      </p:grpSpPr>
      <p:sp>
        <p:nvSpPr>
          <p:cNvPr id="110" name="Google Shape;110;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a:t>
            </a:r>
            <a:endParaRPr/>
          </a:p>
        </p:txBody>
      </p:sp>
      <p:sp>
        <p:nvSpPr>
          <p:cNvPr id="111" name="Google Shape;111;p25"/>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SzPts val="2600"/>
              <a:buNone/>
            </a:pPr>
            <a:r>
              <a:rPr lang="en-US"/>
              <a:t>How does the 5E Instructional Model support authentic teaching and learning for adults?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74676"/>
        </a:solidFill>
        <a:effectLst/>
      </p:bgPr>
    </p:bg>
    <p:spTree>
      <p:nvGrpSpPr>
        <p:cNvPr id="1" name="Shape 115"/>
        <p:cNvGrpSpPr/>
        <p:nvPr/>
      </p:nvGrpSpPr>
      <p:grpSpPr>
        <a:xfrm>
          <a:off x="0" y="0"/>
          <a:ext cx="0" cy="0"/>
          <a:chOff x="0" y="0"/>
          <a:chExt cx="0" cy="0"/>
        </a:xfrm>
      </p:grpSpPr>
      <p:sp>
        <p:nvSpPr>
          <p:cNvPr id="116" name="Google Shape;116;p26"/>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Learning Goals</a:t>
            </a:r>
            <a:endParaRPr/>
          </a:p>
        </p:txBody>
      </p:sp>
      <p:sp>
        <p:nvSpPr>
          <p:cNvPr id="117" name="Google Shape;117;p26"/>
          <p:cNvSpPr txBox="1">
            <a:spLocks noGrp="1"/>
          </p:cNvSpPr>
          <p:nvPr>
            <p:ph type="body" idx="1"/>
          </p:nvPr>
        </p:nvSpPr>
        <p:spPr>
          <a:xfrm>
            <a:off x="530352" y="2001822"/>
            <a:ext cx="7772400" cy="2314401"/>
          </a:xfrm>
          <a:prstGeom prst="rect">
            <a:avLst/>
          </a:prstGeom>
          <a:noFill/>
          <a:ln>
            <a:noFill/>
          </a:ln>
        </p:spPr>
        <p:txBody>
          <a:bodyPr spcFirstLastPara="1" wrap="square" lIns="45700" tIns="45700" rIns="45700" bIns="45700" anchor="t" anchorCtr="0">
            <a:noAutofit/>
          </a:bodyPr>
          <a:lstStyle/>
          <a:p>
            <a:pPr marL="457200" lvl="0" indent="-356552" algn="l" rtl="0">
              <a:spcBef>
                <a:spcPts val="520"/>
              </a:spcBef>
              <a:spcAft>
                <a:spcPts val="0"/>
              </a:spcAft>
              <a:buSzPct val="100000"/>
              <a:buChar char="•"/>
            </a:pPr>
            <a:r>
              <a:rPr lang="en-US" dirty="0"/>
              <a:t>Understand how the 5E format supports effective professional learning.</a:t>
            </a:r>
            <a:endParaRPr dirty="0"/>
          </a:p>
          <a:p>
            <a:pPr marL="457200" lvl="0" indent="-356552" algn="l" rtl="0">
              <a:spcBef>
                <a:spcPts val="0"/>
              </a:spcBef>
              <a:spcAft>
                <a:spcPts val="0"/>
              </a:spcAft>
              <a:buSzPct val="100000"/>
              <a:buChar char="•"/>
            </a:pPr>
            <a:r>
              <a:rPr lang="en-US" dirty="0"/>
              <a:t>Determine strengths, areas of growth, and professional development support that could </a:t>
            </a:r>
            <a:r>
              <a:rPr lang="en-US"/>
              <a:t>benefit your school </a:t>
            </a:r>
            <a:r>
              <a:rPr lang="en-US" dirty="0"/>
              <a:t>or site.</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7"/>
          <p:cNvSpPr/>
          <p:nvPr/>
        </p:nvSpPr>
        <p:spPr>
          <a:xfrm>
            <a:off x="5891250" y="1634850"/>
            <a:ext cx="1873800" cy="1873800"/>
          </a:xfrm>
          <a:prstGeom prst="ellipse">
            <a:avLst/>
          </a:prstGeom>
          <a:solidFill>
            <a:srgbClr val="F1B5C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23" name="Google Shape;123;p2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5E Card Sort</a:t>
            </a:r>
            <a:endParaRPr/>
          </a:p>
        </p:txBody>
      </p:sp>
      <p:sp>
        <p:nvSpPr>
          <p:cNvPr id="124" name="Google Shape;124;p27"/>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p>
            <a:pPr marL="0" lvl="0" indent="0" algn="l" rtl="0">
              <a:spcBef>
                <a:spcPts val="520"/>
              </a:spcBef>
              <a:spcAft>
                <a:spcPts val="0"/>
              </a:spcAft>
              <a:buNone/>
            </a:pPr>
            <a:r>
              <a:rPr lang="en-US"/>
              <a:t>With a partner, arrange the cards to reflect a 5E model for a PD.</a:t>
            </a:r>
            <a:endParaRPr/>
          </a:p>
          <a:p>
            <a:pPr marL="231775" lvl="0" indent="-66675" algn="l" rtl="0">
              <a:spcBef>
                <a:spcPts val="0"/>
              </a:spcBef>
              <a:spcAft>
                <a:spcPts val="0"/>
              </a:spcAft>
              <a:buClr>
                <a:schemeClr val="dk1"/>
              </a:buClr>
              <a:buSzPts val="1100"/>
              <a:buFont typeface="Arial"/>
              <a:buNone/>
            </a:pPr>
            <a:endParaRPr/>
          </a:p>
          <a:p>
            <a:pPr marL="231775" lvl="0" indent="-66675" algn="l" rtl="0">
              <a:lnSpc>
                <a:spcPct val="100000"/>
              </a:lnSpc>
              <a:spcBef>
                <a:spcPts val="0"/>
              </a:spcBef>
              <a:spcAft>
                <a:spcPts val="0"/>
              </a:spcAft>
              <a:buSzPts val="2600"/>
              <a:buNone/>
            </a:pPr>
            <a:endParaRPr/>
          </a:p>
        </p:txBody>
      </p:sp>
      <p:sp>
        <p:nvSpPr>
          <p:cNvPr id="125" name="Google Shape;125;p27"/>
          <p:cNvSpPr txBox="1"/>
          <p:nvPr/>
        </p:nvSpPr>
        <p:spPr>
          <a:xfrm>
            <a:off x="5913750" y="3551950"/>
            <a:ext cx="1828800" cy="2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600">
                <a:solidFill>
                  <a:schemeClr val="dk1"/>
                </a:solidFill>
                <a:latin typeface="Calibri"/>
                <a:ea typeface="Calibri"/>
                <a:cs typeface="Calibri"/>
                <a:sym typeface="Calibri"/>
              </a:rPr>
              <a:t>Card Sort</a:t>
            </a:r>
            <a:endParaRPr sz="1600">
              <a:solidFill>
                <a:schemeClr val="dk1"/>
              </a:solidFill>
              <a:latin typeface="Calibri"/>
              <a:ea typeface="Calibri"/>
              <a:cs typeface="Calibri"/>
              <a:sym typeface="Calibri"/>
            </a:endParaRPr>
          </a:p>
        </p:txBody>
      </p:sp>
      <p:pic>
        <p:nvPicPr>
          <p:cNvPr id="126" name="Google Shape;126;p27"/>
          <p:cNvPicPr preferRelativeResize="0"/>
          <p:nvPr/>
        </p:nvPicPr>
        <p:blipFill>
          <a:blip r:embed="rId3">
            <a:alphaModFix/>
          </a:blip>
          <a:stretch>
            <a:fillRect/>
          </a:stretch>
        </p:blipFill>
        <p:spPr>
          <a:xfrm>
            <a:off x="5835750" y="1958325"/>
            <a:ext cx="1984800" cy="11313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dk1"/>
              </a:buClr>
              <a:buSzPts val="1100"/>
              <a:buFont typeface="Arial"/>
              <a:buNone/>
            </a:pPr>
            <a:r>
              <a:rPr lang="en-US"/>
              <a:t>The 5E Instructional Model</a:t>
            </a:r>
            <a:endParaRPr/>
          </a:p>
        </p:txBody>
      </p:sp>
      <p:sp>
        <p:nvSpPr>
          <p:cNvPr id="132" name="Google Shape;132;p28"/>
          <p:cNvSpPr txBox="1">
            <a:spLocks noGrp="1"/>
          </p:cNvSpPr>
          <p:nvPr>
            <p:ph type="body" idx="1"/>
          </p:nvPr>
        </p:nvSpPr>
        <p:spPr>
          <a:xfrm>
            <a:off x="684174" y="1305050"/>
            <a:ext cx="5037425" cy="3366703"/>
          </a:xfrm>
          <a:prstGeom prst="rect">
            <a:avLst/>
          </a:prstGeom>
          <a:noFill/>
          <a:ln>
            <a:noFill/>
          </a:ln>
        </p:spPr>
        <p:txBody>
          <a:bodyPr spcFirstLastPara="1" wrap="square" lIns="91400" tIns="91400" rIns="91400" bIns="91400" anchor="t" anchorCtr="0">
            <a:normAutofit lnSpcReduction="10000"/>
          </a:bodyPr>
          <a:lstStyle/>
          <a:p>
            <a:pPr marL="0" lvl="0" indent="0" algn="l" rtl="0">
              <a:spcBef>
                <a:spcPts val="520"/>
              </a:spcBef>
              <a:spcAft>
                <a:spcPts val="0"/>
              </a:spcAft>
              <a:buNone/>
            </a:pPr>
            <a:r>
              <a:rPr lang="en-US" dirty="0"/>
              <a:t>Record 3 key points or main ideas. </a:t>
            </a:r>
            <a:endParaRPr dirty="0"/>
          </a:p>
          <a:p>
            <a:pPr marL="0" lvl="0" indent="0" algn="l" rtl="0">
              <a:spcBef>
                <a:spcPts val="520"/>
              </a:spcBef>
              <a:spcAft>
                <a:spcPts val="0"/>
              </a:spcAft>
              <a:buNone/>
            </a:pPr>
            <a:endParaRPr dirty="0"/>
          </a:p>
          <a:p>
            <a:pPr marL="0" lvl="0" indent="0" algn="l" rtl="0">
              <a:spcBef>
                <a:spcPts val="520"/>
              </a:spcBef>
              <a:spcAft>
                <a:spcPts val="0"/>
              </a:spcAft>
              <a:buNone/>
            </a:pPr>
            <a:r>
              <a:rPr lang="en-US" dirty="0"/>
              <a:t>What are 2 things that square with your beliefs or teaching practices?</a:t>
            </a:r>
            <a:endParaRPr dirty="0"/>
          </a:p>
          <a:p>
            <a:pPr marL="0" lvl="0" indent="0" algn="l" rtl="0">
              <a:spcBef>
                <a:spcPts val="520"/>
              </a:spcBef>
              <a:spcAft>
                <a:spcPts val="0"/>
              </a:spcAft>
              <a:buNone/>
            </a:pPr>
            <a:endParaRPr dirty="0"/>
          </a:p>
          <a:p>
            <a:pPr marL="0" lvl="0" indent="0" algn="l" rtl="0">
              <a:spcBef>
                <a:spcPts val="520"/>
              </a:spcBef>
              <a:spcAft>
                <a:spcPts val="0"/>
              </a:spcAft>
              <a:buNone/>
            </a:pPr>
            <a:r>
              <a:rPr lang="en-US" dirty="0"/>
              <a:t>What is 1 thing that is still circling in your mind or that you’re thinking about?</a:t>
            </a:r>
            <a:endParaRPr dirty="0"/>
          </a:p>
          <a:p>
            <a:pPr marL="231775" lvl="0" indent="-66675" algn="l" rtl="0">
              <a:spcBef>
                <a:spcPts val="0"/>
              </a:spcBef>
              <a:spcAft>
                <a:spcPts val="0"/>
              </a:spcAft>
              <a:buSzPts val="1100"/>
              <a:buNone/>
            </a:pPr>
            <a:endParaRPr dirty="0"/>
          </a:p>
          <a:p>
            <a:pPr marL="231775" lvl="0" indent="-66675" algn="l" rtl="0">
              <a:lnSpc>
                <a:spcPct val="100000"/>
              </a:lnSpc>
              <a:spcBef>
                <a:spcPts val="0"/>
              </a:spcBef>
              <a:spcAft>
                <a:spcPts val="0"/>
              </a:spcAft>
              <a:buSzPts val="2600"/>
              <a:buNone/>
            </a:pPr>
            <a:endParaRPr dirty="0"/>
          </a:p>
        </p:txBody>
      </p:sp>
      <p:pic>
        <p:nvPicPr>
          <p:cNvPr id="133" name="Google Shape;133;p28" descr="Strategy icon"/>
          <p:cNvPicPr preferRelativeResize="0">
            <a:picLocks noGrp="1"/>
          </p:cNvPicPr>
          <p:nvPr>
            <p:ph type="pic" idx="2"/>
          </p:nvPr>
        </p:nvPicPr>
        <p:blipFill rotWithShape="1">
          <a:blip r:embed="rId3">
            <a:alphaModFix/>
          </a:blip>
          <a:srcRect l="3069" r="3069"/>
          <a:stretch/>
        </p:blipFill>
        <p:spPr>
          <a:xfrm>
            <a:off x="5911850" y="1663336"/>
            <a:ext cx="1828800" cy="1828009"/>
          </a:xfrm>
          <a:prstGeom prst="rect">
            <a:avLst/>
          </a:prstGeom>
          <a:noFill/>
          <a:ln>
            <a:noFill/>
          </a:ln>
        </p:spPr>
      </p:pic>
      <p:sp>
        <p:nvSpPr>
          <p:cNvPr id="134" name="Google Shape;134;p28"/>
          <p:cNvSpPr/>
          <p:nvPr/>
        </p:nvSpPr>
        <p:spPr>
          <a:xfrm>
            <a:off x="5866850" y="1634850"/>
            <a:ext cx="1873800" cy="1873800"/>
          </a:xfrm>
          <a:prstGeom prst="ellipse">
            <a:avLst/>
          </a:prstGeom>
          <a:solidFill>
            <a:srgbClr val="CCE2F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135" name="Google Shape;135;p28"/>
          <p:cNvPicPr preferRelativeResize="0"/>
          <p:nvPr/>
        </p:nvPicPr>
        <p:blipFill>
          <a:blip r:embed="rId4">
            <a:alphaModFix/>
          </a:blip>
          <a:stretch>
            <a:fillRect/>
          </a:stretch>
        </p:blipFill>
        <p:spPr>
          <a:xfrm>
            <a:off x="6069150" y="1809887"/>
            <a:ext cx="1481250" cy="1481250"/>
          </a:xfrm>
          <a:prstGeom prst="rect">
            <a:avLst/>
          </a:prstGeom>
          <a:noFill/>
          <a:ln>
            <a:noFill/>
          </a:ln>
        </p:spPr>
      </p:pic>
      <p:sp>
        <p:nvSpPr>
          <p:cNvPr id="136" name="Google Shape;136;p28"/>
          <p:cNvSpPr txBox="1"/>
          <p:nvPr/>
        </p:nvSpPr>
        <p:spPr>
          <a:xfrm>
            <a:off x="5768225" y="3551950"/>
            <a:ext cx="2213700" cy="2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600">
                <a:solidFill>
                  <a:schemeClr val="dk1"/>
                </a:solidFill>
                <a:latin typeface="Calibri"/>
                <a:ea typeface="Calibri"/>
                <a:cs typeface="Calibri"/>
                <a:sym typeface="Calibri"/>
              </a:rPr>
              <a:t>Triangle-Square-Circle</a:t>
            </a:r>
            <a:endParaRPr sz="1600">
              <a:solidFill>
                <a:schemeClr val="dk1"/>
              </a:solidFill>
              <a:latin typeface="Calibri"/>
              <a:ea typeface="Calibri"/>
              <a:cs typeface="Calibri"/>
              <a:sym typeface="Calibri"/>
            </a:endParaRPr>
          </a:p>
        </p:txBody>
      </p:sp>
      <p:sp>
        <p:nvSpPr>
          <p:cNvPr id="137" name="Google Shape;137;p28"/>
          <p:cNvSpPr/>
          <p:nvPr/>
        </p:nvSpPr>
        <p:spPr>
          <a:xfrm>
            <a:off x="323259" y="1491900"/>
            <a:ext cx="330600" cy="285900"/>
          </a:xfrm>
          <a:prstGeom prst="triangle">
            <a:avLst>
              <a:gd name="adj" fmla="val 50000"/>
            </a:avLst>
          </a:prstGeom>
          <a:solidFill>
            <a:srgbClr val="FFD96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8" name="Google Shape;138;p28"/>
          <p:cNvSpPr/>
          <p:nvPr/>
        </p:nvSpPr>
        <p:spPr>
          <a:xfrm>
            <a:off x="393475" y="2425112"/>
            <a:ext cx="250800" cy="250800"/>
          </a:xfrm>
          <a:prstGeom prst="rect">
            <a:avLst/>
          </a:prstGeom>
          <a:solidFill>
            <a:srgbClr val="E0666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9" name="Google Shape;139;p28"/>
          <p:cNvSpPr/>
          <p:nvPr/>
        </p:nvSpPr>
        <p:spPr>
          <a:xfrm>
            <a:off x="323259" y="3837850"/>
            <a:ext cx="285900" cy="285900"/>
          </a:xfrm>
          <a:prstGeom prst="ellipse">
            <a:avLst/>
          </a:prstGeom>
          <a:solidFill>
            <a:srgbClr val="674EA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9"/>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5E Card Sort</a:t>
            </a:r>
            <a:endParaRPr/>
          </a:p>
        </p:txBody>
      </p:sp>
      <p:sp>
        <p:nvSpPr>
          <p:cNvPr id="145" name="Google Shape;145;p29"/>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p>
            <a:pPr marL="0" lvl="0" indent="0" algn="l" rtl="0">
              <a:spcBef>
                <a:spcPts val="520"/>
              </a:spcBef>
              <a:spcAft>
                <a:spcPts val="0"/>
              </a:spcAft>
              <a:buNone/>
            </a:pPr>
            <a:r>
              <a:rPr lang="en-US"/>
              <a:t>Rearrange your original card sort into a sequence that aligns with the research. </a:t>
            </a:r>
            <a:endParaRPr/>
          </a:p>
          <a:p>
            <a:pPr marL="0" lvl="0" indent="0" algn="l" rtl="0">
              <a:spcBef>
                <a:spcPts val="520"/>
              </a:spcBef>
              <a:spcAft>
                <a:spcPts val="0"/>
              </a:spcAft>
              <a:buClr>
                <a:schemeClr val="dk1"/>
              </a:buClr>
              <a:buSzPts val="1100"/>
              <a:buFont typeface="Arial"/>
              <a:buNone/>
            </a:pPr>
            <a:endParaRPr/>
          </a:p>
          <a:p>
            <a:pPr marL="0" lvl="0" indent="0" algn="l" rtl="0">
              <a:spcBef>
                <a:spcPts val="520"/>
              </a:spcBef>
              <a:spcAft>
                <a:spcPts val="0"/>
              </a:spcAft>
              <a:buNone/>
            </a:pPr>
            <a:r>
              <a:rPr lang="en-US"/>
              <a:t>Did you change anything from your original sort? </a:t>
            </a:r>
            <a:endParaRPr/>
          </a:p>
          <a:p>
            <a:pPr marL="231775" lvl="0" indent="-66675" algn="l" rtl="0">
              <a:spcBef>
                <a:spcPts val="0"/>
              </a:spcBef>
              <a:spcAft>
                <a:spcPts val="0"/>
              </a:spcAft>
              <a:buClr>
                <a:schemeClr val="dk1"/>
              </a:buClr>
              <a:buSzPts val="1100"/>
              <a:buFont typeface="Arial"/>
              <a:buNone/>
            </a:pPr>
            <a:endParaRPr/>
          </a:p>
          <a:p>
            <a:pPr marL="231775" lvl="0" indent="-66675" algn="l" rtl="0">
              <a:lnSpc>
                <a:spcPct val="100000"/>
              </a:lnSpc>
              <a:spcBef>
                <a:spcPts val="0"/>
              </a:spcBef>
              <a:spcAft>
                <a:spcPts val="0"/>
              </a:spcAft>
              <a:buSzPts val="2600"/>
              <a:buNone/>
            </a:pPr>
            <a:endParaRPr/>
          </a:p>
        </p:txBody>
      </p:sp>
      <p:pic>
        <p:nvPicPr>
          <p:cNvPr id="146" name="Google Shape;146;p29" descr="Strategy icon"/>
          <p:cNvPicPr preferRelativeResize="0">
            <a:picLocks noGrp="1"/>
          </p:cNvPicPr>
          <p:nvPr>
            <p:ph type="pic" idx="2"/>
          </p:nvPr>
        </p:nvPicPr>
        <p:blipFill rotWithShape="1">
          <a:blip r:embed="rId3">
            <a:alphaModFix/>
          </a:blip>
          <a:srcRect l="3069" r="3069"/>
          <a:stretch/>
        </p:blipFill>
        <p:spPr>
          <a:xfrm>
            <a:off x="5913750" y="1663336"/>
            <a:ext cx="1828800" cy="1828009"/>
          </a:xfrm>
          <a:prstGeom prst="rect">
            <a:avLst/>
          </a:prstGeom>
          <a:noFill/>
          <a:ln>
            <a:noFill/>
          </a:ln>
        </p:spPr>
      </p:pic>
      <p:sp>
        <p:nvSpPr>
          <p:cNvPr id="147" name="Google Shape;147;p29"/>
          <p:cNvSpPr/>
          <p:nvPr/>
        </p:nvSpPr>
        <p:spPr>
          <a:xfrm>
            <a:off x="5891250" y="1634850"/>
            <a:ext cx="1873800" cy="1873800"/>
          </a:xfrm>
          <a:prstGeom prst="ellipse">
            <a:avLst/>
          </a:prstGeom>
          <a:solidFill>
            <a:srgbClr val="F1B5C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148" name="Google Shape;148;p29"/>
          <p:cNvPicPr preferRelativeResize="0"/>
          <p:nvPr/>
        </p:nvPicPr>
        <p:blipFill>
          <a:blip r:embed="rId4">
            <a:alphaModFix/>
          </a:blip>
          <a:stretch>
            <a:fillRect/>
          </a:stretch>
        </p:blipFill>
        <p:spPr>
          <a:xfrm>
            <a:off x="5835750" y="1958325"/>
            <a:ext cx="1984800" cy="1131325"/>
          </a:xfrm>
          <a:prstGeom prst="rect">
            <a:avLst/>
          </a:prstGeom>
          <a:noFill/>
          <a:ln>
            <a:noFill/>
          </a:ln>
        </p:spPr>
      </p:pic>
      <p:sp>
        <p:nvSpPr>
          <p:cNvPr id="149" name="Google Shape;149;p29"/>
          <p:cNvSpPr txBox="1"/>
          <p:nvPr/>
        </p:nvSpPr>
        <p:spPr>
          <a:xfrm>
            <a:off x="5913750" y="3551950"/>
            <a:ext cx="1828800" cy="2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600">
                <a:solidFill>
                  <a:schemeClr val="dk1"/>
                </a:solidFill>
                <a:latin typeface="Calibri"/>
                <a:ea typeface="Calibri"/>
                <a:cs typeface="Calibri"/>
                <a:sym typeface="Calibri"/>
              </a:rPr>
              <a:t>Card Sort</a:t>
            </a:r>
            <a:endParaRPr sz="16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dk1"/>
              </a:buClr>
              <a:buSzPts val="1100"/>
              <a:buFont typeface="Arial"/>
              <a:buNone/>
            </a:pPr>
            <a:r>
              <a:rPr lang="en-US"/>
              <a:t>Sequencing Authentic Science Lessons</a:t>
            </a:r>
            <a:endParaRPr/>
          </a:p>
        </p:txBody>
      </p:sp>
      <p:sp>
        <p:nvSpPr>
          <p:cNvPr id="155" name="Google Shape;155;p30"/>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p>
            <a:pPr marL="457200" lvl="0" indent="-393700" algn="l" rtl="0">
              <a:spcBef>
                <a:spcPts val="520"/>
              </a:spcBef>
              <a:spcAft>
                <a:spcPts val="0"/>
              </a:spcAft>
              <a:buSzPts val="2600"/>
              <a:buChar char="•"/>
            </a:pPr>
            <a:r>
              <a:rPr lang="en-US"/>
              <a:t>Read through the professional development.</a:t>
            </a:r>
            <a:endParaRPr/>
          </a:p>
          <a:p>
            <a:pPr marL="457200" lvl="0" indent="-393700" algn="l" rtl="0">
              <a:spcBef>
                <a:spcPts val="0"/>
              </a:spcBef>
              <a:spcAft>
                <a:spcPts val="0"/>
              </a:spcAft>
              <a:buSzPts val="2600"/>
              <a:buChar char="•"/>
            </a:pPr>
            <a:r>
              <a:rPr lang="en-US"/>
              <a:t>Reference your notes from the 5E reading.</a:t>
            </a:r>
            <a:endParaRPr/>
          </a:p>
        </p:txBody>
      </p:sp>
      <p:pic>
        <p:nvPicPr>
          <p:cNvPr id="156" name="Google Shape;156;p30" descr="Strategy icon"/>
          <p:cNvPicPr preferRelativeResize="0">
            <a:picLocks noGrp="1"/>
          </p:cNvPicPr>
          <p:nvPr>
            <p:ph type="pic" idx="2"/>
          </p:nvPr>
        </p:nvPicPr>
        <p:blipFill rotWithShape="1">
          <a:blip r:embed="rId3">
            <a:alphaModFix/>
          </a:blip>
          <a:srcRect l="3069" r="3069"/>
          <a:stretch/>
        </p:blipFill>
        <p:spPr>
          <a:xfrm>
            <a:off x="6137925" y="1681986"/>
            <a:ext cx="1828800" cy="1828009"/>
          </a:xfrm>
          <a:prstGeom prst="rect">
            <a:avLst/>
          </a:prstGeom>
          <a:noFill/>
          <a:ln>
            <a:noFill/>
          </a:ln>
        </p:spPr>
      </p:pic>
      <p:sp>
        <p:nvSpPr>
          <p:cNvPr id="157" name="Google Shape;157;p30"/>
          <p:cNvSpPr/>
          <p:nvPr/>
        </p:nvSpPr>
        <p:spPr>
          <a:xfrm>
            <a:off x="6115425" y="1653500"/>
            <a:ext cx="1873800" cy="1873800"/>
          </a:xfrm>
          <a:prstGeom prst="ellipse">
            <a:avLst/>
          </a:prstGeom>
          <a:solidFill>
            <a:srgbClr val="FFFDCE"/>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158" name="Google Shape;158;p30"/>
          <p:cNvPicPr preferRelativeResize="0"/>
          <p:nvPr/>
        </p:nvPicPr>
        <p:blipFill>
          <a:blip r:embed="rId4">
            <a:alphaModFix/>
          </a:blip>
          <a:stretch>
            <a:fillRect/>
          </a:stretch>
        </p:blipFill>
        <p:spPr>
          <a:xfrm>
            <a:off x="6137925" y="1628249"/>
            <a:ext cx="1828800" cy="1828800"/>
          </a:xfrm>
          <a:prstGeom prst="rect">
            <a:avLst/>
          </a:prstGeom>
          <a:noFill/>
          <a:ln>
            <a:noFill/>
          </a:ln>
        </p:spPr>
      </p:pic>
      <p:sp>
        <p:nvSpPr>
          <p:cNvPr id="159" name="Google Shape;159;p30"/>
          <p:cNvSpPr txBox="1"/>
          <p:nvPr/>
        </p:nvSpPr>
        <p:spPr>
          <a:xfrm>
            <a:off x="6137925" y="3570600"/>
            <a:ext cx="1828800" cy="2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600">
                <a:solidFill>
                  <a:schemeClr val="dk1"/>
                </a:solidFill>
                <a:latin typeface="Calibri"/>
                <a:ea typeface="Calibri"/>
                <a:cs typeface="Calibri"/>
                <a:sym typeface="Calibri"/>
              </a:rPr>
              <a:t>Jigsaw</a:t>
            </a:r>
            <a:endParaRPr sz="1600">
              <a:solidFill>
                <a:schemeClr val="dk1"/>
              </a:solidFill>
              <a:latin typeface="Calibri"/>
              <a:ea typeface="Calibri"/>
              <a:cs typeface="Calibri"/>
              <a:sym typeface="Calibri"/>
            </a:endParaRPr>
          </a:p>
        </p:txBody>
      </p:sp>
      <p:pic>
        <p:nvPicPr>
          <p:cNvPr id="160" name="Google Shape;160;p30"/>
          <p:cNvPicPr preferRelativeResize="0"/>
          <p:nvPr/>
        </p:nvPicPr>
        <p:blipFill>
          <a:blip r:embed="rId5">
            <a:alphaModFix/>
          </a:blip>
          <a:stretch>
            <a:fillRect/>
          </a:stretch>
        </p:blipFill>
        <p:spPr>
          <a:xfrm>
            <a:off x="7879075" y="649601"/>
            <a:ext cx="967225" cy="515050"/>
          </a:xfrm>
          <a:prstGeom prst="rect">
            <a:avLst/>
          </a:prstGeom>
          <a:noFill/>
          <a:ln>
            <a:noFill/>
          </a:ln>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498</Words>
  <Application>Microsoft Macintosh PowerPoint</Application>
  <PresentationFormat>On-screen Show (16:9)</PresentationFormat>
  <Paragraphs>57</Paragraphs>
  <Slides>14</Slides>
  <Notes>14</Notes>
  <HiddenSlides>2</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Noto Sans Symbols</vt:lpstr>
      <vt:lpstr>LEARN theme</vt:lpstr>
      <vt:lpstr>LEARN theme</vt:lpstr>
      <vt:lpstr>PowerPoint Presentation</vt:lpstr>
      <vt:lpstr>Beach Ball Talk and Toss</vt:lpstr>
      <vt:lpstr>Beach Ball Talk and Toss</vt:lpstr>
      <vt:lpstr>Essential Question</vt:lpstr>
      <vt:lpstr>Learning Goals</vt:lpstr>
      <vt:lpstr>5E Card Sort</vt:lpstr>
      <vt:lpstr>The 5E Instructional Model</vt:lpstr>
      <vt:lpstr>5E Card Sort</vt:lpstr>
      <vt:lpstr>Sequencing Authentic Science Lessons</vt:lpstr>
      <vt:lpstr>Sequencing Authentic Science Lessons</vt:lpstr>
      <vt:lpstr>Six-Word Memoir</vt:lpstr>
      <vt:lpstr>LEARN Strategy Reflection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Moharram, Jehanne</cp:lastModifiedBy>
  <cp:revision>1</cp:revision>
  <dcterms:modified xsi:type="dcterms:W3CDTF">2024-10-15T18:24:47Z</dcterms:modified>
</cp:coreProperties>
</file>