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0058400" cy="7772400"/>
  <p:notesSz cx="6858000" cy="9144000"/>
  <p:embeddedFontLst>
    <p:embeddedFont>
      <p:font typeface="Happy Monkey" panose="020B0604020202020204" charset="0"/>
      <p:regular r:id="rId4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98" d="100"/>
          <a:sy n="98" d="100"/>
        </p:scale>
        <p:origin x="436" y="5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1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C4B52F5B-146A-FF4B-A76D-AE87F76C0215}"/>
    <pc:docChg chg="undo custSel modSld">
      <pc:chgData name="Moharram, Jehanne" userId="85e21374-e6a7-4794-bfaa-d28b9d520c64" providerId="ADAL" clId="{C4B52F5B-146A-FF4B-A76D-AE87F76C0215}" dt="2024-10-14T20:52:03.926" v="49" actId="20577"/>
      <pc:docMkLst>
        <pc:docMk/>
      </pc:docMkLst>
      <pc:sldChg chg="modSp mod">
        <pc:chgData name="Moharram, Jehanne" userId="85e21374-e6a7-4794-bfaa-d28b9d520c64" providerId="ADAL" clId="{C4B52F5B-146A-FF4B-A76D-AE87F76C0215}" dt="2024-10-14T20:48:05.369" v="32" actId="20577"/>
        <pc:sldMkLst>
          <pc:docMk/>
          <pc:sldMk cId="0" sldId="256"/>
        </pc:sldMkLst>
        <pc:spChg chg="mod">
          <ac:chgData name="Moharram, Jehanne" userId="85e21374-e6a7-4794-bfaa-d28b9d520c64" providerId="ADAL" clId="{C4B52F5B-146A-FF4B-A76D-AE87F76C0215}" dt="2024-10-14T20:48:05.369" v="32" actId="20577"/>
          <ac:spMkLst>
            <pc:docMk/>
            <pc:sldMk cId="0" sldId="256"/>
            <ac:spMk id="54" creationId="{00000000-0000-0000-0000-000000000000}"/>
          </ac:spMkLst>
        </pc:spChg>
      </pc:sldChg>
      <pc:sldChg chg="modSp mod">
        <pc:chgData name="Moharram, Jehanne" userId="85e21374-e6a7-4794-bfaa-d28b9d520c64" providerId="ADAL" clId="{C4B52F5B-146A-FF4B-A76D-AE87F76C0215}" dt="2024-10-14T20:48:37.849" v="36" actId="20577"/>
        <pc:sldMkLst>
          <pc:docMk/>
          <pc:sldMk cId="0" sldId="258"/>
        </pc:sldMkLst>
        <pc:spChg chg="mod">
          <ac:chgData name="Moharram, Jehanne" userId="85e21374-e6a7-4794-bfaa-d28b9d520c64" providerId="ADAL" clId="{C4B52F5B-146A-FF4B-A76D-AE87F76C0215}" dt="2024-10-14T20:48:37.849" v="36" actId="20577"/>
          <ac:spMkLst>
            <pc:docMk/>
            <pc:sldMk cId="0" sldId="258"/>
            <ac:spMk id="67" creationId="{00000000-0000-0000-0000-000000000000}"/>
          </ac:spMkLst>
        </pc:spChg>
      </pc:sldChg>
      <pc:sldChg chg="modSp mod">
        <pc:chgData name="Moharram, Jehanne" userId="85e21374-e6a7-4794-bfaa-d28b9d520c64" providerId="ADAL" clId="{C4B52F5B-146A-FF4B-A76D-AE87F76C0215}" dt="2024-10-14T20:50:42.520" v="38" actId="20577"/>
        <pc:sldMkLst>
          <pc:docMk/>
          <pc:sldMk cId="0" sldId="276"/>
        </pc:sldMkLst>
        <pc:spChg chg="mod">
          <ac:chgData name="Moharram, Jehanne" userId="85e21374-e6a7-4794-bfaa-d28b9d520c64" providerId="ADAL" clId="{C4B52F5B-146A-FF4B-A76D-AE87F76C0215}" dt="2024-10-14T20:50:42.520" v="38" actId="20577"/>
          <ac:spMkLst>
            <pc:docMk/>
            <pc:sldMk cId="0" sldId="276"/>
            <ac:spMk id="174" creationId="{00000000-0000-0000-0000-000000000000}"/>
          </ac:spMkLst>
        </pc:spChg>
      </pc:sldChg>
      <pc:sldChg chg="modSp mod">
        <pc:chgData name="Moharram, Jehanne" userId="85e21374-e6a7-4794-bfaa-d28b9d520c64" providerId="ADAL" clId="{C4B52F5B-146A-FF4B-A76D-AE87F76C0215}" dt="2024-10-14T20:51:15.820" v="40" actId="20577"/>
        <pc:sldMkLst>
          <pc:docMk/>
          <pc:sldMk cId="0" sldId="281"/>
        </pc:sldMkLst>
        <pc:spChg chg="mod">
          <ac:chgData name="Moharram, Jehanne" userId="85e21374-e6a7-4794-bfaa-d28b9d520c64" providerId="ADAL" clId="{C4B52F5B-146A-FF4B-A76D-AE87F76C0215}" dt="2024-10-14T20:51:15.820" v="40" actId="20577"/>
          <ac:spMkLst>
            <pc:docMk/>
            <pc:sldMk cId="0" sldId="281"/>
            <ac:spMk id="204" creationId="{00000000-0000-0000-0000-000000000000}"/>
          </ac:spMkLst>
        </pc:spChg>
      </pc:sldChg>
      <pc:sldChg chg="modSp mod">
        <pc:chgData name="Moharram, Jehanne" userId="85e21374-e6a7-4794-bfaa-d28b9d520c64" providerId="ADAL" clId="{C4B52F5B-146A-FF4B-A76D-AE87F76C0215}" dt="2024-10-14T20:51:39.597" v="44" actId="20577"/>
        <pc:sldMkLst>
          <pc:docMk/>
          <pc:sldMk cId="0" sldId="284"/>
        </pc:sldMkLst>
        <pc:spChg chg="mod">
          <ac:chgData name="Moharram, Jehanne" userId="85e21374-e6a7-4794-bfaa-d28b9d520c64" providerId="ADAL" clId="{C4B52F5B-146A-FF4B-A76D-AE87F76C0215}" dt="2024-10-14T20:51:39.597" v="44" actId="20577"/>
          <ac:spMkLst>
            <pc:docMk/>
            <pc:sldMk cId="0" sldId="284"/>
            <ac:spMk id="222" creationId="{00000000-0000-0000-0000-000000000000}"/>
          </ac:spMkLst>
        </pc:spChg>
      </pc:sldChg>
      <pc:sldChg chg="modSp mod">
        <pc:chgData name="Moharram, Jehanne" userId="85e21374-e6a7-4794-bfaa-d28b9d520c64" providerId="ADAL" clId="{C4B52F5B-146A-FF4B-A76D-AE87F76C0215}" dt="2024-10-14T20:51:49.740" v="45" actId="20577"/>
        <pc:sldMkLst>
          <pc:docMk/>
          <pc:sldMk cId="0" sldId="285"/>
        </pc:sldMkLst>
        <pc:spChg chg="mod">
          <ac:chgData name="Moharram, Jehanne" userId="85e21374-e6a7-4794-bfaa-d28b9d520c64" providerId="ADAL" clId="{C4B52F5B-146A-FF4B-A76D-AE87F76C0215}" dt="2024-10-14T20:51:49.740" v="45" actId="20577"/>
          <ac:spMkLst>
            <pc:docMk/>
            <pc:sldMk cId="0" sldId="285"/>
            <ac:spMk id="228" creationId="{00000000-0000-0000-0000-000000000000}"/>
          </ac:spMkLst>
        </pc:spChg>
      </pc:sldChg>
      <pc:sldChg chg="modSp mod">
        <pc:chgData name="Moharram, Jehanne" userId="85e21374-e6a7-4794-bfaa-d28b9d520c64" providerId="ADAL" clId="{C4B52F5B-146A-FF4B-A76D-AE87F76C0215}" dt="2024-10-14T20:52:03.926" v="49" actId="20577"/>
        <pc:sldMkLst>
          <pc:docMk/>
          <pc:sldMk cId="0" sldId="287"/>
        </pc:sldMkLst>
        <pc:spChg chg="mod">
          <ac:chgData name="Moharram, Jehanne" userId="85e21374-e6a7-4794-bfaa-d28b9d520c64" providerId="ADAL" clId="{C4B52F5B-146A-FF4B-A76D-AE87F76C0215}" dt="2024-10-14T20:52:03.926" v="49" actId="20577"/>
          <ac:spMkLst>
            <pc:docMk/>
            <pc:sldMk cId="0" sldId="287"/>
            <ac:spMk id="240" creationId="{00000000-0000-0000-0000-000000000000}"/>
          </ac:spMkLst>
        </pc:spChg>
      </pc:sldChg>
    </pc:docChg>
  </pc:docChgLst>
  <pc:docChgLst>
    <pc:chgData name="Moharram, Jehanne" userId="85e21374-e6a7-4794-bfaa-d28b9d520c64" providerId="ADAL" clId="{08F19933-F55E-3144-8E3F-D67C336009A9}"/>
    <pc:docChg chg="modSld">
      <pc:chgData name="Moharram, Jehanne" userId="85e21374-e6a7-4794-bfaa-d28b9d520c64" providerId="ADAL" clId="{08F19933-F55E-3144-8E3F-D67C336009A9}" dt="2024-10-15T20:06:29.271" v="16"/>
      <pc:docMkLst>
        <pc:docMk/>
      </pc:docMkLst>
      <pc:sldChg chg="modSp mod modNotesTx">
        <pc:chgData name="Moharram, Jehanne" userId="85e21374-e6a7-4794-bfaa-d28b9d520c64" providerId="ADAL" clId="{08F19933-F55E-3144-8E3F-D67C336009A9}" dt="2024-10-15T20:06:29.271" v="16"/>
        <pc:sldMkLst>
          <pc:docMk/>
          <pc:sldMk cId="0" sldId="256"/>
        </pc:sldMkLst>
        <pc:spChg chg="mod">
          <ac:chgData name="Moharram, Jehanne" userId="85e21374-e6a7-4794-bfaa-d28b9d520c64" providerId="ADAL" clId="{08F19933-F55E-3144-8E3F-D67C336009A9}" dt="2024-10-15T19:25:23.818" v="14" actId="20577"/>
          <ac:spMkLst>
            <pc:docMk/>
            <pc:sldMk cId="0" sldId="256"/>
            <ac:spMk id="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dk1"/>
                </a:solidFill>
              </a:rPr>
              <a:t>The Teacher Toolkit. (n.d.). Quiz, Quiz, Trade. https://</a:t>
            </a:r>
            <a:r>
              <a:rPr lang="en" sz="900" dirty="0" err="1">
                <a:solidFill>
                  <a:schemeClr val="dk1"/>
                </a:solidFill>
              </a:rPr>
              <a:t>www.theteachertoolkit.com</a:t>
            </a:r>
            <a:r>
              <a:rPr lang="en" sz="900" dirty="0">
                <a:solidFill>
                  <a:schemeClr val="dk1"/>
                </a:solidFill>
              </a:rPr>
              <a:t>/</a:t>
            </a:r>
            <a:r>
              <a:rPr lang="en" sz="900" dirty="0" err="1">
                <a:solidFill>
                  <a:schemeClr val="dk1"/>
                </a:solidFill>
              </a:rPr>
              <a:t>index.php</a:t>
            </a:r>
            <a:r>
              <a:rPr lang="en" sz="900" dirty="0">
                <a:solidFill>
                  <a:schemeClr val="dk1"/>
                </a:solidFill>
              </a:rPr>
              <a:t>/tool/quiz-quiz-trade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dirty="0">
                <a:solidFill>
                  <a:schemeClr val="dk1"/>
                </a:solidFill>
              </a:rPr>
              <a:t>K20 Center. (n.d.). Quiz, quiz, trade. Strategies. </a:t>
            </a:r>
            <a:r>
              <a:rPr lang="en-US" sz="1100">
                <a:solidFill>
                  <a:schemeClr val="dk1"/>
                </a:solidFill>
              </a:rPr>
              <a:t>https://learn.k20center.ou.edu/strategy/3086</a:t>
            </a:r>
            <a:endParaRPr lang="en-US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1bf48a7b9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1bf48a7b9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1bf48a7b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1bf48a7b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1bf48a7b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1bf48a7b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1bf48a7b9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1bf48a7b9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1bf48a7b9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1bf48a7b9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1bf48a7b9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1bf48a7b9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1bf48a7b9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1bf48a7b9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1bf48a7b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1bf48a7b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1bf48a7b9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1bf48a7b9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1bf48a7b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1bf48a7b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1bf48a7b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1bf48a7b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1bf48a7b9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1bf48a7b9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1bf48a7b9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1bf48a7b9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1bf48a7b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21bf48a7b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1bf48a7b9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1bf48a7b9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1bf48a7b9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1bf48a7b9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1bf48a7b9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1bf48a7b9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21bf48a7b9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21bf48a7b9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21bf48a7b9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21bf48a7b9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5881a7cdf0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5881a7cdf0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5881a7cdf0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5881a7cdf0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1bf48a7b9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1bf48a7b9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5881a7cdf0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5881a7cdf0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5881a7cdf0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5881a7cdf0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5881a7cdf0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5881a7cdf0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5881a7cdf0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5881a7cdf0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5881a7cdf0_1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25881a7cdf0_1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5881a7cdf0_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5881a7cdf0_1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5881a7cdf0_1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25881a7cdf0_1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5881a7cdf0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25881a7cdf0_1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5881a7cdf0_1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5881a7cdf0_1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5881a7cdf0_1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5881a7cdf0_1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1bf48a7b9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1bf48a7b9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5881a7cdf0_1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5881a7cdf0_1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Need to print next year (noted in July 2023)</a:t>
            </a:r>
            <a:endParaRPr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5881a7cdf0_1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5881a7cdf0_1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5881a7cdf0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5881a7cdf0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5881a7cdf0_1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5881a7cdf0_1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5881a7cdf0_1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5881a7cdf0_1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25881a7cdf0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25881a7cdf0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5881a7cdf0_1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5881a7cdf0_1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Need to print updated next year (noted in July 2023)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1bf48a7b9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1bf48a7b9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1bf48a7b9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1bf48a7b9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1bf48a7b9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1bf48a7b9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1bf48a7b9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1bf48a7b9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1bf48a7b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3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1bf48a7b9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rm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42875" y="899075"/>
            <a:ext cx="6239400" cy="62229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Oklahoma Facts</a:t>
            </a:r>
            <a:endParaRPr sz="2400" b="1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Grab a card!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Hold the definition side outward and </a:t>
            </a:r>
            <a:r>
              <a:rPr lang="en" sz="260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the term </a:t>
            </a: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side (italicized) toward you.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Put your other hand in the air.  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Find a partner who also has a hand in the air. Fist bump or high five.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Introduce yourself.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Quiz each other. Switch cards.  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Put your hand in the air again and find another partner who has a hand in the air.  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2600"/>
              <a:buFont typeface="Calibri"/>
              <a:buAutoNum type="arabicPeriod"/>
            </a:pPr>
            <a:r>
              <a:rPr lang="en" sz="2600" dirty="0">
                <a:solidFill>
                  <a:srgbClr val="1A1A1A"/>
                </a:solidFill>
                <a:latin typeface="Calibri"/>
                <a:ea typeface="Calibri"/>
                <a:cs typeface="Calibri"/>
                <a:sym typeface="Calibri"/>
              </a:rPr>
              <a:t>Keep going!</a:t>
            </a:r>
            <a:endParaRPr sz="2600" dirty="0">
              <a:solidFill>
                <a:srgbClr val="1A1A1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4675" y="152400"/>
            <a:ext cx="3171323" cy="3171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graphic of a desk with a calculator and pencils&#10;&#10;Description automatically generated">
            <a:extLst>
              <a:ext uri="{FF2B5EF4-FFF2-40B4-BE49-F238E27FC236}">
                <a16:creationId xmlns:a16="http://schemas.microsoft.com/office/drawing/2014/main" id="{2AC07CB9-11F4-B806-DCFD-B768CE2C3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3611" y="6712085"/>
            <a:ext cx="511913" cy="8364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ctrTitle"/>
          </p:nvPr>
        </p:nvSpPr>
        <p:spPr>
          <a:xfrm>
            <a:off x="342870" y="516384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Tree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Redbud</a:t>
            </a:r>
            <a:endParaRPr sz="7400"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ctrTitle"/>
          </p:nvPr>
        </p:nvSpPr>
        <p:spPr>
          <a:xfrm>
            <a:off x="342870" y="519931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Wildflower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92616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Indian Paintbrush</a:t>
            </a:r>
            <a:endParaRPr sz="74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ctrTitle"/>
          </p:nvPr>
        </p:nvSpPr>
        <p:spPr>
          <a:xfrm>
            <a:off x="496293" y="515198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Amphibian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53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Bullfrog</a:t>
            </a:r>
            <a:endParaRPr sz="74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ctrTitle"/>
          </p:nvPr>
        </p:nvSpPr>
        <p:spPr>
          <a:xfrm>
            <a:off x="479050" y="5187493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Butterfly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Black Swallowtail</a:t>
            </a:r>
            <a:endParaRPr sz="74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ctrTitle"/>
          </p:nvPr>
        </p:nvSpPr>
        <p:spPr>
          <a:xfrm>
            <a:off x="342870" y="515198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Home of “Footloose”</a:t>
            </a:r>
            <a:endParaRPr sz="5700"/>
          </a:p>
        </p:txBody>
      </p:sp>
      <p:sp>
        <p:nvSpPr>
          <p:cNvPr id="133" name="Google Shape;133;p26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91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Elmore City</a:t>
            </a:r>
            <a:endParaRPr sz="7400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530722" y="5246616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 of the largest peanut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91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Durant</a:t>
            </a:r>
            <a:endParaRPr sz="7400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ctrTitle"/>
          </p:nvPr>
        </p:nvSpPr>
        <p:spPr>
          <a:xfrm>
            <a:off x="342870" y="5116509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 of the Balloon Fest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Poteau</a:t>
            </a:r>
            <a:endParaRPr sz="7400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ctrTitle"/>
          </p:nvPr>
        </p:nvSpPr>
        <p:spPr>
          <a:xfrm>
            <a:off x="461835" y="521114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360"/>
              <a:t>Home of the Noodling Festival</a:t>
            </a:r>
            <a:endParaRPr sz="5360"/>
          </a:p>
        </p:txBody>
      </p:sp>
      <p:sp>
        <p:nvSpPr>
          <p:cNvPr id="151" name="Google Shape;151;p29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Pauls Valley</a:t>
            </a:r>
            <a:endParaRPr sz="7400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ctrTitle"/>
          </p:nvPr>
        </p:nvSpPr>
        <p:spPr>
          <a:xfrm>
            <a:off x="342870" y="5175669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lang="en" sz="5030"/>
              <a:t>Home of the Volkswagen Spider</a:t>
            </a:r>
            <a:endParaRPr sz="5030"/>
          </a:p>
        </p:txBody>
      </p:sp>
      <p:sp>
        <p:nvSpPr>
          <p:cNvPr id="157" name="Google Shape;157;p30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1626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Lexington</a:t>
            </a:r>
            <a:endParaRPr sz="7400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ctrTitle"/>
          </p:nvPr>
        </p:nvSpPr>
        <p:spPr>
          <a:xfrm>
            <a:off x="461807" y="5234791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lang="en" sz="6300"/>
              <a:t>Home of the Bigfoot Festival</a:t>
            </a:r>
            <a:endParaRPr sz="6300"/>
          </a:p>
        </p:txBody>
      </p:sp>
      <p:sp>
        <p:nvSpPr>
          <p:cNvPr id="163" name="Google Shape;163;p31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Honobia</a:t>
            </a:r>
            <a:endParaRPr sz="7400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42895" y="519931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Beverage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842513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Milk</a:t>
            </a:r>
            <a:endParaRPr sz="7400" i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ctrTitle"/>
          </p:nvPr>
        </p:nvSpPr>
        <p:spPr>
          <a:xfrm>
            <a:off x="342870" y="5151982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Home of Spooklight Hill</a:t>
            </a:r>
            <a:endParaRPr sz="5700"/>
          </a:p>
        </p:txBody>
      </p:sp>
      <p:sp>
        <p:nvSpPr>
          <p:cNvPr id="169" name="Google Shape;169;p32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80791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Quapaw</a:t>
            </a:r>
            <a:endParaRPr sz="7400" i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>
            <a:spLocks noGrp="1"/>
          </p:cNvSpPr>
          <p:nvPr>
            <p:ph type="ctrTitle"/>
          </p:nvPr>
        </p:nvSpPr>
        <p:spPr>
          <a:xfrm>
            <a:off x="342870" y="5175669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lang="en" sz="5030" dirty="0"/>
              <a:t>Home of Cowboys and Italians</a:t>
            </a:r>
            <a:endParaRPr sz="5030" dirty="0"/>
          </a:p>
        </p:txBody>
      </p:sp>
      <p:sp>
        <p:nvSpPr>
          <p:cNvPr id="175" name="Google Shape;175;p33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650647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McAlester</a:t>
            </a:r>
            <a:endParaRPr sz="7400" i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>
            <a:spLocks noGrp="1"/>
          </p:cNvSpPr>
          <p:nvPr>
            <p:ph type="ctrTitle"/>
          </p:nvPr>
        </p:nvSpPr>
        <p:spPr>
          <a:xfrm>
            <a:off x="444620" y="504552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en" sz="5700"/>
              <a:t>Birthplace of the parking meter, electric guitar, and grocery cart</a:t>
            </a:r>
            <a:endParaRPr sz="5700"/>
          </a:p>
        </p:txBody>
      </p:sp>
      <p:sp>
        <p:nvSpPr>
          <p:cNvPr id="181" name="Google Shape;181;p34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74528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Oklahoma</a:t>
            </a:r>
            <a:endParaRPr sz="7400"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>
            <a:spLocks noGrp="1"/>
          </p:cNvSpPr>
          <p:nvPr>
            <p:ph type="ctrTitle"/>
          </p:nvPr>
        </p:nvSpPr>
        <p:spPr>
          <a:xfrm>
            <a:off x="342870" y="519931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5700"/>
              <a:t>GEAR UP stands for…</a:t>
            </a:r>
            <a:endParaRPr sz="5700"/>
          </a:p>
        </p:txBody>
      </p:sp>
      <p:sp>
        <p:nvSpPr>
          <p:cNvPr id="187" name="Google Shape;187;p35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68612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i="1"/>
              <a:t>Gaining Early Awareness and Readiness for Undergraduate Programs</a:t>
            </a:r>
            <a:endParaRPr sz="4000" i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>
            <a:spLocks noGrp="1"/>
          </p:cNvSpPr>
          <p:nvPr>
            <p:ph type="ctrTitle"/>
          </p:nvPr>
        </p:nvSpPr>
        <p:spPr>
          <a:xfrm>
            <a:off x="342895" y="492720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en" sz="6300"/>
              <a:t>The largest wildlife refuge in Oklahoma</a:t>
            </a:r>
            <a:endParaRPr sz="6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60"/>
              <a:buNone/>
            </a:pPr>
            <a:endParaRPr sz="5130"/>
          </a:p>
        </p:txBody>
      </p:sp>
      <p:sp>
        <p:nvSpPr>
          <p:cNvPr id="193" name="Google Shape;193;p36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674296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300" i="1">
                <a:solidFill>
                  <a:srgbClr val="666666"/>
                </a:solidFill>
              </a:rPr>
              <a:t>Wichita Mountains National Wildlife Refuge</a:t>
            </a:r>
            <a:endParaRPr sz="6300" i="1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>
            <a:spLocks noGrp="1"/>
          </p:cNvSpPr>
          <p:nvPr>
            <p:ph type="ctrTitle"/>
          </p:nvPr>
        </p:nvSpPr>
        <p:spPr>
          <a:xfrm>
            <a:off x="427375" y="4765500"/>
            <a:ext cx="9372600" cy="180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What Oklahoma mountain range is about 1.3 billion years old?</a:t>
            </a:r>
            <a:endParaRPr sz="57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5700"/>
          </a:p>
        </p:txBody>
      </p:sp>
      <p:sp>
        <p:nvSpPr>
          <p:cNvPr id="199" name="Google Shape;199;p37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615275"/>
            <a:ext cx="9372600" cy="18189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The Arbuckle Mountains</a:t>
            </a:r>
            <a:endParaRPr sz="7400" i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>
            <a:spLocks noGrp="1"/>
          </p:cNvSpPr>
          <p:nvPr>
            <p:ph type="ctrTitle"/>
          </p:nvPr>
        </p:nvSpPr>
        <p:spPr>
          <a:xfrm>
            <a:off x="342895" y="5489881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5700" dirty="0"/>
              <a:t>What is the </a:t>
            </a:r>
            <a:br>
              <a:rPr lang="en" sz="5700" dirty="0"/>
            </a:br>
            <a:r>
              <a:rPr lang="en" sz="5700" dirty="0"/>
              <a:t>state’s largest toad?</a:t>
            </a:r>
            <a:endParaRPr sz="5700" dirty="0"/>
          </a:p>
        </p:txBody>
      </p:sp>
      <p:sp>
        <p:nvSpPr>
          <p:cNvPr id="205" name="Google Shape;205;p38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59478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Woodhouse Toad</a:t>
            </a:r>
            <a:endParaRPr sz="7400" i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9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What is the largest lake in Oklahoma?</a:t>
            </a:r>
            <a:endParaRPr sz="5700"/>
          </a:p>
        </p:txBody>
      </p:sp>
      <p:sp>
        <p:nvSpPr>
          <p:cNvPr id="211" name="Google Shape;211;p39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583165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Lake Eufaula</a:t>
            </a:r>
            <a:endParaRPr sz="7400" i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Where is Beavers Bend State Park?</a:t>
            </a:r>
            <a:endParaRPr sz="5700"/>
          </a:p>
        </p:txBody>
      </p:sp>
      <p:sp>
        <p:nvSpPr>
          <p:cNvPr id="217" name="Google Shape;217;p40"/>
          <p:cNvSpPr txBox="1">
            <a:spLocks noGrp="1"/>
          </p:cNvSpPr>
          <p:nvPr>
            <p:ph type="subTitle" idx="1"/>
          </p:nvPr>
        </p:nvSpPr>
        <p:spPr>
          <a:xfrm rot="10800000">
            <a:off x="342900" y="933325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Hochatown/Broken Bow</a:t>
            </a:r>
            <a:endParaRPr sz="7400" i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1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 dirty="0"/>
              <a:t>Musician Vince Gill’s high school</a:t>
            </a:r>
            <a:endParaRPr sz="5700" dirty="0"/>
          </a:p>
        </p:txBody>
      </p:sp>
      <p:sp>
        <p:nvSpPr>
          <p:cNvPr id="223" name="Google Shape;223;p41"/>
          <p:cNvSpPr txBox="1">
            <a:spLocks noGrp="1"/>
          </p:cNvSpPr>
          <p:nvPr>
            <p:ph type="subTitle" idx="1"/>
          </p:nvPr>
        </p:nvSpPr>
        <p:spPr>
          <a:xfrm rot="10800000">
            <a:off x="342900" y="113010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OKC - Northwest Classen</a:t>
            </a:r>
            <a:endParaRPr sz="74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ctrTitle"/>
          </p:nvPr>
        </p:nvSpPr>
        <p:spPr>
          <a:xfrm>
            <a:off x="461835" y="525847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Animal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1"/>
          </p:nvPr>
        </p:nvSpPr>
        <p:spPr>
          <a:xfrm rot="10800000">
            <a:off x="342905" y="909689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 dirty="0"/>
              <a:t> American Bison</a:t>
            </a:r>
            <a:endParaRPr sz="7400" i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2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 dirty="0"/>
              <a:t>Author S. E. Hinton’s High School</a:t>
            </a:r>
            <a:endParaRPr sz="5700" dirty="0"/>
          </a:p>
        </p:txBody>
      </p:sp>
      <p:sp>
        <p:nvSpPr>
          <p:cNvPr id="229" name="Google Shape;229;p42"/>
          <p:cNvSpPr txBox="1">
            <a:spLocks noGrp="1"/>
          </p:cNvSpPr>
          <p:nvPr>
            <p:ph type="subTitle" idx="1"/>
          </p:nvPr>
        </p:nvSpPr>
        <p:spPr>
          <a:xfrm rot="10800000">
            <a:off x="342900" y="113010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Tulsa - Will Rogers</a:t>
            </a:r>
            <a:endParaRPr sz="7400"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3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Where is Reba’s Restaurant?</a:t>
            </a:r>
            <a:endParaRPr sz="5700"/>
          </a:p>
        </p:txBody>
      </p:sp>
      <p:sp>
        <p:nvSpPr>
          <p:cNvPr id="235" name="Google Shape;235;p43"/>
          <p:cNvSpPr txBox="1">
            <a:spLocks noGrp="1"/>
          </p:cNvSpPr>
          <p:nvPr>
            <p:ph type="subTitle" idx="1"/>
          </p:nvPr>
        </p:nvSpPr>
        <p:spPr>
          <a:xfrm rot="10800000">
            <a:off x="342900" y="113010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Atoka</a:t>
            </a:r>
            <a:endParaRPr sz="7400" i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4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 dirty="0"/>
              <a:t>What was the official rock song of Oklahoma in 2009?</a:t>
            </a:r>
            <a:endParaRPr sz="5700" dirty="0"/>
          </a:p>
        </p:txBody>
      </p:sp>
      <p:sp>
        <p:nvSpPr>
          <p:cNvPr id="241" name="Google Shape;241;p44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467425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“Do You Realize?”</a:t>
            </a:r>
            <a:endParaRPr sz="740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Flaming Lips</a:t>
            </a:r>
            <a:endParaRPr sz="7400" i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5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Where is the world’s largest pop bottle sculpture?</a:t>
            </a:r>
            <a:endParaRPr sz="5700"/>
          </a:p>
        </p:txBody>
      </p:sp>
      <p:sp>
        <p:nvSpPr>
          <p:cNvPr id="247" name="Google Shape;247;p45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Arcadia</a:t>
            </a:r>
            <a:endParaRPr sz="7400" i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6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Home of the annual Deer Festival</a:t>
            </a:r>
            <a:endParaRPr sz="5700"/>
          </a:p>
        </p:txBody>
      </p:sp>
      <p:sp>
        <p:nvSpPr>
          <p:cNvPr id="253" name="Google Shape;253;p46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Antlers</a:t>
            </a:r>
            <a:endParaRPr sz="7400" i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7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Highest point in Oklahoma</a:t>
            </a:r>
            <a:endParaRPr sz="5700"/>
          </a:p>
        </p:txBody>
      </p:sp>
      <p:sp>
        <p:nvSpPr>
          <p:cNvPr id="259" name="Google Shape;259;p47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Black Mesa</a:t>
            </a:r>
            <a:endParaRPr sz="7400" i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8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Lowest point in Oklahoma</a:t>
            </a:r>
            <a:endParaRPr sz="5700"/>
          </a:p>
        </p:txBody>
      </p:sp>
      <p:sp>
        <p:nvSpPr>
          <p:cNvPr id="265" name="Google Shape;265;p48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Little River</a:t>
            </a:r>
            <a:endParaRPr sz="7400" i="1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9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6th largest statue in the U.S.</a:t>
            </a:r>
            <a:endParaRPr sz="5700"/>
          </a:p>
        </p:txBody>
      </p:sp>
      <p:sp>
        <p:nvSpPr>
          <p:cNvPr id="271" name="Google Shape;271;p49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Golden Driller (Tulsa)</a:t>
            </a:r>
            <a:endParaRPr sz="7400" i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0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Where is the “Center of the Universe”?</a:t>
            </a:r>
            <a:endParaRPr sz="5700"/>
          </a:p>
        </p:txBody>
      </p:sp>
      <p:sp>
        <p:nvSpPr>
          <p:cNvPr id="277" name="Google Shape;277;p50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Tulsa</a:t>
            </a:r>
            <a:endParaRPr sz="7400" i="1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1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First state capital of Oklahoma</a:t>
            </a:r>
            <a:endParaRPr sz="5700"/>
          </a:p>
        </p:txBody>
      </p:sp>
      <p:sp>
        <p:nvSpPr>
          <p:cNvPr id="283" name="Google Shape;283;p51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Guthrie</a:t>
            </a:r>
            <a:endParaRPr sz="7400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84340" y="5163807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Bird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i="1"/>
              <a:t>Scissor-tailed Flycatcher</a:t>
            </a:r>
            <a:endParaRPr sz="6600" i="1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2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Home of the Toy &amp; Action Figure Museum</a:t>
            </a:r>
            <a:endParaRPr sz="5700"/>
          </a:p>
        </p:txBody>
      </p:sp>
      <p:sp>
        <p:nvSpPr>
          <p:cNvPr id="289" name="Google Shape;289;p52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Pauls Valley</a:t>
            </a:r>
            <a:endParaRPr sz="7400" i="1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3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Musician Toby Keith’s hometown</a:t>
            </a:r>
            <a:endParaRPr sz="5700"/>
          </a:p>
        </p:txBody>
      </p:sp>
      <p:sp>
        <p:nvSpPr>
          <p:cNvPr id="295" name="Google Shape;295;p53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Moore</a:t>
            </a:r>
            <a:endParaRPr sz="7400" i="1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4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Musician Blake Shelton’s hometown</a:t>
            </a:r>
            <a:endParaRPr sz="5700"/>
          </a:p>
        </p:txBody>
      </p:sp>
      <p:sp>
        <p:nvSpPr>
          <p:cNvPr id="301" name="Google Shape;301;p54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Ada</a:t>
            </a:r>
            <a:endParaRPr sz="7400" i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5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Musician Garth Brooks’ hometown</a:t>
            </a:r>
            <a:endParaRPr sz="5700"/>
          </a:p>
        </p:txBody>
      </p:sp>
      <p:sp>
        <p:nvSpPr>
          <p:cNvPr id="307" name="Google Shape;307;p55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Yukon</a:t>
            </a:r>
            <a:endParaRPr sz="7400" i="1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6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Musician Carrie Underwood’s hometown</a:t>
            </a:r>
            <a:endParaRPr sz="5700"/>
          </a:p>
        </p:txBody>
      </p:sp>
      <p:sp>
        <p:nvSpPr>
          <p:cNvPr id="313" name="Google Shape;313;p56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Checotah</a:t>
            </a:r>
            <a:endParaRPr sz="7400" i="1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7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Actor Brad Pitt’s birthplace</a:t>
            </a:r>
            <a:endParaRPr sz="5700"/>
          </a:p>
        </p:txBody>
      </p:sp>
      <p:sp>
        <p:nvSpPr>
          <p:cNvPr id="319" name="Google Shape;319;p57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Shawnee</a:t>
            </a:r>
            <a:endParaRPr sz="7400" i="1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8"/>
          <p:cNvSpPr txBox="1">
            <a:spLocks noGrp="1"/>
          </p:cNvSpPr>
          <p:nvPr>
            <p:ph type="ctrTitle"/>
          </p:nvPr>
        </p:nvSpPr>
        <p:spPr>
          <a:xfrm>
            <a:off x="342925" y="5142774"/>
            <a:ext cx="9372600" cy="1276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sz="5700"/>
              <a:t>Home to an American Banjo Museum</a:t>
            </a:r>
            <a:endParaRPr sz="5700"/>
          </a:p>
        </p:txBody>
      </p:sp>
      <p:sp>
        <p:nvSpPr>
          <p:cNvPr id="325" name="Google Shape;325;p58"/>
          <p:cNvSpPr txBox="1">
            <a:spLocks noGrp="1"/>
          </p:cNvSpPr>
          <p:nvPr>
            <p:ph type="subTitle" idx="1"/>
          </p:nvPr>
        </p:nvSpPr>
        <p:spPr>
          <a:xfrm rot="10800000">
            <a:off x="342925" y="1017650"/>
            <a:ext cx="9372600" cy="163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Guthrie/Bricktown/</a:t>
            </a:r>
            <a:endParaRPr sz="7400" i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Ardmore</a:t>
            </a:r>
            <a:endParaRPr sz="7400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ctrTitle"/>
          </p:nvPr>
        </p:nvSpPr>
        <p:spPr>
          <a:xfrm>
            <a:off x="453200" y="5140158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Fish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04440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White Bass</a:t>
            </a:r>
            <a:endParaRPr sz="7400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ctrTitle"/>
          </p:nvPr>
        </p:nvSpPr>
        <p:spPr>
          <a:xfrm>
            <a:off x="342870" y="5116509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Fruit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28127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Strawberry</a:t>
            </a:r>
            <a:endParaRPr sz="7400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ctrTitle"/>
          </p:nvPr>
        </p:nvSpPr>
        <p:spPr>
          <a:xfrm>
            <a:off x="444593" y="510468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Vegetable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7542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Watermelon</a:t>
            </a:r>
            <a:endParaRPr sz="7400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ctrTitle"/>
          </p:nvPr>
        </p:nvSpPr>
        <p:spPr>
          <a:xfrm>
            <a:off x="461835" y="5163844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Insect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16264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Honeybee</a:t>
            </a:r>
            <a:endParaRPr sz="7400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ctrTitle"/>
          </p:nvPr>
        </p:nvSpPr>
        <p:spPr>
          <a:xfrm>
            <a:off x="461835" y="5128333"/>
            <a:ext cx="9372600" cy="1552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Oklahoma State Nickname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subTitle" idx="1"/>
          </p:nvPr>
        </p:nvSpPr>
        <p:spPr>
          <a:xfrm rot="10800000">
            <a:off x="342930" y="899073"/>
            <a:ext cx="9372600" cy="1718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 i="1"/>
              <a:t>Sooner State</a:t>
            </a:r>
            <a:endParaRPr sz="74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498</Words>
  <Application>Microsoft Office PowerPoint</Application>
  <PresentationFormat>Custom</PresentationFormat>
  <Paragraphs>105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Calibri</vt:lpstr>
      <vt:lpstr>Happy Monkey</vt:lpstr>
      <vt:lpstr>Arial</vt:lpstr>
      <vt:lpstr>Simple Light</vt:lpstr>
      <vt:lpstr>PowerPoint Presentation</vt:lpstr>
      <vt:lpstr>Oklahoma State Beverage</vt:lpstr>
      <vt:lpstr>Oklahoma State Animal</vt:lpstr>
      <vt:lpstr>Oklahoma State Bird</vt:lpstr>
      <vt:lpstr>Oklahoma State Fish</vt:lpstr>
      <vt:lpstr>Oklahoma State Fruit</vt:lpstr>
      <vt:lpstr>Oklahoma State Vegetable</vt:lpstr>
      <vt:lpstr>Oklahoma State Insect</vt:lpstr>
      <vt:lpstr>Oklahoma State Nickname</vt:lpstr>
      <vt:lpstr>Oklahoma State Tree</vt:lpstr>
      <vt:lpstr>Oklahoma State Wildflower</vt:lpstr>
      <vt:lpstr>Oklahoma State Amphibian</vt:lpstr>
      <vt:lpstr>Oklahoma State Butterfly</vt:lpstr>
      <vt:lpstr>Home of “Footloose”</vt:lpstr>
      <vt:lpstr>Home of the largest peanut</vt:lpstr>
      <vt:lpstr>Home of the Balloon Fest</vt:lpstr>
      <vt:lpstr>Home of the Noodling Festival</vt:lpstr>
      <vt:lpstr>Home of the Volkswagen Spider</vt:lpstr>
      <vt:lpstr>Home of the Bigfoot Festival</vt:lpstr>
      <vt:lpstr>Home of Spooklight Hill</vt:lpstr>
      <vt:lpstr>Home of Cowboys and Italians</vt:lpstr>
      <vt:lpstr>Birthplace of the parking meter, electric guitar, and grocery cart</vt:lpstr>
      <vt:lpstr>GEAR UP stands for…</vt:lpstr>
      <vt:lpstr>The largest wildlife refuge in Oklahoma </vt:lpstr>
      <vt:lpstr>What Oklahoma mountain range is about 1.3 billion years old? </vt:lpstr>
      <vt:lpstr>What is the  state’s largest toad?</vt:lpstr>
      <vt:lpstr>What is the largest lake in Oklahoma?</vt:lpstr>
      <vt:lpstr>Where is Beavers Bend State Park?</vt:lpstr>
      <vt:lpstr>Musician Vince Gill’s high school</vt:lpstr>
      <vt:lpstr>Author S. E. Hinton’s High School</vt:lpstr>
      <vt:lpstr>Where is Reba’s Restaurant?</vt:lpstr>
      <vt:lpstr>What was the official rock song of Oklahoma in 2009?</vt:lpstr>
      <vt:lpstr>Where is the world’s largest pop bottle sculpture?</vt:lpstr>
      <vt:lpstr>Home of the annual Deer Festival</vt:lpstr>
      <vt:lpstr>Highest point in Oklahoma</vt:lpstr>
      <vt:lpstr>Lowest point in Oklahoma</vt:lpstr>
      <vt:lpstr>6th largest statue in the U.S.</vt:lpstr>
      <vt:lpstr>Where is the “Center of the Universe”?</vt:lpstr>
      <vt:lpstr>First state capital of Oklahoma</vt:lpstr>
      <vt:lpstr>Home of the Toy &amp; Action Figure Museum</vt:lpstr>
      <vt:lpstr>Musician Toby Keith’s hometown</vt:lpstr>
      <vt:lpstr>Musician Blake Shelton’s hometown</vt:lpstr>
      <vt:lpstr>Musician Garth Brooks’ hometown</vt:lpstr>
      <vt:lpstr>Musician Carrie Underwood’s hometown</vt:lpstr>
      <vt:lpstr>Actor Brad Pitt’s birthplace</vt:lpstr>
      <vt:lpstr>Home to an American Banjo Museum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and Presenting Professional Development</dc:title>
  <dc:subject/>
  <dc:creator>K20 Center</dc:creator>
  <cp:keywords/>
  <dc:description/>
  <cp:lastModifiedBy>Stone, Aster</cp:lastModifiedBy>
  <cp:revision>2</cp:revision>
  <dcterms:modified xsi:type="dcterms:W3CDTF">2024-10-21T14:05:48Z</dcterms:modified>
  <cp:category/>
</cp:coreProperties>
</file>