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iana Cros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E5DFF-26EE-6249-8612-B12A8E24AA8A}" v="6" dt="2024-10-15T19:22:50.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6301"/>
  </p:normalViewPr>
  <p:slideViewPr>
    <p:cSldViewPr snapToGrid="0">
      <p:cViewPr varScale="1">
        <p:scale>
          <a:sx n="115" d="100"/>
          <a:sy n="115" d="100"/>
        </p:scale>
        <p:origin x="84"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D0DE5DFF-26EE-6249-8612-B12A8E24AA8A}"/>
    <pc:docChg chg="custSel modSld">
      <pc:chgData name="Moharram, Jehanne" userId="85e21374-e6a7-4794-bfaa-d28b9d520c64" providerId="ADAL" clId="{D0DE5DFF-26EE-6249-8612-B12A8E24AA8A}" dt="2024-10-15T19:22:50.450" v="177"/>
      <pc:docMkLst>
        <pc:docMk/>
      </pc:docMkLst>
      <pc:sldChg chg="modSp mod">
        <pc:chgData name="Moharram, Jehanne" userId="85e21374-e6a7-4794-bfaa-d28b9d520c64" providerId="ADAL" clId="{D0DE5DFF-26EE-6249-8612-B12A8E24AA8A}" dt="2024-10-14T19:04:51.664" v="36" actId="20577"/>
        <pc:sldMkLst>
          <pc:docMk/>
          <pc:sldMk cId="0" sldId="257"/>
        </pc:sldMkLst>
        <pc:spChg chg="mod">
          <ac:chgData name="Moharram, Jehanne" userId="85e21374-e6a7-4794-bfaa-d28b9d520c64" providerId="ADAL" clId="{D0DE5DFF-26EE-6249-8612-B12A8E24AA8A}" dt="2024-10-14T19:03:53.359" v="33" actId="20577"/>
          <ac:spMkLst>
            <pc:docMk/>
            <pc:sldMk cId="0" sldId="257"/>
            <ac:spMk id="97" creationId="{00000000-0000-0000-0000-000000000000}"/>
          </ac:spMkLst>
        </pc:spChg>
        <pc:spChg chg="mod">
          <ac:chgData name="Moharram, Jehanne" userId="85e21374-e6a7-4794-bfaa-d28b9d520c64" providerId="ADAL" clId="{D0DE5DFF-26EE-6249-8612-B12A8E24AA8A}" dt="2024-10-14T19:04:51.664" v="36" actId="20577"/>
          <ac:spMkLst>
            <pc:docMk/>
            <pc:sldMk cId="0" sldId="257"/>
            <ac:spMk id="98" creationId="{00000000-0000-0000-0000-000000000000}"/>
          </ac:spMkLst>
        </pc:spChg>
      </pc:sldChg>
      <pc:sldChg chg="modSp mod">
        <pc:chgData name="Moharram, Jehanne" userId="85e21374-e6a7-4794-bfaa-d28b9d520c64" providerId="ADAL" clId="{D0DE5DFF-26EE-6249-8612-B12A8E24AA8A}" dt="2024-10-15T19:20:49.414" v="166" actId="27636"/>
        <pc:sldMkLst>
          <pc:docMk/>
          <pc:sldMk cId="0" sldId="258"/>
        </pc:sldMkLst>
        <pc:spChg chg="mod">
          <ac:chgData name="Moharram, Jehanne" userId="85e21374-e6a7-4794-bfaa-d28b9d520c64" providerId="ADAL" clId="{D0DE5DFF-26EE-6249-8612-B12A8E24AA8A}" dt="2024-10-15T19:20:49.414" v="166" actId="27636"/>
          <ac:spMkLst>
            <pc:docMk/>
            <pc:sldMk cId="0" sldId="258"/>
            <ac:spMk id="104" creationId="{00000000-0000-0000-0000-000000000000}"/>
          </ac:spMkLst>
        </pc:spChg>
      </pc:sldChg>
      <pc:sldChg chg="modSp mod">
        <pc:chgData name="Moharram, Jehanne" userId="85e21374-e6a7-4794-bfaa-d28b9d520c64" providerId="ADAL" clId="{D0DE5DFF-26EE-6249-8612-B12A8E24AA8A}" dt="2024-10-15T18:47:24.903" v="163" actId="14100"/>
        <pc:sldMkLst>
          <pc:docMk/>
          <pc:sldMk cId="0" sldId="259"/>
        </pc:sldMkLst>
        <pc:spChg chg="mod">
          <ac:chgData name="Moharram, Jehanne" userId="85e21374-e6a7-4794-bfaa-d28b9d520c64" providerId="ADAL" clId="{D0DE5DFF-26EE-6249-8612-B12A8E24AA8A}" dt="2024-10-15T18:47:24.903" v="163" actId="14100"/>
          <ac:spMkLst>
            <pc:docMk/>
            <pc:sldMk cId="0" sldId="259"/>
            <ac:spMk id="110" creationId="{00000000-0000-0000-0000-000000000000}"/>
          </ac:spMkLst>
        </pc:spChg>
      </pc:sldChg>
      <pc:sldChg chg="modSp mod modNotesTx">
        <pc:chgData name="Moharram, Jehanne" userId="85e21374-e6a7-4794-bfaa-d28b9d520c64" providerId="ADAL" clId="{D0DE5DFF-26EE-6249-8612-B12A8E24AA8A}" dt="2024-10-14T19:09:08.261" v="124" actId="20577"/>
        <pc:sldMkLst>
          <pc:docMk/>
          <pc:sldMk cId="0" sldId="266"/>
        </pc:sldMkLst>
        <pc:spChg chg="mod">
          <ac:chgData name="Moharram, Jehanne" userId="85e21374-e6a7-4794-bfaa-d28b9d520c64" providerId="ADAL" clId="{D0DE5DFF-26EE-6249-8612-B12A8E24AA8A}" dt="2024-10-14T19:07:21.661" v="39" actId="20577"/>
          <ac:spMkLst>
            <pc:docMk/>
            <pc:sldMk cId="0" sldId="266"/>
            <ac:spMk id="161" creationId="{00000000-0000-0000-0000-000000000000}"/>
          </ac:spMkLst>
        </pc:spChg>
      </pc:sldChg>
      <pc:sldChg chg="addSp delSp modSp mod modAnim modNotes">
        <pc:chgData name="Moharram, Jehanne" userId="85e21374-e6a7-4794-bfaa-d28b9d520c64" providerId="ADAL" clId="{D0DE5DFF-26EE-6249-8612-B12A8E24AA8A}" dt="2024-10-15T19:22:50.450" v="177"/>
        <pc:sldMkLst>
          <pc:docMk/>
          <pc:sldMk cId="0" sldId="267"/>
        </pc:sldMkLst>
        <pc:picChg chg="add mod">
          <ac:chgData name="Moharram, Jehanne" userId="85e21374-e6a7-4794-bfaa-d28b9d520c64" providerId="ADAL" clId="{D0DE5DFF-26EE-6249-8612-B12A8E24AA8A}" dt="2024-10-15T19:22:10.558" v="174" actId="1076"/>
          <ac:picMkLst>
            <pc:docMk/>
            <pc:sldMk cId="0" sldId="267"/>
            <ac:picMk id="3" creationId="{C0E94564-C133-144C-4FE8-950D114D572C}"/>
          </ac:picMkLst>
        </pc:picChg>
        <pc:picChg chg="del">
          <ac:chgData name="Moharram, Jehanne" userId="85e21374-e6a7-4794-bfaa-d28b9d520c64" providerId="ADAL" clId="{D0DE5DFF-26EE-6249-8612-B12A8E24AA8A}" dt="2024-10-15T19:21:34.264" v="171" actId="478"/>
          <ac:picMkLst>
            <pc:docMk/>
            <pc:sldMk cId="0" sldId="267"/>
            <ac:picMk id="172" creationId="{00000000-0000-0000-0000-000000000000}"/>
          </ac:picMkLst>
        </pc:picChg>
      </pc:sldChg>
      <pc:sldChg chg="modSp mod modNotesTx">
        <pc:chgData name="Moharram, Jehanne" userId="85e21374-e6a7-4794-bfaa-d28b9d520c64" providerId="ADAL" clId="{D0DE5DFF-26EE-6249-8612-B12A8E24AA8A}" dt="2024-10-14T19:09:49.440" v="135" actId="114"/>
        <pc:sldMkLst>
          <pc:docMk/>
          <pc:sldMk cId="0" sldId="268"/>
        </pc:sldMkLst>
        <pc:spChg chg="mod">
          <ac:chgData name="Moharram, Jehanne" userId="85e21374-e6a7-4794-bfaa-d28b9d520c64" providerId="ADAL" clId="{D0DE5DFF-26EE-6249-8612-B12A8E24AA8A}" dt="2024-10-14T19:09:40.001" v="134" actId="20577"/>
          <ac:spMkLst>
            <pc:docMk/>
            <pc:sldMk cId="0" sldId="268"/>
            <ac:spMk id="178" creationId="{00000000-0000-0000-0000-000000000000}"/>
          </ac:spMkLst>
        </pc:spChg>
      </pc:sldChg>
      <pc:sldChg chg="modSp mod">
        <pc:chgData name="Moharram, Jehanne" userId="85e21374-e6a7-4794-bfaa-d28b9d520c64" providerId="ADAL" clId="{D0DE5DFF-26EE-6249-8612-B12A8E24AA8A}" dt="2024-10-15T19:20:49.395" v="165" actId="27636"/>
        <pc:sldMkLst>
          <pc:docMk/>
          <pc:sldMk cId="0" sldId="270"/>
        </pc:sldMkLst>
        <pc:spChg chg="mod">
          <ac:chgData name="Moharram, Jehanne" userId="85e21374-e6a7-4794-bfaa-d28b9d520c64" providerId="ADAL" clId="{D0DE5DFF-26EE-6249-8612-B12A8E24AA8A}" dt="2024-10-15T19:20:49.395" v="165" actId="27636"/>
          <ac:spMkLst>
            <pc:docMk/>
            <pc:sldMk cId="0" sldId="270"/>
            <ac:spMk id="195" creationId="{00000000-0000-0000-0000-000000000000}"/>
          </ac:spMkLst>
        </pc:spChg>
      </pc:sldChg>
      <pc:sldChg chg="modSp mod modNotesTx">
        <pc:chgData name="Moharram, Jehanne" userId="85e21374-e6a7-4794-bfaa-d28b9d520c64" providerId="ADAL" clId="{D0DE5DFF-26EE-6249-8612-B12A8E24AA8A}" dt="2024-10-14T19:10:31.725" v="137" actId="20577"/>
        <pc:sldMkLst>
          <pc:docMk/>
          <pc:sldMk cId="0" sldId="271"/>
        </pc:sldMkLst>
        <pc:spChg chg="mod">
          <ac:chgData name="Moharram, Jehanne" userId="85e21374-e6a7-4794-bfaa-d28b9d520c64" providerId="ADAL" clId="{D0DE5DFF-26EE-6249-8612-B12A8E24AA8A}" dt="2024-10-14T19:10:31.725" v="137" actId="20577"/>
          <ac:spMkLst>
            <pc:docMk/>
            <pc:sldMk cId="0" sldId="271"/>
            <ac:spMk id="203" creationId="{00000000-0000-0000-0000-000000000000}"/>
          </ac:spMkLst>
        </pc:spChg>
      </pc:sldChg>
      <pc:sldChg chg="modNotesTx">
        <pc:chgData name="Moharram, Jehanne" userId="85e21374-e6a7-4794-bfaa-d28b9d520c64" providerId="ADAL" clId="{D0DE5DFF-26EE-6249-8612-B12A8E24AA8A}" dt="2024-10-14T19:10:55.741" v="140" actId="20577"/>
        <pc:sldMkLst>
          <pc:docMk/>
          <pc:sldMk cId="0" sldId="272"/>
        </pc:sldMkLst>
      </pc:sldChg>
      <pc:sldChg chg="addSp delSp modSp mod">
        <pc:chgData name="Moharram, Jehanne" userId="85e21374-e6a7-4794-bfaa-d28b9d520c64" providerId="ADAL" clId="{D0DE5DFF-26EE-6249-8612-B12A8E24AA8A}" dt="2024-10-14T19:17:16.871" v="158" actId="1076"/>
        <pc:sldMkLst>
          <pc:docMk/>
          <pc:sldMk cId="0" sldId="273"/>
        </pc:sldMkLst>
        <pc:spChg chg="add del mod">
          <ac:chgData name="Moharram, Jehanne" userId="85e21374-e6a7-4794-bfaa-d28b9d520c64" providerId="ADAL" clId="{D0DE5DFF-26EE-6249-8612-B12A8E24AA8A}" dt="2024-10-14T19:16:58.733" v="153" actId="478"/>
          <ac:spMkLst>
            <pc:docMk/>
            <pc:sldMk cId="0" sldId="273"/>
            <ac:spMk id="3" creationId="{3C10FCEF-0CA1-D64D-A369-965B37F663B5}"/>
          </ac:spMkLst>
        </pc:spChg>
        <pc:spChg chg="mod">
          <ac:chgData name="Moharram, Jehanne" userId="85e21374-e6a7-4794-bfaa-d28b9d520c64" providerId="ADAL" clId="{D0DE5DFF-26EE-6249-8612-B12A8E24AA8A}" dt="2024-10-14T19:17:00.661" v="154" actId="1076"/>
          <ac:spMkLst>
            <pc:docMk/>
            <pc:sldMk cId="0" sldId="273"/>
            <ac:spMk id="218" creationId="{00000000-0000-0000-0000-000000000000}"/>
          </ac:spMkLst>
        </pc:spChg>
        <pc:spChg chg="mod">
          <ac:chgData name="Moharram, Jehanne" userId="85e21374-e6a7-4794-bfaa-d28b9d520c64" providerId="ADAL" clId="{D0DE5DFF-26EE-6249-8612-B12A8E24AA8A}" dt="2024-10-14T19:17:16.871" v="158" actId="1076"/>
          <ac:spMkLst>
            <pc:docMk/>
            <pc:sldMk cId="0" sldId="273"/>
            <ac:spMk id="220" creationId="{00000000-0000-0000-0000-000000000000}"/>
          </ac:spMkLst>
        </pc:spChg>
        <pc:picChg chg="del mod">
          <ac:chgData name="Moharram, Jehanne" userId="85e21374-e6a7-4794-bfaa-d28b9d520c64" providerId="ADAL" clId="{D0DE5DFF-26EE-6249-8612-B12A8E24AA8A}" dt="2024-10-14T19:16:51.935" v="151" actId="478"/>
          <ac:picMkLst>
            <pc:docMk/>
            <pc:sldMk cId="0" sldId="273"/>
            <ac:picMk id="217" creationId="{00000000-0000-0000-0000-000000000000}"/>
          </ac:picMkLst>
        </pc:picChg>
        <pc:picChg chg="mod">
          <ac:chgData name="Moharram, Jehanne" userId="85e21374-e6a7-4794-bfaa-d28b9d520c64" providerId="ADAL" clId="{D0DE5DFF-26EE-6249-8612-B12A8E24AA8A}" dt="2024-10-14T19:17:03.910" v="155" actId="1076"/>
          <ac:picMkLst>
            <pc:docMk/>
            <pc:sldMk cId="0" sldId="273"/>
            <ac:picMk id="219" creationId="{00000000-0000-0000-0000-000000000000}"/>
          </ac:picMkLst>
        </pc:picChg>
      </pc:sldChg>
      <pc:sldChg chg="modSp mod">
        <pc:chgData name="Moharram, Jehanne" userId="85e21374-e6a7-4794-bfaa-d28b9d520c64" providerId="ADAL" clId="{D0DE5DFF-26EE-6249-8612-B12A8E24AA8A}" dt="2024-10-14T19:00:18.062" v="21" actId="20577"/>
        <pc:sldMkLst>
          <pc:docMk/>
          <pc:sldMk cId="0" sldId="274"/>
        </pc:sldMkLst>
        <pc:spChg chg="mod">
          <ac:chgData name="Moharram, Jehanne" userId="85e21374-e6a7-4794-bfaa-d28b9d520c64" providerId="ADAL" clId="{D0DE5DFF-26EE-6249-8612-B12A8E24AA8A}" dt="2024-10-14T19:00:18.062" v="21" actId="20577"/>
          <ac:spMkLst>
            <pc:docMk/>
            <pc:sldMk cId="0" sldId="274"/>
            <ac:spMk id="226"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08-27T15:54:14.889" idx="2">
    <p:pos x="1484" y="0"/>
    <p:text>Hoping art can re-create this for us.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ZK3jSXYBNak?si=ww3AftOLVHOOHBt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7fbedc7382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7fbedc7382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833104e81b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Think about the question, “How nervous are you about presenting PD?” </a:t>
            </a:r>
            <a:endParaRPr dirty="0"/>
          </a:p>
          <a:p>
            <a:pPr marL="0" lvl="0" indent="0" algn="l" rtl="0">
              <a:spcBef>
                <a:spcPts val="0"/>
              </a:spcBef>
              <a:spcAft>
                <a:spcPts val="0"/>
              </a:spcAft>
              <a:buClr>
                <a:schemeClr val="dk1"/>
              </a:buClr>
              <a:buSzPts val="1100"/>
              <a:buFont typeface="Arial"/>
              <a:buNone/>
            </a:pPr>
            <a:r>
              <a:rPr lang="en-US" dirty="0"/>
              <a:t>Review the three reference points on the slide.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Now that you’ve all thought about where you might fall using these reference points, we want you all to make a single line. So, in a minute, you are going to line up in order 1 to 5. Ones will be on one side of the room and fives will be on the other (choose your location based on space available). Okay, go now.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(Check that they are lined up) Now that everyone is lined up, we are going to fold the line in half. So, it’s like follow the leader. The last person (five at the end) will walk down to stand in front of the first person (one at the start of the line). This will be their partner for the next activity. </a:t>
            </a:r>
            <a:endParaRPr dirty="0"/>
          </a:p>
          <a:p>
            <a:pPr marL="0" lvl="0" indent="0" algn="l" rtl="0">
              <a:lnSpc>
                <a:spcPct val="100000"/>
              </a:lnSpc>
              <a:spcBef>
                <a:spcPts val="0"/>
              </a:spcBef>
              <a:spcAft>
                <a:spcPts val="0"/>
              </a:spcAft>
              <a:buSzPts val="1400"/>
              <a:buNone/>
            </a:pPr>
            <a:endParaRPr dirty="0"/>
          </a:p>
        </p:txBody>
      </p:sp>
      <p:sp>
        <p:nvSpPr>
          <p:cNvPr id="158" name="Google Shape;158;g2833104e81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609546e38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a:p>
            <a:pPr marL="0" lvl="0" indent="0" algn="l" rtl="0">
              <a:lnSpc>
                <a:spcPct val="100000"/>
              </a:lnSpc>
              <a:spcBef>
                <a:spcPts val="0"/>
              </a:spcBef>
              <a:spcAft>
                <a:spcPts val="0"/>
              </a:spcAft>
              <a:buSzPts val="1400"/>
              <a:buNone/>
            </a:pPr>
            <a:endParaRPr/>
          </a:p>
        </p:txBody>
      </p:sp>
      <p:sp>
        <p:nvSpPr>
          <p:cNvPr id="168" name="Google Shape;168;g2f609546e3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33104e81b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Business Insider. (2016, September 10). </a:t>
            </a:r>
            <a:r>
              <a:rPr lang="en-US" i="1" dirty="0"/>
              <a:t>4 essential body language tips from a world champion public speaker </a:t>
            </a:r>
            <a:r>
              <a:rPr lang="en-US" dirty="0"/>
              <a:t>[Video]. YouTube. </a:t>
            </a:r>
            <a:r>
              <a:rPr lang="en-US" u="sng" dirty="0">
                <a:solidFill>
                  <a:schemeClr val="hlink"/>
                </a:solidFill>
                <a:hlinkClick r:id="rId3"/>
              </a:rPr>
              <a:t>https://youtu.be/ZK3jSXYBNak?si=ww3AftOLVHOOHBtD</a:t>
            </a:r>
            <a:endParaRPr dirty="0"/>
          </a:p>
        </p:txBody>
      </p:sp>
      <p:sp>
        <p:nvSpPr>
          <p:cNvPr id="175" name="Google Shape;175;g2833104e81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f609546e38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f609546e3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609546e3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f609546e3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834b9318e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834b9318e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facilitate the discussion, remind participants they are a support structure at their school.</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834b9318e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834b9318e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facilitate the discussion, remind participants they are a support structure for growth. Here are some strategies they can use to support continual learning at their site:</a:t>
            </a:r>
            <a:endParaRPr dirty="0"/>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rPr>
              <a:t>Follow up with teachers to help foster continual learning.</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rPr>
              <a:t>Invite teachers in to watch “new” strategies or technology they  are using with students.</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rPr>
              <a:t>Offer modeling and co-teaching opportunities</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rPr>
              <a:t>Embrace taking on a teacher-leader role within their schools.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This is a heavy lift, but you all are very compassionate about creating successful educational experiences and engaging learners with authentic teaching practices.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834b9318e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834b9318e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7fbedc7382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3" name="Google Shape;223;g27fbedc738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2" name="Google Shape;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fbedc7382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3" name="Google Shape;113;g27fbedc7382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834b9318e9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g2834b9318e9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34b9318e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3" name="Google Shape;133;g2834b9318e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f598c1aac7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140" name="Google Shape;140;g2f598c1aac7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609546e3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f609546e3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ZK3jSXYBNa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comments" Target="../comments/comment1.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ct val="100000"/>
              <a:buFont typeface="Calibri"/>
              <a:buNone/>
            </a:pPr>
            <a:r>
              <a:rPr lang="en-US"/>
              <a:t>How nervous are you about presenting a PD?</a:t>
            </a:r>
            <a:endParaRPr/>
          </a:p>
        </p:txBody>
      </p:sp>
      <p:sp>
        <p:nvSpPr>
          <p:cNvPr id="161" name="Google Shape;161;p32"/>
          <p:cNvSpPr txBox="1">
            <a:spLocks noGrp="1"/>
          </p:cNvSpPr>
          <p:nvPr>
            <p:ph type="body" idx="1"/>
          </p:nvPr>
        </p:nvSpPr>
        <p:spPr>
          <a:xfrm>
            <a:off x="3666300" y="1295709"/>
            <a:ext cx="5020500" cy="36210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None/>
            </a:pPr>
            <a:r>
              <a:rPr lang="en-US" b="1" dirty="0">
                <a:solidFill>
                  <a:srgbClr val="910D28"/>
                </a:solidFill>
              </a:rPr>
              <a:t>1</a:t>
            </a:r>
            <a:r>
              <a:rPr lang="en-US" dirty="0"/>
              <a:t> - I get the sweats just thinking about it!</a:t>
            </a:r>
            <a:endParaRPr dirty="0"/>
          </a:p>
          <a:p>
            <a:pPr marL="0" lvl="0" indent="0" algn="l" rtl="0">
              <a:spcBef>
                <a:spcPts val="520"/>
              </a:spcBef>
              <a:spcAft>
                <a:spcPts val="0"/>
              </a:spcAft>
              <a:buClr>
                <a:schemeClr val="dk1"/>
              </a:buClr>
              <a:buSzPts val="1100"/>
              <a:buFont typeface="Arial"/>
              <a:buNone/>
            </a:pPr>
            <a:endParaRPr sz="1800" dirty="0"/>
          </a:p>
          <a:p>
            <a:pPr marL="0" lvl="0" indent="0" algn="l" rtl="0">
              <a:spcBef>
                <a:spcPts val="520"/>
              </a:spcBef>
              <a:spcAft>
                <a:spcPts val="0"/>
              </a:spcAft>
              <a:buNone/>
            </a:pPr>
            <a:r>
              <a:rPr lang="en-US" b="1" dirty="0">
                <a:solidFill>
                  <a:srgbClr val="910D28"/>
                </a:solidFill>
              </a:rPr>
              <a:t>3</a:t>
            </a:r>
            <a:r>
              <a:rPr lang="en-US" dirty="0"/>
              <a:t> - Worried about some things, but feel okay about providing PD.</a:t>
            </a:r>
            <a:endParaRPr dirty="0"/>
          </a:p>
          <a:p>
            <a:pPr marL="0" lvl="0" indent="0" algn="l" rtl="0">
              <a:spcBef>
                <a:spcPts val="520"/>
              </a:spcBef>
              <a:spcAft>
                <a:spcPts val="0"/>
              </a:spcAft>
              <a:buClr>
                <a:schemeClr val="dk1"/>
              </a:buClr>
              <a:buSzPts val="1100"/>
              <a:buFont typeface="Arial"/>
              <a:buNone/>
            </a:pPr>
            <a:endParaRPr sz="1800" dirty="0"/>
          </a:p>
          <a:p>
            <a:pPr marL="0" lvl="0" indent="0" algn="l" rtl="0">
              <a:spcBef>
                <a:spcPts val="520"/>
              </a:spcBef>
              <a:spcAft>
                <a:spcPts val="0"/>
              </a:spcAft>
              <a:buNone/>
            </a:pPr>
            <a:r>
              <a:rPr lang="en-US" b="1" dirty="0">
                <a:solidFill>
                  <a:srgbClr val="910D28"/>
                </a:solidFill>
              </a:rPr>
              <a:t>5 </a:t>
            </a:r>
            <a:r>
              <a:rPr lang="en-US" dirty="0"/>
              <a:t>- I’m a rock star and they’re lucky to have me provide PD!</a:t>
            </a:r>
            <a:endParaRPr dirty="0"/>
          </a:p>
        </p:txBody>
      </p:sp>
      <p:pic>
        <p:nvPicPr>
          <p:cNvPr id="162" name="Google Shape;162;p32" descr="Strategy icon"/>
          <p:cNvPicPr preferRelativeResize="0">
            <a:picLocks noGrp="1"/>
          </p:cNvPicPr>
          <p:nvPr>
            <p:ph type="pic" idx="2"/>
          </p:nvPr>
        </p:nvPicPr>
        <p:blipFill rotWithShape="1">
          <a:blip r:embed="rId3">
            <a:alphaModFix/>
          </a:blip>
          <a:srcRect l="3069" r="3069"/>
          <a:stretch/>
        </p:blipFill>
        <p:spPr>
          <a:xfrm>
            <a:off x="599200" y="1644636"/>
            <a:ext cx="1828800" cy="1828009"/>
          </a:xfrm>
          <a:prstGeom prst="rect">
            <a:avLst/>
          </a:prstGeom>
          <a:noFill/>
          <a:ln>
            <a:noFill/>
          </a:ln>
        </p:spPr>
      </p:pic>
      <p:sp>
        <p:nvSpPr>
          <p:cNvPr id="163" name="Google Shape;163;p32"/>
          <p:cNvSpPr/>
          <p:nvPr/>
        </p:nvSpPr>
        <p:spPr>
          <a:xfrm>
            <a:off x="576700" y="1616150"/>
            <a:ext cx="1873800" cy="1873800"/>
          </a:xfrm>
          <a:prstGeom prst="ellipse">
            <a:avLst/>
          </a:prstGeom>
          <a:solidFill>
            <a:srgbClr val="B9DDB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64" name="Google Shape;164;p32"/>
          <p:cNvPicPr preferRelativeResize="0"/>
          <p:nvPr/>
        </p:nvPicPr>
        <p:blipFill>
          <a:blip r:embed="rId4">
            <a:alphaModFix/>
          </a:blip>
          <a:stretch>
            <a:fillRect/>
          </a:stretch>
        </p:blipFill>
        <p:spPr>
          <a:xfrm>
            <a:off x="728625" y="1720325"/>
            <a:ext cx="1569950" cy="1569950"/>
          </a:xfrm>
          <a:prstGeom prst="rect">
            <a:avLst/>
          </a:prstGeom>
          <a:noFill/>
          <a:ln>
            <a:noFill/>
          </a:ln>
        </p:spPr>
      </p:pic>
      <p:sp>
        <p:nvSpPr>
          <p:cNvPr id="165" name="Google Shape;165;p32"/>
          <p:cNvSpPr txBox="1"/>
          <p:nvPr/>
        </p:nvSpPr>
        <p:spPr>
          <a:xfrm>
            <a:off x="599200" y="3533250"/>
            <a:ext cx="18288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latin typeface="Calibri"/>
                <a:ea typeface="Calibri"/>
                <a:cs typeface="Calibri"/>
                <a:sym typeface="Calibri"/>
              </a:rPr>
              <a:t>Fold the Line</a:t>
            </a:r>
            <a:endParaRPr sz="1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dirty="0"/>
              <a:t>Combating Nervousness</a:t>
            </a:r>
            <a:endParaRPr dirty="0"/>
          </a:p>
        </p:txBody>
      </p:sp>
      <p:sp>
        <p:nvSpPr>
          <p:cNvPr id="171" name="Google Shape;171;p33"/>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None/>
            </a:pPr>
            <a:r>
              <a:rPr lang="en-US" dirty="0"/>
              <a:t>Is six afraid of seven?… </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Yes, because...</a:t>
            </a:r>
            <a:endParaRPr dirty="0"/>
          </a:p>
          <a:p>
            <a:pPr marL="0" lvl="0" indent="0" algn="l" rtl="0">
              <a:spcBef>
                <a:spcPts val="520"/>
              </a:spcBef>
              <a:spcAft>
                <a:spcPts val="0"/>
              </a:spcAft>
              <a:buNone/>
            </a:pPr>
            <a:endParaRPr dirty="0"/>
          </a:p>
        </p:txBody>
      </p:sp>
      <p:pic>
        <p:nvPicPr>
          <p:cNvPr id="3" name="Picture 2" descr="A cartoon of a monster with a shadow&#10;&#10;Description automatically generated">
            <a:extLst>
              <a:ext uri="{FF2B5EF4-FFF2-40B4-BE49-F238E27FC236}">
                <a16:creationId xmlns:a16="http://schemas.microsoft.com/office/drawing/2014/main" id="{C0E94564-C133-144C-4FE8-950D114D572C}"/>
              </a:ext>
            </a:extLst>
          </p:cNvPr>
          <p:cNvPicPr>
            <a:picLocks noChangeAspect="1"/>
          </p:cNvPicPr>
          <p:nvPr/>
        </p:nvPicPr>
        <p:blipFill>
          <a:blip r:embed="rId3"/>
          <a:stretch>
            <a:fillRect/>
          </a:stretch>
        </p:blipFill>
        <p:spPr>
          <a:xfrm>
            <a:off x="4472686" y="2000805"/>
            <a:ext cx="2550350" cy="2550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Building Confidence: Presentation Tips</a:t>
            </a:r>
            <a:endParaRPr/>
          </a:p>
        </p:txBody>
      </p:sp>
      <p:sp>
        <p:nvSpPr>
          <p:cNvPr id="178" name="Google Shape;178;p34"/>
          <p:cNvSpPr txBox="1">
            <a:spLocks noGrp="1"/>
          </p:cNvSpPr>
          <p:nvPr>
            <p:ph type="body" idx="1"/>
          </p:nvPr>
        </p:nvSpPr>
        <p:spPr>
          <a:xfrm>
            <a:off x="457200" y="1305050"/>
            <a:ext cx="3588000" cy="3621000"/>
          </a:xfrm>
          <a:prstGeom prst="rect">
            <a:avLst/>
          </a:prstGeom>
          <a:noFill/>
          <a:ln>
            <a:noFill/>
          </a:ln>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dirty="0"/>
              <a:t>Body language</a:t>
            </a:r>
            <a:endParaRPr dirty="0"/>
          </a:p>
          <a:p>
            <a:pPr marL="457200" lvl="0" indent="-393700" algn="l" rtl="0">
              <a:spcBef>
                <a:spcPts val="520"/>
              </a:spcBef>
              <a:spcAft>
                <a:spcPts val="0"/>
              </a:spcAft>
              <a:buSzPts val="2600"/>
              <a:buChar char="•"/>
            </a:pPr>
            <a:r>
              <a:rPr lang="en-US" dirty="0"/>
              <a:t>Don’t read the slides</a:t>
            </a:r>
            <a:endParaRPr dirty="0"/>
          </a:p>
          <a:p>
            <a:pPr marL="457200" lvl="0" indent="-393700" algn="l" rtl="0">
              <a:spcBef>
                <a:spcPts val="520"/>
              </a:spcBef>
              <a:spcAft>
                <a:spcPts val="0"/>
              </a:spcAft>
              <a:buSzPts val="2600"/>
              <a:buChar char="•"/>
            </a:pPr>
            <a:r>
              <a:rPr lang="en-US" dirty="0"/>
              <a:t>Tactical breath</a:t>
            </a:r>
            <a:endParaRPr dirty="0"/>
          </a:p>
          <a:p>
            <a:pPr marL="457200" lvl="0" indent="-393700" algn="l" rtl="0">
              <a:spcBef>
                <a:spcPts val="520"/>
              </a:spcBef>
              <a:spcAft>
                <a:spcPts val="0"/>
              </a:spcAft>
              <a:buSzPts val="2600"/>
              <a:buChar char="•"/>
            </a:pPr>
            <a:r>
              <a:rPr lang="en-US" dirty="0"/>
              <a:t>Wait time</a:t>
            </a:r>
            <a:endParaRPr dirty="0"/>
          </a:p>
        </p:txBody>
      </p:sp>
      <p:pic>
        <p:nvPicPr>
          <p:cNvPr id="179" name="Google Shape;179;p34" descr="A great presentation takes more than smart preparation and execution of verbal skills. Body language is just as important, and the 2014 Toastmasters International world champion of public speaking Dananjaya Hettiarachchi reveals his four best tips. &#10;&#10;--------------------------------------------------&#10;&#10;Follow BI Video on Twitter: http://bit.ly/1oS68Zs&#10;Follow BI on Facebook: http://bit.ly/1W9Lk0n&#10;Read more: http://www.businessinsider.com/&#10;&#10;--------------------------------------------------&#10;&#10;Business Insider is the fastest growing business news site in the US. Our mission: to tell you all you need to know about the big world around you. The BI Video team focuses on technology, strategy and science with an emphasis on unique storytelling and data that appeals to the next generation of leaders – the digital generation." title="4 essential body language tips from a world champion public speaker">
            <a:hlinkClick r:id="rId3"/>
          </p:cNvPr>
          <p:cNvPicPr preferRelativeResize="0"/>
          <p:nvPr/>
        </p:nvPicPr>
        <p:blipFill>
          <a:blip r:embed="rId4">
            <a:alphaModFix/>
          </a:blip>
          <a:stretch>
            <a:fillRect/>
          </a:stretch>
        </p:blipFill>
        <p:spPr>
          <a:xfrm>
            <a:off x="4466225" y="1676751"/>
            <a:ext cx="4220575" cy="2374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US" sz="3600" dirty="0">
                <a:solidFill>
                  <a:srgbClr val="991B1E"/>
                </a:solidFill>
                <a:latin typeface="Calibri"/>
                <a:ea typeface="Calibri"/>
                <a:cs typeface="Calibri"/>
                <a:sym typeface="Calibri"/>
              </a:rPr>
              <a:t>30 Second Spotlight</a:t>
            </a:r>
            <a:endParaRPr sz="3600" dirty="0">
              <a:solidFill>
                <a:srgbClr val="991B1E"/>
              </a:solidFill>
              <a:latin typeface="Calibri"/>
              <a:ea typeface="Calibri"/>
              <a:cs typeface="Calibri"/>
              <a:sym typeface="Calibri"/>
            </a:endParaRPr>
          </a:p>
        </p:txBody>
      </p:sp>
      <p:sp>
        <p:nvSpPr>
          <p:cNvPr id="185" name="Google Shape;185;p35"/>
          <p:cNvSpPr txBo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spcBef>
                <a:spcPts val="520"/>
              </a:spcBef>
              <a:spcAft>
                <a:spcPts val="0"/>
              </a:spcAft>
              <a:buSzPts val="2600"/>
              <a:buFont typeface="Calibri"/>
              <a:buChar char="●"/>
            </a:pPr>
            <a:r>
              <a:rPr lang="en-US" sz="2600" dirty="0">
                <a:latin typeface="Calibri"/>
                <a:ea typeface="Calibri"/>
                <a:cs typeface="Calibri"/>
                <a:sym typeface="Calibri"/>
              </a:rPr>
              <a:t>You have 30 seconds to present your single slide on a topic you're passionate about.</a:t>
            </a:r>
            <a:endParaRPr sz="2600"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dirty="0">
                <a:latin typeface="Calibri"/>
                <a:ea typeface="Calibri"/>
                <a:cs typeface="Calibri"/>
                <a:sym typeface="Calibri"/>
              </a:rPr>
              <a:t>Practice the strategies that we just discussed about combating nervousness.</a:t>
            </a:r>
            <a:endParaRPr sz="2600" dirty="0">
              <a:latin typeface="Calibri"/>
              <a:ea typeface="Calibri"/>
              <a:cs typeface="Calibri"/>
              <a:sym typeface="Calibri"/>
            </a:endParaRPr>
          </a:p>
          <a:p>
            <a:pPr marL="0" lvl="0" indent="0" algn="l" rtl="0">
              <a:spcBef>
                <a:spcPts val="520"/>
              </a:spcBef>
              <a:spcAft>
                <a:spcPts val="0"/>
              </a:spcAft>
              <a:buNone/>
            </a:pPr>
            <a:endParaRPr sz="2600" dirty="0">
              <a:solidFill>
                <a:srgbClr val="000000"/>
              </a:solidFill>
              <a:latin typeface="Calibri"/>
              <a:ea typeface="Calibri"/>
              <a:cs typeface="Calibri"/>
              <a:sym typeface="Calibri"/>
            </a:endParaRPr>
          </a:p>
        </p:txBody>
      </p:sp>
      <p:pic>
        <p:nvPicPr>
          <p:cNvPr id="186" name="Google Shape;186;p35" descr="Strategy icon"/>
          <p:cNvPicPr preferRelativeResize="0">
            <a:picLocks noGrp="1"/>
          </p:cNvPicPr>
          <p:nvPr>
            <p:ph type="pic" idx="2"/>
          </p:nvPr>
        </p:nvPicPr>
        <p:blipFill rotWithShape="1">
          <a:blip r:embed="rId3">
            <a:alphaModFix/>
          </a:blip>
          <a:srcRect l="3069" r="3069"/>
          <a:stretch/>
        </p:blipFill>
        <p:spPr>
          <a:xfrm>
            <a:off x="5913750" y="1663336"/>
            <a:ext cx="1828800" cy="1828009"/>
          </a:xfrm>
          <a:prstGeom prst="rect">
            <a:avLst/>
          </a:prstGeom>
          <a:noFill/>
          <a:ln>
            <a:noFill/>
          </a:ln>
        </p:spPr>
      </p:pic>
      <p:sp>
        <p:nvSpPr>
          <p:cNvPr id="187" name="Google Shape;187;p35"/>
          <p:cNvSpPr/>
          <p:nvPr/>
        </p:nvSpPr>
        <p:spPr>
          <a:xfrm>
            <a:off x="5891250" y="1634850"/>
            <a:ext cx="1873800" cy="1873800"/>
          </a:xfrm>
          <a:prstGeom prst="ellipse">
            <a:avLst/>
          </a:prstGeom>
          <a:solidFill>
            <a:srgbClr val="E3BBB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88" name="Google Shape;188;p35"/>
          <p:cNvPicPr preferRelativeResize="0"/>
          <p:nvPr/>
        </p:nvPicPr>
        <p:blipFill rotWithShape="1">
          <a:blip r:embed="rId4">
            <a:alphaModFix/>
          </a:blip>
          <a:srcRect l="1399" r="1399"/>
          <a:stretch/>
        </p:blipFill>
        <p:spPr>
          <a:xfrm>
            <a:off x="6230000" y="1908600"/>
            <a:ext cx="1196300" cy="1230775"/>
          </a:xfrm>
          <a:prstGeom prst="rect">
            <a:avLst/>
          </a:prstGeom>
          <a:noFill/>
          <a:ln>
            <a:noFill/>
          </a:ln>
        </p:spPr>
      </p:pic>
      <p:sp>
        <p:nvSpPr>
          <p:cNvPr id="189" name="Google Shape;189;p35"/>
          <p:cNvSpPr txBox="1"/>
          <p:nvPr/>
        </p:nvSpPr>
        <p:spPr>
          <a:xfrm>
            <a:off x="5913750" y="3551950"/>
            <a:ext cx="18288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latin typeface="Calibri"/>
                <a:ea typeface="Calibri"/>
                <a:cs typeface="Calibri"/>
                <a:sym typeface="Calibri"/>
              </a:rPr>
              <a:t>30 Second Spotlight</a:t>
            </a:r>
            <a:endParaRPr sz="16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US" sz="3600">
                <a:solidFill>
                  <a:srgbClr val="991B1E"/>
                </a:solidFill>
                <a:latin typeface="Calibri"/>
                <a:ea typeface="Calibri"/>
                <a:cs typeface="Calibri"/>
                <a:sym typeface="Calibri"/>
              </a:rPr>
              <a:t>Presentation Reflection</a:t>
            </a:r>
            <a:endParaRPr sz="3600">
              <a:solidFill>
                <a:srgbClr val="991B1E"/>
              </a:solidFill>
              <a:latin typeface="Calibri"/>
              <a:ea typeface="Calibri"/>
              <a:cs typeface="Calibri"/>
              <a:sym typeface="Calibri"/>
            </a:endParaRPr>
          </a:p>
        </p:txBody>
      </p:sp>
      <p:sp>
        <p:nvSpPr>
          <p:cNvPr id="195" name="Google Shape;195;p36"/>
          <p:cNvSpPr txBox="1"/>
          <p:nvPr/>
        </p:nvSpPr>
        <p:spPr>
          <a:xfrm>
            <a:off x="457200" y="1305050"/>
            <a:ext cx="7800300" cy="36210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None/>
            </a:pPr>
            <a:r>
              <a:rPr lang="en-US" sz="2600">
                <a:latin typeface="Calibri"/>
                <a:ea typeface="Calibri"/>
                <a:cs typeface="Calibri"/>
                <a:sym typeface="Calibri"/>
              </a:rPr>
              <a:t>Reflect on your presentation using Two Stars and a Wish</a:t>
            </a:r>
            <a:endParaRPr sz="2600">
              <a:latin typeface="Calibri"/>
              <a:ea typeface="Calibri"/>
              <a:cs typeface="Calibri"/>
              <a:sym typeface="Calibri"/>
            </a:endParaRPr>
          </a:p>
          <a:p>
            <a:pPr marL="457200" lvl="0" indent="0" algn="l" rtl="0">
              <a:spcBef>
                <a:spcPts val="520"/>
              </a:spcBef>
              <a:spcAft>
                <a:spcPts val="0"/>
              </a:spcAft>
              <a:buNone/>
            </a:pPr>
            <a:endParaRPr>
              <a:latin typeface="Calibri"/>
              <a:ea typeface="Calibri"/>
              <a:cs typeface="Calibri"/>
              <a:sym typeface="Calibri"/>
            </a:endParaRPr>
          </a:p>
          <a:p>
            <a:pPr marL="914400" lvl="0" indent="0" algn="l" rtl="0">
              <a:spcBef>
                <a:spcPts val="520"/>
              </a:spcBef>
              <a:spcAft>
                <a:spcPts val="0"/>
              </a:spcAft>
              <a:buNone/>
            </a:pPr>
            <a:r>
              <a:rPr lang="en-US" sz="2600">
                <a:latin typeface="Calibri"/>
                <a:ea typeface="Calibri"/>
                <a:cs typeface="Calibri"/>
                <a:sym typeface="Calibri"/>
              </a:rPr>
              <a:t>What was my shining moment?</a:t>
            </a:r>
            <a:endParaRPr sz="2600">
              <a:latin typeface="Calibri"/>
              <a:ea typeface="Calibri"/>
              <a:cs typeface="Calibri"/>
              <a:sym typeface="Calibri"/>
            </a:endParaRPr>
          </a:p>
          <a:p>
            <a:pPr marL="914400" lvl="0" indent="0" algn="l" rtl="0">
              <a:spcBef>
                <a:spcPts val="520"/>
              </a:spcBef>
              <a:spcAft>
                <a:spcPts val="0"/>
              </a:spcAft>
              <a:buNone/>
            </a:pPr>
            <a:endParaRPr sz="2600">
              <a:latin typeface="Calibri"/>
              <a:ea typeface="Calibri"/>
              <a:cs typeface="Calibri"/>
              <a:sym typeface="Calibri"/>
            </a:endParaRPr>
          </a:p>
          <a:p>
            <a:pPr marL="914400" lvl="0" indent="0" algn="l" rtl="0">
              <a:spcBef>
                <a:spcPts val="520"/>
              </a:spcBef>
              <a:spcAft>
                <a:spcPts val="0"/>
              </a:spcAft>
              <a:buNone/>
            </a:pPr>
            <a:r>
              <a:rPr lang="en-US" sz="2600">
                <a:latin typeface="Calibri"/>
                <a:ea typeface="Calibri"/>
                <a:cs typeface="Calibri"/>
                <a:sym typeface="Calibri"/>
              </a:rPr>
              <a:t>What went well?</a:t>
            </a:r>
            <a:endParaRPr sz="2600">
              <a:latin typeface="Calibri"/>
              <a:ea typeface="Calibri"/>
              <a:cs typeface="Calibri"/>
              <a:sym typeface="Calibri"/>
            </a:endParaRPr>
          </a:p>
          <a:p>
            <a:pPr marL="914400" lvl="0" indent="0" algn="l" rtl="0">
              <a:spcBef>
                <a:spcPts val="520"/>
              </a:spcBef>
              <a:spcAft>
                <a:spcPts val="0"/>
              </a:spcAft>
              <a:buNone/>
            </a:pPr>
            <a:endParaRPr sz="2600">
              <a:latin typeface="Calibri"/>
              <a:ea typeface="Calibri"/>
              <a:cs typeface="Calibri"/>
              <a:sym typeface="Calibri"/>
            </a:endParaRPr>
          </a:p>
          <a:p>
            <a:pPr marL="914400" lvl="0" indent="0" algn="l" rtl="0">
              <a:spcBef>
                <a:spcPts val="520"/>
              </a:spcBef>
              <a:spcAft>
                <a:spcPts val="0"/>
              </a:spcAft>
              <a:buNone/>
            </a:pPr>
            <a:r>
              <a:rPr lang="en-US" sz="2600">
                <a:latin typeface="Calibri"/>
                <a:ea typeface="Calibri"/>
                <a:cs typeface="Calibri"/>
                <a:sym typeface="Calibri"/>
              </a:rPr>
              <a:t>How can I improve next time?</a:t>
            </a:r>
            <a:endParaRPr sz="2600">
              <a:latin typeface="Calibri"/>
              <a:ea typeface="Calibri"/>
              <a:cs typeface="Calibri"/>
              <a:sym typeface="Calibri"/>
            </a:endParaRPr>
          </a:p>
          <a:p>
            <a:pPr marL="0" lvl="0" indent="0" algn="l" rtl="0">
              <a:spcBef>
                <a:spcPts val="520"/>
              </a:spcBef>
              <a:spcAft>
                <a:spcPts val="0"/>
              </a:spcAft>
              <a:buNone/>
            </a:pPr>
            <a:endParaRPr sz="2600">
              <a:solidFill>
                <a:srgbClr val="000000"/>
              </a:solidFill>
              <a:latin typeface="Calibri"/>
              <a:ea typeface="Calibri"/>
              <a:cs typeface="Calibri"/>
              <a:sym typeface="Calibri"/>
            </a:endParaRPr>
          </a:p>
        </p:txBody>
      </p:sp>
      <p:pic>
        <p:nvPicPr>
          <p:cNvPr id="196" name="Google Shape;196;p36"/>
          <p:cNvPicPr preferRelativeResize="0"/>
          <p:nvPr/>
        </p:nvPicPr>
        <p:blipFill>
          <a:blip r:embed="rId3">
            <a:alphaModFix/>
          </a:blip>
          <a:stretch>
            <a:fillRect/>
          </a:stretch>
        </p:blipFill>
        <p:spPr>
          <a:xfrm>
            <a:off x="885376" y="2054839"/>
            <a:ext cx="544548" cy="521125"/>
          </a:xfrm>
          <a:prstGeom prst="rect">
            <a:avLst/>
          </a:prstGeom>
          <a:noFill/>
          <a:ln>
            <a:noFill/>
          </a:ln>
        </p:spPr>
      </p:pic>
      <p:pic>
        <p:nvPicPr>
          <p:cNvPr id="197" name="Google Shape;197;p36"/>
          <p:cNvPicPr preferRelativeResize="0"/>
          <p:nvPr/>
        </p:nvPicPr>
        <p:blipFill>
          <a:blip r:embed="rId3">
            <a:alphaModFix/>
          </a:blip>
          <a:stretch>
            <a:fillRect/>
          </a:stretch>
        </p:blipFill>
        <p:spPr>
          <a:xfrm>
            <a:off x="885376" y="2903464"/>
            <a:ext cx="544548" cy="521125"/>
          </a:xfrm>
          <a:prstGeom prst="rect">
            <a:avLst/>
          </a:prstGeom>
          <a:noFill/>
          <a:ln>
            <a:noFill/>
          </a:ln>
        </p:spPr>
      </p:pic>
      <p:pic>
        <p:nvPicPr>
          <p:cNvPr id="198" name="Google Shape;198;p36"/>
          <p:cNvPicPr preferRelativeResize="0"/>
          <p:nvPr/>
        </p:nvPicPr>
        <p:blipFill>
          <a:blip r:embed="rId4">
            <a:alphaModFix/>
          </a:blip>
          <a:stretch>
            <a:fillRect/>
          </a:stretch>
        </p:blipFill>
        <p:spPr>
          <a:xfrm>
            <a:off x="944780" y="3642664"/>
            <a:ext cx="485151" cy="632049"/>
          </a:xfrm>
          <a:prstGeom prst="rect">
            <a:avLst/>
          </a:prstGeom>
          <a:noFill/>
          <a:ln>
            <a:noFill/>
          </a:ln>
          <a:effectLst>
            <a:outerShdw blurRad="85725" algn="bl" rotWithShape="0">
              <a:schemeClr val="lt1">
                <a:alpha val="90000"/>
              </a:scheme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US" sz="3600" dirty="0">
                <a:solidFill>
                  <a:srgbClr val="991B1E"/>
                </a:solidFill>
                <a:latin typeface="Calibri"/>
                <a:ea typeface="Calibri"/>
                <a:cs typeface="Calibri"/>
                <a:sym typeface="Calibri"/>
              </a:rPr>
              <a:t>PD Checklist and Cycle</a:t>
            </a:r>
            <a:endParaRPr sz="3600" dirty="0">
              <a:solidFill>
                <a:srgbClr val="991B1E"/>
              </a:solidFill>
              <a:latin typeface="Calibri"/>
              <a:ea typeface="Calibri"/>
              <a:cs typeface="Calibri"/>
              <a:sym typeface="Calibri"/>
            </a:endParaRPr>
          </a:p>
        </p:txBody>
      </p:sp>
      <p:sp>
        <p:nvSpPr>
          <p:cNvPr id="204" name="Google Shape;204;p37"/>
          <p:cNvSpPr txBo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spcBef>
                <a:spcPts val="520"/>
              </a:spcBef>
              <a:spcAft>
                <a:spcPts val="0"/>
              </a:spcAft>
              <a:buSzPts val="2600"/>
              <a:buFont typeface="Calibri"/>
              <a:buChar char="●"/>
            </a:pPr>
            <a:r>
              <a:rPr lang="en-US" sz="2600">
                <a:latin typeface="Calibri"/>
                <a:ea typeface="Calibri"/>
                <a:cs typeface="Calibri"/>
                <a:sym typeface="Calibri"/>
              </a:rPr>
              <a:t>Take a few minutes to review the PD Checklist and Cycle handout.</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a:latin typeface="Calibri"/>
                <a:ea typeface="Calibri"/>
                <a:cs typeface="Calibri"/>
                <a:sym typeface="Calibri"/>
              </a:rPr>
              <a:t>Why is this information important to remember?</a:t>
            </a:r>
            <a:endParaRPr sz="2600">
              <a:latin typeface="Calibri"/>
              <a:ea typeface="Calibri"/>
              <a:cs typeface="Calibri"/>
              <a:sym typeface="Calibri"/>
            </a:endParaRPr>
          </a:p>
          <a:p>
            <a:pPr marL="0" lvl="0" indent="0" algn="l" rtl="0">
              <a:spcBef>
                <a:spcPts val="520"/>
              </a:spcBef>
              <a:spcAft>
                <a:spcPts val="0"/>
              </a:spcAft>
              <a:buNone/>
            </a:pPr>
            <a:endParaRPr sz="2600">
              <a:solidFill>
                <a:srgbClr val="000000"/>
              </a:solidFill>
              <a:latin typeface="Calibri"/>
              <a:ea typeface="Calibri"/>
              <a:cs typeface="Calibri"/>
              <a:sym typeface="Calibri"/>
            </a:endParaRPr>
          </a:p>
        </p:txBody>
      </p:sp>
      <p:pic>
        <p:nvPicPr>
          <p:cNvPr id="205" name="Google Shape;205;p37"/>
          <p:cNvPicPr preferRelativeResize="0"/>
          <p:nvPr/>
        </p:nvPicPr>
        <p:blipFill>
          <a:blip r:embed="rId3">
            <a:alphaModFix/>
          </a:blip>
          <a:stretch>
            <a:fillRect/>
          </a:stretch>
        </p:blipFill>
        <p:spPr>
          <a:xfrm>
            <a:off x="5989725" y="1385500"/>
            <a:ext cx="2796324" cy="27963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1E93E28-A5C5-D724-BDF7-D303FDA01DEC}"/>
              </a:ext>
            </a:extLst>
          </p:cNvPr>
          <p:cNvGraphicFramePr>
            <a:graphicFrameLocks noChangeAspect="1"/>
          </p:cNvGraphicFramePr>
          <p:nvPr>
            <p:extLst>
              <p:ext uri="{D42A27DB-BD31-4B8C-83A1-F6EECF244321}">
                <p14:modId xmlns:p14="http://schemas.microsoft.com/office/powerpoint/2010/main" val="1728897879"/>
              </p:ext>
            </p:extLst>
          </p:nvPr>
        </p:nvGraphicFramePr>
        <p:xfrm>
          <a:off x="2584738" y="57149"/>
          <a:ext cx="3930362" cy="5086351"/>
        </p:xfrm>
        <a:graphic>
          <a:graphicData uri="http://schemas.openxmlformats.org/presentationml/2006/ole">
            <mc:AlternateContent xmlns:mc="http://schemas.openxmlformats.org/markup-compatibility/2006">
              <mc:Choice xmlns:v="urn:schemas-microsoft-com:vml" Requires="v">
                <p:oleObj name="Acrobat Document" r:id="rId3" imgW="3886069" imgH="5029200" progId="Acrobat.Document.DC">
                  <p:embed/>
                </p:oleObj>
              </mc:Choice>
              <mc:Fallback>
                <p:oleObj name="Acrobat Document" r:id="rId3" imgW="3886069" imgH="5029200" progId="Acrobat.Document.DC">
                  <p:embed/>
                  <p:pic>
                    <p:nvPicPr>
                      <p:cNvPr id="0" name=""/>
                      <p:cNvPicPr/>
                      <p:nvPr/>
                    </p:nvPicPr>
                    <p:blipFill>
                      <a:blip r:embed="rId4"/>
                      <a:stretch>
                        <a:fillRect/>
                      </a:stretch>
                    </p:blipFill>
                    <p:spPr>
                      <a:xfrm>
                        <a:off x="2584738" y="57149"/>
                        <a:ext cx="3930362" cy="5086351"/>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9"/>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US" sz="3600" dirty="0">
                <a:solidFill>
                  <a:srgbClr val="991B1E"/>
                </a:solidFill>
                <a:latin typeface="Calibri"/>
                <a:ea typeface="Calibri"/>
                <a:cs typeface="Calibri"/>
                <a:sym typeface="Calibri"/>
              </a:rPr>
              <a:t>LEAD: Reflection</a:t>
            </a:r>
            <a:endParaRPr sz="3600" dirty="0">
              <a:solidFill>
                <a:srgbClr val="991B1E"/>
              </a:solidFill>
              <a:latin typeface="Calibri"/>
              <a:ea typeface="Calibri"/>
              <a:cs typeface="Calibri"/>
              <a:sym typeface="Calibri"/>
            </a:endParaRPr>
          </a:p>
        </p:txBody>
      </p:sp>
      <p:sp>
        <p:nvSpPr>
          <p:cNvPr id="216" name="Google Shape;216;p39"/>
          <p:cNvSpPr txBox="1"/>
          <p:nvPr/>
        </p:nvSpPr>
        <p:spPr>
          <a:xfrm>
            <a:off x="457200" y="1305050"/>
            <a:ext cx="5972100" cy="3621000"/>
          </a:xfrm>
          <a:prstGeom prst="rect">
            <a:avLst/>
          </a:prstGeom>
          <a:noFill/>
          <a:ln>
            <a:noFill/>
          </a:ln>
        </p:spPr>
        <p:txBody>
          <a:bodyPr spcFirstLastPara="1" wrap="square" lIns="91400" tIns="91400" rIns="91400" bIns="91400" anchor="t" anchorCtr="0">
            <a:normAutofit fontScale="85000" lnSpcReduction="20000"/>
          </a:bodyPr>
          <a:lstStyle/>
          <a:p>
            <a:pPr marL="457200" lvl="0" indent="-368935" algn="l" rtl="0">
              <a:spcBef>
                <a:spcPts val="520"/>
              </a:spcBef>
              <a:spcAft>
                <a:spcPts val="0"/>
              </a:spcAft>
              <a:buSzPct val="100000"/>
              <a:buFont typeface="Calibri"/>
              <a:buChar char="●"/>
            </a:pPr>
            <a:r>
              <a:rPr lang="en-US" sz="2600" b="1" dirty="0">
                <a:latin typeface="Calibri"/>
                <a:ea typeface="Calibri"/>
                <a:cs typeface="Calibri"/>
                <a:sym typeface="Calibri"/>
              </a:rPr>
              <a:t>Mirror: (internal reflection)</a:t>
            </a:r>
            <a:endParaRPr sz="2600" b="1" dirty="0">
              <a:latin typeface="Calibri"/>
              <a:ea typeface="Calibri"/>
              <a:cs typeface="Calibri"/>
              <a:sym typeface="Calibri"/>
            </a:endParaRPr>
          </a:p>
          <a:p>
            <a:pPr marL="914400" lvl="1" indent="-368935" algn="l" rtl="0">
              <a:spcBef>
                <a:spcPts val="0"/>
              </a:spcBef>
              <a:spcAft>
                <a:spcPts val="0"/>
              </a:spcAft>
              <a:buSzPct val="100000"/>
              <a:buFont typeface="Calibri"/>
              <a:buChar char="○"/>
            </a:pPr>
            <a:r>
              <a:rPr lang="en-US" sz="2600" dirty="0">
                <a:latin typeface="Calibri"/>
                <a:ea typeface="Calibri"/>
                <a:cs typeface="Calibri"/>
                <a:sym typeface="Calibri"/>
              </a:rPr>
              <a:t>What have I learned about myself?</a:t>
            </a:r>
            <a:endParaRPr sz="2600" dirty="0">
              <a:latin typeface="Calibri"/>
              <a:ea typeface="Calibri"/>
              <a:cs typeface="Calibri"/>
              <a:sym typeface="Calibri"/>
            </a:endParaRPr>
          </a:p>
          <a:p>
            <a:pPr marL="914400" lvl="1" indent="-368935" algn="l" rtl="0">
              <a:spcBef>
                <a:spcPts val="0"/>
              </a:spcBef>
              <a:spcAft>
                <a:spcPts val="0"/>
              </a:spcAft>
              <a:buSzPct val="100000"/>
              <a:buFont typeface="Calibri"/>
              <a:buChar char="○"/>
            </a:pPr>
            <a:r>
              <a:rPr lang="en-US" sz="2600" dirty="0">
                <a:latin typeface="Calibri"/>
                <a:ea typeface="Calibri"/>
                <a:cs typeface="Calibri"/>
                <a:sym typeface="Calibri"/>
              </a:rPr>
              <a:t>How has this experience changed my thinking?</a:t>
            </a:r>
            <a:endParaRPr sz="2600" dirty="0">
              <a:latin typeface="Calibri"/>
              <a:ea typeface="Calibri"/>
              <a:cs typeface="Calibri"/>
              <a:sym typeface="Calibri"/>
            </a:endParaRPr>
          </a:p>
          <a:p>
            <a:pPr marL="457200" lvl="0" indent="-368935" algn="l" rtl="0">
              <a:spcBef>
                <a:spcPts val="0"/>
              </a:spcBef>
              <a:spcAft>
                <a:spcPts val="0"/>
              </a:spcAft>
              <a:buSzPct val="100000"/>
              <a:buFont typeface="Calibri"/>
              <a:buChar char="●"/>
            </a:pPr>
            <a:r>
              <a:rPr lang="en-US" sz="2600" b="1" dirty="0">
                <a:latin typeface="Calibri"/>
                <a:ea typeface="Calibri"/>
                <a:cs typeface="Calibri"/>
                <a:sym typeface="Calibri"/>
              </a:rPr>
              <a:t>Microscope: (close inspection)</a:t>
            </a:r>
            <a:endParaRPr sz="2600" b="1" dirty="0">
              <a:latin typeface="Calibri"/>
              <a:ea typeface="Calibri"/>
              <a:cs typeface="Calibri"/>
              <a:sym typeface="Calibri"/>
            </a:endParaRPr>
          </a:p>
          <a:p>
            <a:pPr marL="914400" lvl="1" indent="-368935" algn="l" rtl="0">
              <a:spcBef>
                <a:spcPts val="0"/>
              </a:spcBef>
              <a:spcAft>
                <a:spcPts val="0"/>
              </a:spcAft>
              <a:buSzPct val="100000"/>
              <a:buFont typeface="Calibri"/>
              <a:buChar char="○"/>
            </a:pPr>
            <a:r>
              <a:rPr lang="en-US" sz="2600" dirty="0">
                <a:latin typeface="Calibri"/>
                <a:ea typeface="Calibri"/>
                <a:cs typeface="Calibri"/>
                <a:sym typeface="Calibri"/>
              </a:rPr>
              <a:t>Now I can see that…</a:t>
            </a:r>
            <a:endParaRPr sz="2600" dirty="0">
              <a:latin typeface="Calibri"/>
              <a:ea typeface="Calibri"/>
              <a:cs typeface="Calibri"/>
              <a:sym typeface="Calibri"/>
            </a:endParaRPr>
          </a:p>
          <a:p>
            <a:pPr marL="914400" lvl="1" indent="-368935" algn="l" rtl="0">
              <a:spcBef>
                <a:spcPts val="0"/>
              </a:spcBef>
              <a:spcAft>
                <a:spcPts val="0"/>
              </a:spcAft>
              <a:buSzPct val="100000"/>
              <a:buFont typeface="Calibri"/>
              <a:buChar char="○"/>
            </a:pPr>
            <a:r>
              <a:rPr lang="en-US" sz="2600" dirty="0">
                <a:latin typeface="Calibri"/>
                <a:ea typeface="Calibri"/>
                <a:cs typeface="Calibri"/>
                <a:sym typeface="Calibri"/>
              </a:rPr>
              <a:t>What required closer inspection?</a:t>
            </a:r>
            <a:endParaRPr sz="2600" dirty="0">
              <a:latin typeface="Calibri"/>
              <a:ea typeface="Calibri"/>
              <a:cs typeface="Calibri"/>
              <a:sym typeface="Calibri"/>
            </a:endParaRPr>
          </a:p>
          <a:p>
            <a:pPr marL="914400" lvl="1" indent="-368935" algn="l" rtl="0">
              <a:spcBef>
                <a:spcPts val="0"/>
              </a:spcBef>
              <a:spcAft>
                <a:spcPts val="0"/>
              </a:spcAft>
              <a:buSzPct val="100000"/>
              <a:buFont typeface="Calibri"/>
              <a:buChar char="○"/>
            </a:pPr>
            <a:r>
              <a:rPr lang="en-US" sz="2600" dirty="0">
                <a:latin typeface="Calibri"/>
                <a:ea typeface="Calibri"/>
                <a:cs typeface="Calibri"/>
                <a:sym typeface="Calibri"/>
              </a:rPr>
              <a:t>How can this be applied?</a:t>
            </a:r>
            <a:endParaRPr sz="2600" dirty="0">
              <a:latin typeface="Calibri"/>
              <a:ea typeface="Calibri"/>
              <a:cs typeface="Calibri"/>
              <a:sym typeface="Calibri"/>
            </a:endParaRPr>
          </a:p>
          <a:p>
            <a:pPr marL="457200" lvl="0" indent="-368935" algn="l" rtl="0">
              <a:spcBef>
                <a:spcPts val="0"/>
              </a:spcBef>
              <a:spcAft>
                <a:spcPts val="0"/>
              </a:spcAft>
              <a:buSzPct val="100000"/>
              <a:buFont typeface="Calibri"/>
              <a:buChar char="●"/>
            </a:pPr>
            <a:r>
              <a:rPr lang="en-US" sz="2600" b="1" dirty="0">
                <a:latin typeface="Calibri"/>
                <a:ea typeface="Calibri"/>
                <a:cs typeface="Calibri"/>
                <a:sym typeface="Calibri"/>
              </a:rPr>
              <a:t>Binoculars: (global reflection)</a:t>
            </a:r>
            <a:endParaRPr sz="2600" b="1" dirty="0">
              <a:latin typeface="Calibri"/>
              <a:ea typeface="Calibri"/>
              <a:cs typeface="Calibri"/>
              <a:sym typeface="Calibri"/>
            </a:endParaRPr>
          </a:p>
          <a:p>
            <a:pPr marL="914400" lvl="1" indent="-368935" algn="l" rtl="0">
              <a:spcBef>
                <a:spcPts val="0"/>
              </a:spcBef>
              <a:spcAft>
                <a:spcPts val="0"/>
              </a:spcAft>
              <a:buSzPct val="100000"/>
              <a:buFont typeface="Calibri"/>
              <a:buChar char="○"/>
            </a:pPr>
            <a:r>
              <a:rPr lang="en-US" sz="2600" dirty="0">
                <a:latin typeface="Calibri"/>
                <a:ea typeface="Calibri"/>
                <a:cs typeface="Calibri"/>
                <a:sym typeface="Calibri"/>
              </a:rPr>
              <a:t>How is this impacted by what is going on in the world?</a:t>
            </a:r>
            <a:endParaRPr sz="2600" dirty="0">
              <a:latin typeface="Calibri"/>
              <a:ea typeface="Calibri"/>
              <a:cs typeface="Calibri"/>
              <a:sym typeface="Calibri"/>
            </a:endParaRPr>
          </a:p>
          <a:p>
            <a:pPr marL="914400" lvl="1" indent="-368935" algn="l" rtl="0">
              <a:spcBef>
                <a:spcPts val="0"/>
              </a:spcBef>
              <a:spcAft>
                <a:spcPts val="0"/>
              </a:spcAft>
              <a:buSzPct val="100000"/>
              <a:buFont typeface="Calibri"/>
              <a:buChar char="○"/>
            </a:pPr>
            <a:r>
              <a:rPr lang="en-US" sz="2600" dirty="0">
                <a:latin typeface="Calibri"/>
                <a:ea typeface="Calibri"/>
                <a:cs typeface="Calibri"/>
                <a:sym typeface="Calibri"/>
              </a:rPr>
              <a:t>What could be done to alter or change…?</a:t>
            </a:r>
            <a:endParaRPr sz="2600" dirty="0">
              <a:solidFill>
                <a:srgbClr val="000000"/>
              </a:solidFill>
              <a:latin typeface="Calibri"/>
              <a:ea typeface="Calibri"/>
              <a:cs typeface="Calibri"/>
              <a:sym typeface="Calibri"/>
            </a:endParaRPr>
          </a:p>
        </p:txBody>
      </p:sp>
      <p:sp>
        <p:nvSpPr>
          <p:cNvPr id="218" name="Google Shape;218;p39"/>
          <p:cNvSpPr/>
          <p:nvPr/>
        </p:nvSpPr>
        <p:spPr>
          <a:xfrm>
            <a:off x="6429300" y="635236"/>
            <a:ext cx="1873800" cy="1873800"/>
          </a:xfrm>
          <a:prstGeom prst="ellipse">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19" name="Google Shape;219;p39"/>
          <p:cNvPicPr preferRelativeResize="0"/>
          <p:nvPr/>
        </p:nvPicPr>
        <p:blipFill rotWithShape="1">
          <a:blip r:embed="rId3">
            <a:alphaModFix/>
          </a:blip>
          <a:srcRect l="1399" r="1399"/>
          <a:stretch/>
        </p:blipFill>
        <p:spPr>
          <a:xfrm>
            <a:off x="6634605" y="735947"/>
            <a:ext cx="1528250" cy="1572325"/>
          </a:xfrm>
          <a:prstGeom prst="rect">
            <a:avLst/>
          </a:prstGeom>
          <a:noFill/>
          <a:ln>
            <a:noFill/>
          </a:ln>
        </p:spPr>
      </p:pic>
      <p:sp>
        <p:nvSpPr>
          <p:cNvPr id="220" name="Google Shape;220;p39"/>
          <p:cNvSpPr txBox="1"/>
          <p:nvPr/>
        </p:nvSpPr>
        <p:spPr>
          <a:xfrm>
            <a:off x="6779300" y="2509036"/>
            <a:ext cx="1238860" cy="95631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Calibri"/>
                <a:ea typeface="Calibri"/>
                <a:cs typeface="Calibri"/>
                <a:sym typeface="Calibri"/>
              </a:rPr>
              <a:t>Mirror, Microscope, Binoculars</a:t>
            </a:r>
            <a:endParaRPr sz="1600"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LEARN Strategy Reflection</a:t>
            </a:r>
            <a:endParaRPr/>
          </a:p>
        </p:txBody>
      </p:sp>
      <p:sp>
        <p:nvSpPr>
          <p:cNvPr id="226" name="Google Shape;226;p4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dirty="0"/>
              <a:t>Quiz, Quiz, Trade</a:t>
            </a:r>
            <a:endParaRPr dirty="0"/>
          </a:p>
          <a:p>
            <a:pPr marL="457200" lvl="0" indent="-393700" algn="l" rtl="0">
              <a:spcBef>
                <a:spcPts val="0"/>
              </a:spcBef>
              <a:spcAft>
                <a:spcPts val="0"/>
              </a:spcAft>
              <a:buSzPts val="2600"/>
              <a:buChar char="•"/>
            </a:pPr>
            <a:r>
              <a:rPr lang="en-US" dirty="0"/>
              <a:t>3-2-1</a:t>
            </a:r>
            <a:endParaRPr dirty="0"/>
          </a:p>
          <a:p>
            <a:pPr marL="457200" lvl="0" indent="-393700" algn="l" rtl="0">
              <a:spcBef>
                <a:spcPts val="0"/>
              </a:spcBef>
              <a:spcAft>
                <a:spcPts val="0"/>
              </a:spcAft>
              <a:buSzPts val="2600"/>
              <a:buChar char="•"/>
            </a:pPr>
            <a:r>
              <a:rPr lang="en-US" dirty="0"/>
              <a:t>Fist to Five</a:t>
            </a:r>
            <a:endParaRPr dirty="0"/>
          </a:p>
          <a:p>
            <a:pPr marL="457200" lvl="0" indent="-393700" algn="l" rtl="0">
              <a:spcBef>
                <a:spcPts val="0"/>
              </a:spcBef>
              <a:spcAft>
                <a:spcPts val="0"/>
              </a:spcAft>
              <a:buSzPts val="2600"/>
              <a:buChar char="•"/>
            </a:pPr>
            <a:r>
              <a:rPr lang="en-US" dirty="0"/>
              <a:t>Fold the Line</a:t>
            </a:r>
            <a:endParaRPr dirty="0"/>
          </a:p>
          <a:p>
            <a:pPr marL="457200" lvl="0" indent="-393700" algn="l" rtl="0">
              <a:spcBef>
                <a:spcPts val="0"/>
              </a:spcBef>
              <a:spcAft>
                <a:spcPts val="0"/>
              </a:spcAft>
              <a:buSzPts val="2600"/>
              <a:buChar char="•"/>
            </a:pPr>
            <a:r>
              <a:rPr lang="en-US" dirty="0"/>
              <a:t>Yes, Because…</a:t>
            </a:r>
            <a:endParaRPr dirty="0"/>
          </a:p>
          <a:p>
            <a:pPr marL="457200" lvl="0" indent="-393700" algn="l" rtl="0">
              <a:spcBef>
                <a:spcPts val="0"/>
              </a:spcBef>
              <a:spcAft>
                <a:spcPts val="0"/>
              </a:spcAft>
              <a:buSzPts val="2600"/>
              <a:buChar char="•"/>
            </a:pPr>
            <a:r>
              <a:rPr lang="en-US" dirty="0"/>
              <a:t>30 Second Spotlight</a:t>
            </a:r>
          </a:p>
          <a:p>
            <a:pPr marL="457200" lvl="0" indent="-393700" algn="l" rtl="0">
              <a:spcBef>
                <a:spcPts val="0"/>
              </a:spcBef>
              <a:spcAft>
                <a:spcPts val="0"/>
              </a:spcAft>
              <a:buSzPts val="2600"/>
              <a:buChar char="•"/>
            </a:pPr>
            <a:r>
              <a:rPr lang="en-US" dirty="0"/>
              <a:t>Two Stars and a Wish</a:t>
            </a:r>
            <a:endParaRPr dirty="0"/>
          </a:p>
          <a:p>
            <a:pPr marL="457200" lvl="0" indent="-393700" algn="l" rtl="0">
              <a:spcBef>
                <a:spcPts val="0"/>
              </a:spcBef>
              <a:spcAft>
                <a:spcPts val="0"/>
              </a:spcAft>
              <a:buSzPts val="2600"/>
              <a:buChar char="•"/>
            </a:pPr>
            <a:r>
              <a:rPr lang="en-US" dirty="0"/>
              <a:t>Mirror, Microscope, Binoculars</a:t>
            </a:r>
            <a:endParaRPr dirty="0"/>
          </a:p>
          <a:p>
            <a:pPr marL="231775" lvl="0" indent="-66675" algn="l" rtl="0">
              <a:spcBef>
                <a:spcPts val="0"/>
              </a:spcBef>
              <a:spcAft>
                <a:spcPts val="0"/>
              </a:spcAft>
              <a:buSzPts val="1100"/>
              <a:buNone/>
            </a:pPr>
            <a:endParaRPr dirty="0"/>
          </a:p>
          <a:p>
            <a:pPr marL="231775" lvl="0" indent="-66675" algn="l" rtl="0">
              <a:lnSpc>
                <a:spcPct val="100000"/>
              </a:lnSpc>
              <a:spcBef>
                <a:spcPts val="0"/>
              </a:spcBef>
              <a:spcAft>
                <a:spcPts val="0"/>
              </a:spcAft>
              <a:buSzPts val="2600"/>
              <a:buNone/>
            </a:pPr>
            <a:endParaRPr dirty="0"/>
          </a:p>
        </p:txBody>
      </p:sp>
      <p:pic>
        <p:nvPicPr>
          <p:cNvPr id="227" name="Google Shape;227;p40" descr="A close up of a sign&#10;&#10;Description generated with high confidence">
            <a:hlinkClick r:id="rId3"/>
          </p:cNvPr>
          <p:cNvPicPr preferRelativeResize="0"/>
          <p:nvPr/>
        </p:nvPicPr>
        <p:blipFill rotWithShape="1">
          <a:blip r:embed="rId4">
            <a:alphaModFix/>
          </a:blip>
          <a:srcRect/>
          <a:stretch/>
        </p:blipFill>
        <p:spPr>
          <a:xfrm>
            <a:off x="5769700" y="1164650"/>
            <a:ext cx="2917100" cy="299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p:nvPr/>
        </p:nvSpPr>
        <p:spPr>
          <a:xfrm>
            <a:off x="6909325" y="1634850"/>
            <a:ext cx="1873800" cy="1873800"/>
          </a:xfrm>
          <a:prstGeom prst="ellipse">
            <a:avLst/>
          </a:prstGeom>
          <a:solidFill>
            <a:srgbClr val="D9E0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5" name="Google Shape;95;p23"/>
          <p:cNvPicPr preferRelativeResize="0"/>
          <p:nvPr/>
        </p:nvPicPr>
        <p:blipFill rotWithShape="1">
          <a:blip r:embed="rId3">
            <a:alphaModFix/>
          </a:blip>
          <a:srcRect/>
          <a:stretch/>
        </p:blipFill>
        <p:spPr>
          <a:xfrm>
            <a:off x="7227617" y="1765300"/>
            <a:ext cx="1517399" cy="1517399"/>
          </a:xfrm>
          <a:prstGeom prst="rect">
            <a:avLst/>
          </a:prstGeom>
          <a:noFill/>
          <a:ln>
            <a:noFill/>
          </a:ln>
        </p:spPr>
      </p:pic>
      <p:sp>
        <p:nvSpPr>
          <p:cNvPr id="96" name="Google Shape;96;p23"/>
          <p:cNvSpPr txBox="1"/>
          <p:nvPr/>
        </p:nvSpPr>
        <p:spPr>
          <a:xfrm>
            <a:off x="7071917" y="3551950"/>
            <a:ext cx="18288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latin typeface="Calibri"/>
                <a:ea typeface="Calibri"/>
                <a:cs typeface="Calibri"/>
                <a:sym typeface="Calibri"/>
              </a:rPr>
              <a:t>Quiz, Quiz, Trade</a:t>
            </a:r>
            <a:endParaRPr sz="1600">
              <a:solidFill>
                <a:schemeClr val="dk1"/>
              </a:solidFill>
              <a:latin typeface="Calibri"/>
              <a:ea typeface="Calibri"/>
              <a:cs typeface="Calibri"/>
              <a:sym typeface="Calibri"/>
            </a:endParaRPr>
          </a:p>
        </p:txBody>
      </p:sp>
      <p:sp>
        <p:nvSpPr>
          <p:cNvPr id="97" name="Google Shape;97;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dirty="0"/>
              <a:t>Quiz, Quiz, Trade – Oklahoma Facts</a:t>
            </a:r>
            <a:endParaRPr dirty="0"/>
          </a:p>
        </p:txBody>
      </p:sp>
      <p:sp>
        <p:nvSpPr>
          <p:cNvPr id="98" name="Google Shape;98;p23"/>
          <p:cNvSpPr txBox="1">
            <a:spLocks noGrp="1"/>
          </p:cNvSpPr>
          <p:nvPr>
            <p:ph type="body" idx="1"/>
          </p:nvPr>
        </p:nvSpPr>
        <p:spPr>
          <a:xfrm>
            <a:off x="457200" y="1305050"/>
            <a:ext cx="6156600" cy="3621000"/>
          </a:xfrm>
          <a:prstGeom prst="rect">
            <a:avLst/>
          </a:prstGeom>
          <a:noFill/>
          <a:ln>
            <a:noFill/>
          </a:ln>
        </p:spPr>
        <p:txBody>
          <a:bodyPr spcFirstLastPara="1" wrap="square" lIns="91400" tIns="91400" rIns="91400" bIns="91400" anchor="t" anchorCtr="0">
            <a:normAutofit fontScale="85000" lnSpcReduction="20000"/>
          </a:bodyPr>
          <a:lstStyle/>
          <a:p>
            <a:pPr marL="457200" lvl="0" indent="-368935" algn="l" rtl="0">
              <a:spcBef>
                <a:spcPts val="520"/>
              </a:spcBef>
              <a:spcAft>
                <a:spcPts val="0"/>
              </a:spcAft>
              <a:buSzPct val="100000"/>
              <a:buAutoNum type="arabicPeriod"/>
            </a:pPr>
            <a:r>
              <a:rPr lang="en-US" dirty="0"/>
              <a:t>Grab a card!</a:t>
            </a:r>
            <a:endParaRPr dirty="0"/>
          </a:p>
          <a:p>
            <a:pPr marL="457200" lvl="0" indent="-368935" algn="l" rtl="0">
              <a:spcBef>
                <a:spcPts val="0"/>
              </a:spcBef>
              <a:spcAft>
                <a:spcPts val="0"/>
              </a:spcAft>
              <a:buSzPct val="100000"/>
              <a:buAutoNum type="arabicPeriod"/>
            </a:pPr>
            <a:r>
              <a:rPr lang="en-US" dirty="0"/>
              <a:t>Hold the question side outward and the answer side (italicized) toward you.</a:t>
            </a:r>
            <a:endParaRPr dirty="0"/>
          </a:p>
          <a:p>
            <a:pPr marL="457200" lvl="0" indent="-368935" algn="l" rtl="0">
              <a:spcBef>
                <a:spcPts val="0"/>
              </a:spcBef>
              <a:spcAft>
                <a:spcPts val="0"/>
              </a:spcAft>
              <a:buSzPct val="100000"/>
              <a:buAutoNum type="arabicPeriod"/>
            </a:pPr>
            <a:r>
              <a:rPr lang="en-US" dirty="0"/>
              <a:t>Put your other hand in the air. (Wave it like you don’t care.) </a:t>
            </a:r>
            <a:endParaRPr dirty="0"/>
          </a:p>
          <a:p>
            <a:pPr marL="457200" lvl="0" indent="-368935" algn="l" rtl="0">
              <a:spcBef>
                <a:spcPts val="0"/>
              </a:spcBef>
              <a:spcAft>
                <a:spcPts val="0"/>
              </a:spcAft>
              <a:buSzPct val="100000"/>
              <a:buAutoNum type="arabicPeriod"/>
            </a:pPr>
            <a:r>
              <a:rPr lang="en-US" dirty="0"/>
              <a:t>Find a partner who also has a hand in the air. Fist bump or high five.</a:t>
            </a:r>
            <a:endParaRPr dirty="0"/>
          </a:p>
          <a:p>
            <a:pPr marL="457200" lvl="0" indent="-368935" algn="l" rtl="0">
              <a:spcBef>
                <a:spcPts val="0"/>
              </a:spcBef>
              <a:spcAft>
                <a:spcPts val="0"/>
              </a:spcAft>
              <a:buSzPct val="100000"/>
              <a:buAutoNum type="arabicPeriod"/>
            </a:pPr>
            <a:r>
              <a:rPr lang="en-US" dirty="0"/>
              <a:t>Introduce yourself.</a:t>
            </a:r>
            <a:endParaRPr dirty="0"/>
          </a:p>
          <a:p>
            <a:pPr marL="457200" lvl="0" indent="-368935" algn="l" rtl="0">
              <a:spcBef>
                <a:spcPts val="0"/>
              </a:spcBef>
              <a:spcAft>
                <a:spcPts val="0"/>
              </a:spcAft>
              <a:buSzPct val="100000"/>
              <a:buAutoNum type="arabicPeriod"/>
            </a:pPr>
            <a:r>
              <a:rPr lang="en-US" dirty="0"/>
              <a:t>Quiz each other. Switch cards.  </a:t>
            </a:r>
            <a:endParaRPr dirty="0"/>
          </a:p>
          <a:p>
            <a:pPr marL="457200" lvl="0" indent="-368935" algn="l" rtl="0">
              <a:spcBef>
                <a:spcPts val="0"/>
              </a:spcBef>
              <a:spcAft>
                <a:spcPts val="0"/>
              </a:spcAft>
              <a:buSzPct val="100000"/>
              <a:buAutoNum type="arabicPeriod"/>
            </a:pPr>
            <a:r>
              <a:rPr lang="en-US" dirty="0"/>
              <a:t>Put your hand in the air and find another partner who has a hand in the air.  </a:t>
            </a:r>
            <a:endParaRPr dirty="0"/>
          </a:p>
          <a:p>
            <a:pPr marL="457200" lvl="0" indent="-368935" algn="l" rtl="0">
              <a:spcBef>
                <a:spcPts val="0"/>
              </a:spcBef>
              <a:spcAft>
                <a:spcPts val="0"/>
              </a:spcAft>
              <a:buSzPct val="100000"/>
              <a:buAutoNum type="arabicPeriod"/>
            </a:pPr>
            <a:r>
              <a:rPr lang="en-US" dirty="0"/>
              <a:t>Keep going!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04" name="Google Shape;104;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3" lvl="0" indent="0" algn="l" rtl="0">
              <a:lnSpc>
                <a:spcPct val="100000"/>
              </a:lnSpc>
              <a:spcBef>
                <a:spcPts val="0"/>
              </a:spcBef>
              <a:spcAft>
                <a:spcPts val="0"/>
              </a:spcAft>
              <a:buSzPts val="2600"/>
              <a:buNone/>
            </a:pPr>
            <a:r>
              <a:rPr lang="en-US" dirty="0"/>
              <a:t>How can teacher-leaders influence school culture to foster an environment conducive to authentic and meaningful learning?</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530350" y="937676"/>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Learning Goals</a:t>
            </a:r>
            <a:endParaRPr dirty="0"/>
          </a:p>
        </p:txBody>
      </p:sp>
      <p:sp>
        <p:nvSpPr>
          <p:cNvPr id="110" name="Google Shape;110;p25"/>
          <p:cNvSpPr txBox="1">
            <a:spLocks noGrp="1"/>
          </p:cNvSpPr>
          <p:nvPr>
            <p:ph type="body" idx="1"/>
          </p:nvPr>
        </p:nvSpPr>
        <p:spPr>
          <a:xfrm>
            <a:off x="530350" y="2028501"/>
            <a:ext cx="7772400" cy="2684175"/>
          </a:xfrm>
          <a:prstGeom prst="rect">
            <a:avLst/>
          </a:prstGeom>
          <a:noFill/>
          <a:ln>
            <a:noFill/>
          </a:ln>
        </p:spPr>
        <p:txBody>
          <a:bodyPr spcFirstLastPara="1" wrap="square" lIns="45700" tIns="45700" rIns="45700" bIns="45700" anchor="t" anchorCtr="0">
            <a:noAutofit/>
          </a:bodyPr>
          <a:lstStyle/>
          <a:p>
            <a:pPr algn="l">
              <a:buFont typeface="Arial" panose="020B0604020202020204" pitchFamily="34" charset="0"/>
              <a:buChar char="•"/>
            </a:pPr>
            <a:r>
              <a:rPr lang="en-US" b="0" i="0" u="none" strike="noStrike" dirty="0">
                <a:solidFill>
                  <a:schemeClr val="bg1"/>
                </a:solidFill>
                <a:effectLst/>
              </a:rPr>
              <a:t>Identify your school’s needs and how to meet them with professional development.</a:t>
            </a:r>
          </a:p>
          <a:p>
            <a:pPr algn="l">
              <a:buFont typeface="Arial" panose="020B0604020202020204" pitchFamily="34" charset="0"/>
              <a:buChar char="•"/>
            </a:pPr>
            <a:r>
              <a:rPr lang="en-US" b="0" i="0" u="none" strike="noStrike" dirty="0">
                <a:solidFill>
                  <a:schemeClr val="bg1"/>
                </a:solidFill>
                <a:effectLst/>
              </a:rPr>
              <a:t>Practice the presentation skills of effective professional development.</a:t>
            </a:r>
          </a:p>
          <a:p>
            <a:pPr algn="l">
              <a:buFont typeface="Arial" panose="020B0604020202020204" pitchFamily="34" charset="0"/>
              <a:buChar char="•"/>
            </a:pPr>
            <a:r>
              <a:rPr lang="en-US" b="0" i="0" u="none" strike="noStrike" dirty="0">
                <a:solidFill>
                  <a:schemeClr val="bg1"/>
                </a:solidFill>
                <a:effectLst/>
              </a:rPr>
              <a:t>Assess your learning and potential impact at your school.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US" sz="3600" dirty="0">
                <a:solidFill>
                  <a:srgbClr val="991B1E"/>
                </a:solidFill>
                <a:latin typeface="Calibri"/>
                <a:ea typeface="Calibri"/>
                <a:cs typeface="Calibri"/>
                <a:sym typeface="Calibri"/>
              </a:rPr>
              <a:t>Tell Us About Your Own Site</a:t>
            </a:r>
            <a:endParaRPr sz="3600" dirty="0">
              <a:solidFill>
                <a:srgbClr val="991B1E"/>
              </a:solidFill>
              <a:latin typeface="Calibri"/>
              <a:ea typeface="Calibri"/>
              <a:cs typeface="Calibri"/>
              <a:sym typeface="Calibri"/>
            </a:endParaRPr>
          </a:p>
        </p:txBody>
      </p:sp>
      <p:sp>
        <p:nvSpPr>
          <p:cNvPr id="116" name="Google Shape;116;p26"/>
          <p:cNvSpPr txBo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None/>
            </a:pPr>
            <a:r>
              <a:rPr lang="en-US" sz="2600" b="1" dirty="0">
                <a:solidFill>
                  <a:srgbClr val="910D28"/>
                </a:solidFill>
                <a:latin typeface="Calibri"/>
                <a:ea typeface="Calibri"/>
                <a:cs typeface="Calibri"/>
                <a:sym typeface="Calibri"/>
              </a:rPr>
              <a:t>3</a:t>
            </a:r>
            <a:r>
              <a:rPr lang="en-US" sz="2600" dirty="0">
                <a:solidFill>
                  <a:srgbClr val="000000"/>
                </a:solidFill>
                <a:latin typeface="Calibri"/>
                <a:ea typeface="Calibri"/>
                <a:cs typeface="Calibri"/>
                <a:sym typeface="Calibri"/>
              </a:rPr>
              <a:t> - What are three things your school is great at doing/implementing?</a:t>
            </a:r>
            <a:endParaRPr sz="2600" dirty="0">
              <a:solidFill>
                <a:srgbClr val="000000"/>
              </a:solidFill>
              <a:latin typeface="Calibri"/>
              <a:ea typeface="Calibri"/>
              <a:cs typeface="Calibri"/>
              <a:sym typeface="Calibri"/>
            </a:endParaRPr>
          </a:p>
          <a:p>
            <a:pPr marL="0" lvl="0" indent="0" algn="l" rtl="0">
              <a:spcBef>
                <a:spcPts val="520"/>
              </a:spcBef>
              <a:spcAft>
                <a:spcPts val="0"/>
              </a:spcAft>
              <a:buNone/>
            </a:pPr>
            <a:r>
              <a:rPr lang="en-US" sz="2600" b="1" dirty="0">
                <a:solidFill>
                  <a:srgbClr val="910D28"/>
                </a:solidFill>
                <a:latin typeface="Calibri"/>
                <a:ea typeface="Calibri"/>
                <a:cs typeface="Calibri"/>
                <a:sym typeface="Calibri"/>
              </a:rPr>
              <a:t>2</a:t>
            </a:r>
            <a:r>
              <a:rPr lang="en-US" sz="2600" dirty="0">
                <a:solidFill>
                  <a:srgbClr val="000000"/>
                </a:solidFill>
                <a:latin typeface="Calibri"/>
                <a:ea typeface="Calibri"/>
                <a:cs typeface="Calibri"/>
                <a:sym typeface="Calibri"/>
              </a:rPr>
              <a:t> - What are two areas of need that could help your school grow?</a:t>
            </a:r>
            <a:endParaRPr sz="2600" dirty="0">
              <a:solidFill>
                <a:srgbClr val="000000"/>
              </a:solidFill>
              <a:latin typeface="Calibri"/>
              <a:ea typeface="Calibri"/>
              <a:cs typeface="Calibri"/>
              <a:sym typeface="Calibri"/>
            </a:endParaRPr>
          </a:p>
          <a:p>
            <a:pPr marL="0" lvl="0" indent="0" algn="l" rtl="0">
              <a:spcBef>
                <a:spcPts val="520"/>
              </a:spcBef>
              <a:spcAft>
                <a:spcPts val="0"/>
              </a:spcAft>
              <a:buNone/>
            </a:pPr>
            <a:endParaRPr sz="2600" dirty="0">
              <a:solidFill>
                <a:srgbClr val="000000"/>
              </a:solidFill>
              <a:latin typeface="Calibri"/>
              <a:ea typeface="Calibri"/>
              <a:cs typeface="Calibri"/>
              <a:sym typeface="Calibri"/>
            </a:endParaRPr>
          </a:p>
        </p:txBody>
      </p:sp>
      <p:pic>
        <p:nvPicPr>
          <p:cNvPr id="117" name="Google Shape;117;p26" descr="Strategy icon"/>
          <p:cNvPicPr preferRelativeResize="0">
            <a:picLocks noGrp="1"/>
          </p:cNvPicPr>
          <p:nvPr>
            <p:ph type="pic" idx="2"/>
          </p:nvPr>
        </p:nvPicPr>
        <p:blipFill rotWithShape="1">
          <a:blip r:embed="rId3">
            <a:alphaModFix/>
          </a:blip>
          <a:srcRect l="3069" r="3069"/>
          <a:stretch/>
        </p:blipFill>
        <p:spPr>
          <a:xfrm>
            <a:off x="5913750" y="1663336"/>
            <a:ext cx="1828800" cy="1828009"/>
          </a:xfrm>
          <a:prstGeom prst="rect">
            <a:avLst/>
          </a:prstGeom>
          <a:noFill/>
          <a:ln>
            <a:noFill/>
          </a:ln>
        </p:spPr>
      </p:pic>
      <p:sp>
        <p:nvSpPr>
          <p:cNvPr id="118" name="Google Shape;118;p26"/>
          <p:cNvSpPr/>
          <p:nvPr/>
        </p:nvSpPr>
        <p:spPr>
          <a:xfrm>
            <a:off x="5891250" y="1634850"/>
            <a:ext cx="1873800" cy="1873800"/>
          </a:xfrm>
          <a:prstGeom prst="ellipse">
            <a:avLst/>
          </a:prstGeom>
          <a:solidFill>
            <a:srgbClr val="B1EF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19" name="Google Shape;119;p26"/>
          <p:cNvPicPr preferRelativeResize="0"/>
          <p:nvPr/>
        </p:nvPicPr>
        <p:blipFill>
          <a:blip r:embed="rId4">
            <a:alphaModFix/>
          </a:blip>
          <a:stretch>
            <a:fillRect/>
          </a:stretch>
        </p:blipFill>
        <p:spPr>
          <a:xfrm>
            <a:off x="6071225" y="1745250"/>
            <a:ext cx="1513850" cy="1557475"/>
          </a:xfrm>
          <a:prstGeom prst="rect">
            <a:avLst/>
          </a:prstGeom>
          <a:noFill/>
          <a:ln>
            <a:noFill/>
          </a:ln>
        </p:spPr>
      </p:pic>
      <p:sp>
        <p:nvSpPr>
          <p:cNvPr id="120" name="Google Shape;120;p26"/>
          <p:cNvSpPr txBox="1"/>
          <p:nvPr/>
        </p:nvSpPr>
        <p:spPr>
          <a:xfrm>
            <a:off x="5913750" y="3551950"/>
            <a:ext cx="18288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rgbClr val="000000"/>
                </a:solidFill>
                <a:latin typeface="Calibri"/>
                <a:ea typeface="Calibri"/>
                <a:cs typeface="Calibri"/>
                <a:sym typeface="Calibri"/>
              </a:rPr>
              <a:t>3-2-1</a:t>
            </a:r>
            <a:endParaRPr sz="16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US" sz="3600" dirty="0">
                <a:solidFill>
                  <a:srgbClr val="991B1E"/>
                </a:solidFill>
                <a:latin typeface="Calibri"/>
                <a:ea typeface="Calibri"/>
                <a:cs typeface="Calibri"/>
                <a:sym typeface="Calibri"/>
              </a:rPr>
              <a:t>Tell Us About Your Own Site</a:t>
            </a:r>
            <a:endParaRPr sz="3600" dirty="0">
              <a:solidFill>
                <a:srgbClr val="991B1E"/>
              </a:solidFill>
              <a:latin typeface="Calibri"/>
              <a:ea typeface="Calibri"/>
              <a:cs typeface="Calibri"/>
              <a:sym typeface="Calibri"/>
            </a:endParaRPr>
          </a:p>
        </p:txBody>
      </p:sp>
      <p:sp>
        <p:nvSpPr>
          <p:cNvPr id="126" name="Google Shape;126;p27"/>
          <p:cNvSpPr txBo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None/>
            </a:pPr>
            <a:r>
              <a:rPr lang="en-US" sz="2600" b="1" dirty="0">
                <a:solidFill>
                  <a:srgbClr val="910D28"/>
                </a:solidFill>
                <a:latin typeface="Calibri"/>
                <a:ea typeface="Calibri"/>
                <a:cs typeface="Calibri"/>
                <a:sym typeface="Calibri"/>
              </a:rPr>
              <a:t>3</a:t>
            </a:r>
            <a:r>
              <a:rPr lang="en-US" sz="2600" dirty="0">
                <a:solidFill>
                  <a:srgbClr val="000000"/>
                </a:solidFill>
                <a:latin typeface="Calibri"/>
                <a:ea typeface="Calibri"/>
                <a:cs typeface="Calibri"/>
                <a:sym typeface="Calibri"/>
              </a:rPr>
              <a:t> - What are three things your school is great at doing/implementing?</a:t>
            </a:r>
            <a:endParaRPr sz="2600" dirty="0">
              <a:solidFill>
                <a:srgbClr val="000000"/>
              </a:solidFill>
              <a:latin typeface="Calibri"/>
              <a:ea typeface="Calibri"/>
              <a:cs typeface="Calibri"/>
              <a:sym typeface="Calibri"/>
            </a:endParaRPr>
          </a:p>
          <a:p>
            <a:pPr marL="0" lvl="0" indent="0" algn="l" rtl="0">
              <a:spcBef>
                <a:spcPts val="520"/>
              </a:spcBef>
              <a:spcAft>
                <a:spcPts val="0"/>
              </a:spcAft>
              <a:buNone/>
            </a:pPr>
            <a:r>
              <a:rPr lang="en-US" sz="2600" b="1" dirty="0">
                <a:solidFill>
                  <a:srgbClr val="910D28"/>
                </a:solidFill>
                <a:latin typeface="Calibri"/>
                <a:ea typeface="Calibri"/>
                <a:cs typeface="Calibri"/>
                <a:sym typeface="Calibri"/>
              </a:rPr>
              <a:t>2</a:t>
            </a:r>
            <a:r>
              <a:rPr lang="en-US" sz="2600" dirty="0">
                <a:solidFill>
                  <a:srgbClr val="000000"/>
                </a:solidFill>
                <a:latin typeface="Calibri"/>
                <a:ea typeface="Calibri"/>
                <a:cs typeface="Calibri"/>
                <a:sym typeface="Calibri"/>
              </a:rPr>
              <a:t> - What are two areas of need that could help your school grow?</a:t>
            </a:r>
            <a:endParaRPr sz="2600" dirty="0">
              <a:solidFill>
                <a:srgbClr val="000000"/>
              </a:solidFill>
              <a:latin typeface="Calibri"/>
              <a:ea typeface="Calibri"/>
              <a:cs typeface="Calibri"/>
              <a:sym typeface="Calibri"/>
            </a:endParaRPr>
          </a:p>
          <a:p>
            <a:pPr marL="0" lvl="0" indent="0" algn="l" rtl="0">
              <a:spcBef>
                <a:spcPts val="520"/>
              </a:spcBef>
              <a:spcAft>
                <a:spcPts val="0"/>
              </a:spcAft>
              <a:buNone/>
            </a:pPr>
            <a:r>
              <a:rPr lang="en-US" sz="2600" b="1" dirty="0">
                <a:solidFill>
                  <a:srgbClr val="910D28"/>
                </a:solidFill>
                <a:latin typeface="Calibri"/>
                <a:ea typeface="Calibri"/>
                <a:cs typeface="Calibri"/>
                <a:sym typeface="Calibri"/>
              </a:rPr>
              <a:t>1</a:t>
            </a:r>
            <a:r>
              <a:rPr lang="en-US" sz="2600" dirty="0">
                <a:solidFill>
                  <a:srgbClr val="000000"/>
                </a:solidFill>
                <a:latin typeface="Calibri"/>
                <a:ea typeface="Calibri"/>
                <a:cs typeface="Calibri"/>
                <a:sym typeface="Calibri"/>
              </a:rPr>
              <a:t> - What is one PD that could support your needs?</a:t>
            </a:r>
            <a:endParaRPr sz="2600" dirty="0">
              <a:solidFill>
                <a:srgbClr val="000000"/>
              </a:solidFill>
              <a:latin typeface="Calibri"/>
              <a:ea typeface="Calibri"/>
              <a:cs typeface="Calibri"/>
              <a:sym typeface="Calibri"/>
            </a:endParaRPr>
          </a:p>
          <a:p>
            <a:pPr marL="0" lvl="0" indent="0" algn="l" rtl="0">
              <a:spcBef>
                <a:spcPts val="520"/>
              </a:spcBef>
              <a:spcAft>
                <a:spcPts val="0"/>
              </a:spcAft>
              <a:buNone/>
            </a:pPr>
            <a:endParaRPr sz="2600" dirty="0">
              <a:solidFill>
                <a:srgbClr val="000000"/>
              </a:solidFill>
              <a:latin typeface="Calibri"/>
              <a:ea typeface="Calibri"/>
              <a:cs typeface="Calibri"/>
              <a:sym typeface="Calibri"/>
            </a:endParaRPr>
          </a:p>
        </p:txBody>
      </p:sp>
      <p:pic>
        <p:nvPicPr>
          <p:cNvPr id="127" name="Google Shape;127;p27" descr="Strategy icon"/>
          <p:cNvPicPr preferRelativeResize="0">
            <a:picLocks noGrp="1"/>
          </p:cNvPicPr>
          <p:nvPr>
            <p:ph type="pic" idx="2"/>
          </p:nvPr>
        </p:nvPicPr>
        <p:blipFill rotWithShape="1">
          <a:blip r:embed="rId3">
            <a:alphaModFix/>
          </a:blip>
          <a:srcRect l="3069" r="3069"/>
          <a:stretch/>
        </p:blipFill>
        <p:spPr>
          <a:xfrm>
            <a:off x="5913750" y="1663336"/>
            <a:ext cx="1828800" cy="1828009"/>
          </a:xfrm>
          <a:prstGeom prst="rect">
            <a:avLst/>
          </a:prstGeom>
          <a:noFill/>
          <a:ln>
            <a:noFill/>
          </a:ln>
        </p:spPr>
      </p:pic>
      <p:sp>
        <p:nvSpPr>
          <p:cNvPr id="128" name="Google Shape;128;p27"/>
          <p:cNvSpPr/>
          <p:nvPr/>
        </p:nvSpPr>
        <p:spPr>
          <a:xfrm>
            <a:off x="5891250" y="1634850"/>
            <a:ext cx="1873800" cy="1873800"/>
          </a:xfrm>
          <a:prstGeom prst="ellipse">
            <a:avLst/>
          </a:prstGeom>
          <a:solidFill>
            <a:srgbClr val="B1EF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29" name="Google Shape;129;p27"/>
          <p:cNvPicPr preferRelativeResize="0"/>
          <p:nvPr/>
        </p:nvPicPr>
        <p:blipFill>
          <a:blip r:embed="rId4">
            <a:alphaModFix/>
          </a:blip>
          <a:stretch>
            <a:fillRect/>
          </a:stretch>
        </p:blipFill>
        <p:spPr>
          <a:xfrm>
            <a:off x="6071225" y="1745250"/>
            <a:ext cx="1513850" cy="1557475"/>
          </a:xfrm>
          <a:prstGeom prst="rect">
            <a:avLst/>
          </a:prstGeom>
          <a:noFill/>
          <a:ln>
            <a:noFill/>
          </a:ln>
        </p:spPr>
      </p:pic>
      <p:sp>
        <p:nvSpPr>
          <p:cNvPr id="130" name="Google Shape;130;p27"/>
          <p:cNvSpPr txBox="1"/>
          <p:nvPr/>
        </p:nvSpPr>
        <p:spPr>
          <a:xfrm>
            <a:off x="5913750" y="3551950"/>
            <a:ext cx="18288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rgbClr val="000000"/>
                </a:solidFill>
                <a:latin typeface="Calibri"/>
                <a:ea typeface="Calibri"/>
                <a:cs typeface="Calibri"/>
                <a:sym typeface="Calibri"/>
              </a:rPr>
              <a:t>3-2-1</a:t>
            </a:r>
            <a:endParaRPr sz="16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PD Review</a:t>
            </a:r>
            <a:endParaRPr dirty="0"/>
          </a:p>
        </p:txBody>
      </p:sp>
      <p:sp>
        <p:nvSpPr>
          <p:cNvPr id="136" name="Google Shape;136;p28"/>
          <p:cNvSpPr txBox="1">
            <a:spLocks noGrp="1"/>
          </p:cNvSpPr>
          <p:nvPr>
            <p:ph type="body" idx="1"/>
          </p:nvPr>
        </p:nvSpPr>
        <p:spPr>
          <a:xfrm>
            <a:off x="457200" y="1309352"/>
            <a:ext cx="8229600" cy="3434100"/>
          </a:xfrm>
          <a:prstGeom prst="rect">
            <a:avLst/>
          </a:prstGeom>
          <a:noFill/>
          <a:ln>
            <a:noFill/>
          </a:ln>
        </p:spPr>
        <p:txBody>
          <a:bodyPr spcFirstLastPara="1" wrap="square" lIns="91400" tIns="91400" rIns="91400" bIns="91400" anchor="t" anchorCtr="0">
            <a:normAutofit/>
          </a:bodyPr>
          <a:lstStyle/>
          <a:p>
            <a:pPr marL="457200" lvl="0" indent="-393700" algn="l" rtl="0">
              <a:spcBef>
                <a:spcPts val="520"/>
              </a:spcBef>
              <a:spcAft>
                <a:spcPts val="0"/>
              </a:spcAft>
              <a:buSzPts val="2600"/>
              <a:buAutoNum type="arabicPeriod"/>
            </a:pPr>
            <a:r>
              <a:rPr lang="en-US" dirty="0"/>
              <a:t>Review the PD you selected. </a:t>
            </a:r>
            <a:endParaRPr dirty="0"/>
          </a:p>
          <a:p>
            <a:pPr marL="457200" lvl="0" indent="-393700" algn="l" rtl="0">
              <a:spcBef>
                <a:spcPts val="0"/>
              </a:spcBef>
              <a:spcAft>
                <a:spcPts val="0"/>
              </a:spcAft>
              <a:buSzPts val="2600"/>
              <a:buAutoNum type="arabicPeriod"/>
            </a:pPr>
            <a:r>
              <a:rPr lang="en-US" dirty="0"/>
              <a:t>Answer the following questions:</a:t>
            </a:r>
            <a:endParaRPr dirty="0"/>
          </a:p>
          <a:p>
            <a:pPr marL="914400" lvl="1" indent="-355600" algn="l" rtl="0">
              <a:spcBef>
                <a:spcPts val="0"/>
              </a:spcBef>
              <a:spcAft>
                <a:spcPts val="0"/>
              </a:spcAft>
              <a:buSzPts val="2000"/>
              <a:buAutoNum type="alphaLcParenR"/>
            </a:pPr>
            <a:r>
              <a:rPr lang="en-US" dirty="0"/>
              <a:t>How does the PD’s 5E narrative support authentic teaching and learning?</a:t>
            </a:r>
            <a:endParaRPr dirty="0"/>
          </a:p>
          <a:p>
            <a:pPr marL="914400" lvl="1" indent="-355600" algn="l" rtl="0">
              <a:spcBef>
                <a:spcPts val="0"/>
              </a:spcBef>
              <a:spcAft>
                <a:spcPts val="0"/>
              </a:spcAft>
              <a:buSzPts val="2000"/>
              <a:buAutoNum type="alphaLcParenR"/>
            </a:pPr>
            <a:r>
              <a:rPr lang="en-US" dirty="0"/>
              <a:t>What makes this PD a good choice for your staff?</a:t>
            </a:r>
            <a:endParaRPr dirty="0"/>
          </a:p>
          <a:p>
            <a:pPr marL="914400" lvl="1" indent="-355600" algn="l" rtl="0">
              <a:spcBef>
                <a:spcPts val="0"/>
              </a:spcBef>
              <a:spcAft>
                <a:spcPts val="0"/>
              </a:spcAft>
              <a:buSzPts val="2000"/>
              <a:buAutoNum type="alphaLcParenR"/>
            </a:pPr>
            <a:r>
              <a:rPr lang="en-US" dirty="0"/>
              <a:t>What E would be the most engaging and why?</a:t>
            </a:r>
            <a:endParaRPr dirty="0"/>
          </a:p>
          <a:p>
            <a:pPr marL="914400" lvl="1" indent="-355600" algn="l" rtl="0">
              <a:spcBef>
                <a:spcPts val="0"/>
              </a:spcBef>
              <a:spcAft>
                <a:spcPts val="0"/>
              </a:spcAft>
              <a:buSzPts val="2000"/>
              <a:buAutoNum type="alphaLcParenR"/>
            </a:pPr>
            <a:r>
              <a:rPr lang="en-US" dirty="0"/>
              <a:t>What E would be the most challenging and why?</a:t>
            </a:r>
            <a:endParaRPr dirty="0"/>
          </a:p>
        </p:txBody>
      </p:sp>
      <p:pic>
        <p:nvPicPr>
          <p:cNvPr id="137" name="Google Shape;137;p28"/>
          <p:cNvPicPr preferRelativeResize="0"/>
          <p:nvPr/>
        </p:nvPicPr>
        <p:blipFill>
          <a:blip r:embed="rId3">
            <a:alphaModFix/>
          </a:blip>
          <a:stretch>
            <a:fillRect/>
          </a:stretch>
        </p:blipFill>
        <p:spPr>
          <a:xfrm>
            <a:off x="7935243" y="307250"/>
            <a:ext cx="893525" cy="1462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dirty="0"/>
              <a:t>Which LEARN PD did you find for your site?</a:t>
            </a:r>
            <a:endParaRPr dirty="0"/>
          </a:p>
        </p:txBody>
      </p:sp>
      <p:sp>
        <p:nvSpPr>
          <p:cNvPr id="143" name="Google Shape;143;p29"/>
          <p:cNvSpPr txBox="1">
            <a:spLocks noGrp="1"/>
          </p:cNvSpPr>
          <p:nvPr>
            <p:ph type="body" idx="1"/>
          </p:nvPr>
        </p:nvSpPr>
        <p:spPr>
          <a:xfrm>
            <a:off x="457200" y="1305050"/>
            <a:ext cx="6025800" cy="36210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Clr>
                <a:schemeClr val="dk1"/>
              </a:buClr>
              <a:buSzPts val="1100"/>
              <a:buFont typeface="Arial"/>
              <a:buNone/>
            </a:pPr>
            <a:r>
              <a:rPr lang="en-US" dirty="0"/>
              <a:t>Move to the table that best represents your PD topic:</a:t>
            </a:r>
            <a:endParaRPr dirty="0"/>
          </a:p>
          <a:p>
            <a:pPr marL="457200" lvl="0" indent="-393700" algn="l" rtl="0">
              <a:spcBef>
                <a:spcPts val="520"/>
              </a:spcBef>
              <a:spcAft>
                <a:spcPts val="0"/>
              </a:spcAft>
              <a:buSzPts val="2600"/>
              <a:buChar char="•"/>
            </a:pPr>
            <a:r>
              <a:rPr lang="en-US" dirty="0"/>
              <a:t>Academic Preparedness</a:t>
            </a:r>
            <a:endParaRPr dirty="0"/>
          </a:p>
          <a:p>
            <a:pPr marL="457200" lvl="0" indent="-393700" algn="l" rtl="0">
              <a:spcBef>
                <a:spcPts val="0"/>
              </a:spcBef>
              <a:spcAft>
                <a:spcPts val="0"/>
              </a:spcAft>
              <a:buSzPts val="2600"/>
              <a:buChar char="•"/>
            </a:pPr>
            <a:r>
              <a:rPr lang="en-US" dirty="0"/>
              <a:t>Technology Integration</a:t>
            </a:r>
            <a:endParaRPr dirty="0"/>
          </a:p>
          <a:p>
            <a:pPr marL="457200" lvl="0" indent="-393700" algn="l" rtl="0">
              <a:spcBef>
                <a:spcPts val="0"/>
              </a:spcBef>
              <a:spcAft>
                <a:spcPts val="0"/>
              </a:spcAft>
              <a:buSzPts val="2600"/>
              <a:buChar char="•"/>
            </a:pPr>
            <a:r>
              <a:rPr lang="en-US" dirty="0"/>
              <a:t>Student Engagement</a:t>
            </a:r>
            <a:endParaRPr dirty="0"/>
          </a:p>
          <a:p>
            <a:pPr marL="457200" lvl="0" indent="-393700" algn="l" rtl="0">
              <a:spcBef>
                <a:spcPts val="0"/>
              </a:spcBef>
              <a:spcAft>
                <a:spcPts val="0"/>
              </a:spcAft>
              <a:buSzPts val="2600"/>
              <a:buChar char="•"/>
            </a:pPr>
            <a:r>
              <a:rPr lang="en-US" dirty="0"/>
              <a:t>College- and Career-Going Culture</a:t>
            </a:r>
            <a:endParaRPr dirty="0"/>
          </a:p>
          <a:p>
            <a:pPr marL="457200" lvl="0" indent="-393700" algn="l" rtl="0">
              <a:spcBef>
                <a:spcPts val="0"/>
              </a:spcBef>
              <a:spcAft>
                <a:spcPts val="0"/>
              </a:spcAft>
              <a:buSzPts val="2600"/>
              <a:buChar char="•"/>
            </a:pPr>
            <a:r>
              <a:rPr lang="en-US" dirty="0"/>
              <a:t>Climate and Culture</a:t>
            </a:r>
            <a:endParaRPr dirty="0"/>
          </a:p>
        </p:txBody>
      </p:sp>
      <p:pic>
        <p:nvPicPr>
          <p:cNvPr id="144" name="Google Shape;144;p29"/>
          <p:cNvPicPr preferRelativeResize="0"/>
          <p:nvPr/>
        </p:nvPicPr>
        <p:blipFill>
          <a:blip r:embed="rId3">
            <a:alphaModFix/>
          </a:blip>
          <a:stretch>
            <a:fillRect/>
          </a:stretch>
        </p:blipFill>
        <p:spPr>
          <a:xfrm>
            <a:off x="6669700" y="1802749"/>
            <a:ext cx="1313150" cy="214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PD Review</a:t>
            </a:r>
            <a:endParaRPr dirty="0"/>
          </a:p>
        </p:txBody>
      </p:sp>
      <p:sp>
        <p:nvSpPr>
          <p:cNvPr id="150" name="Google Shape;150;p30"/>
          <p:cNvSpPr txBox="1">
            <a:spLocks noGrp="1"/>
          </p:cNvSpPr>
          <p:nvPr>
            <p:ph type="body" idx="1"/>
          </p:nvPr>
        </p:nvSpPr>
        <p:spPr>
          <a:xfrm>
            <a:off x="457200" y="1309352"/>
            <a:ext cx="8229600" cy="3434100"/>
          </a:xfrm>
          <a:prstGeom prst="rect">
            <a:avLst/>
          </a:prstGeom>
          <a:noFill/>
          <a:ln>
            <a:noFill/>
          </a:ln>
        </p:spPr>
        <p:txBody>
          <a:bodyPr spcFirstLastPara="1" wrap="square" lIns="91400" tIns="91400" rIns="91400" bIns="91400" anchor="t" anchorCtr="0">
            <a:normAutofit/>
          </a:bodyPr>
          <a:lstStyle/>
          <a:p>
            <a:pPr marL="457200" lvl="0" indent="-393700" algn="l" rtl="0">
              <a:spcBef>
                <a:spcPts val="520"/>
              </a:spcBef>
              <a:spcAft>
                <a:spcPts val="0"/>
              </a:spcAft>
              <a:buSzPts val="2600"/>
              <a:buAutoNum type="arabicPeriod"/>
            </a:pPr>
            <a:r>
              <a:rPr lang="en-US" dirty="0"/>
              <a:t>Review the PD you selected. </a:t>
            </a:r>
            <a:endParaRPr dirty="0"/>
          </a:p>
          <a:p>
            <a:pPr marL="457200" lvl="0" indent="-393700" algn="l" rtl="0">
              <a:spcBef>
                <a:spcPts val="0"/>
              </a:spcBef>
              <a:spcAft>
                <a:spcPts val="0"/>
              </a:spcAft>
              <a:buSzPts val="2600"/>
              <a:buAutoNum type="arabicPeriod"/>
            </a:pPr>
            <a:r>
              <a:rPr lang="en-US" dirty="0"/>
              <a:t>Answer the following questions:</a:t>
            </a:r>
            <a:endParaRPr dirty="0"/>
          </a:p>
          <a:p>
            <a:pPr marL="914400" lvl="1" indent="-355600" algn="l" rtl="0">
              <a:spcBef>
                <a:spcPts val="0"/>
              </a:spcBef>
              <a:spcAft>
                <a:spcPts val="0"/>
              </a:spcAft>
              <a:buSzPts val="2000"/>
              <a:buAutoNum type="alphaLcParenR"/>
            </a:pPr>
            <a:r>
              <a:rPr lang="en-US" dirty="0"/>
              <a:t>How does the PD’s 5E narrative support authentic teaching and learning?</a:t>
            </a:r>
            <a:endParaRPr dirty="0"/>
          </a:p>
          <a:p>
            <a:pPr marL="914400" lvl="1" indent="-355600" algn="l" rtl="0">
              <a:spcBef>
                <a:spcPts val="0"/>
              </a:spcBef>
              <a:spcAft>
                <a:spcPts val="0"/>
              </a:spcAft>
              <a:buSzPts val="2000"/>
              <a:buAutoNum type="alphaLcParenR"/>
            </a:pPr>
            <a:r>
              <a:rPr lang="en-US" dirty="0"/>
              <a:t>What makes this PD a good choice for your staff?</a:t>
            </a:r>
            <a:endParaRPr dirty="0"/>
          </a:p>
          <a:p>
            <a:pPr marL="914400" lvl="1" indent="-355600" algn="l" rtl="0">
              <a:spcBef>
                <a:spcPts val="0"/>
              </a:spcBef>
              <a:spcAft>
                <a:spcPts val="0"/>
              </a:spcAft>
              <a:buSzPts val="2000"/>
              <a:buAutoNum type="alphaLcParenR"/>
            </a:pPr>
            <a:r>
              <a:rPr lang="en-US" dirty="0"/>
              <a:t>What E would be the most engaging and why?</a:t>
            </a:r>
            <a:endParaRPr dirty="0"/>
          </a:p>
          <a:p>
            <a:pPr marL="914400" lvl="1" indent="-355600" algn="l" rtl="0">
              <a:spcBef>
                <a:spcPts val="0"/>
              </a:spcBef>
              <a:spcAft>
                <a:spcPts val="0"/>
              </a:spcAft>
              <a:buSzPts val="2000"/>
              <a:buAutoNum type="alphaLcParenR"/>
            </a:pPr>
            <a:r>
              <a:rPr lang="en-US" dirty="0"/>
              <a:t>What E would be the most challenging and why?</a:t>
            </a:r>
            <a:endParaRPr dirty="0"/>
          </a:p>
        </p:txBody>
      </p:sp>
      <p:pic>
        <p:nvPicPr>
          <p:cNvPr id="151" name="Google Shape;151;p30"/>
          <p:cNvPicPr preferRelativeResize="0"/>
          <p:nvPr/>
        </p:nvPicPr>
        <p:blipFill>
          <a:blip r:embed="rId3">
            <a:alphaModFix/>
          </a:blip>
          <a:stretch>
            <a:fillRect/>
          </a:stretch>
        </p:blipFill>
        <p:spPr>
          <a:xfrm>
            <a:off x="7935243" y="307250"/>
            <a:ext cx="893525" cy="1462875"/>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979</Words>
  <Application>Microsoft Office PowerPoint</Application>
  <PresentationFormat>On-screen Show (16:9)</PresentationFormat>
  <Paragraphs>112</Paragraphs>
  <Slides>19</Slides>
  <Notes>19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Noto Sans Symbols</vt:lpstr>
      <vt:lpstr>LEARN theme</vt:lpstr>
      <vt:lpstr>LEARN theme</vt:lpstr>
      <vt:lpstr>Adobe Acrobat Document</vt:lpstr>
      <vt:lpstr>PowerPoint Presentation</vt:lpstr>
      <vt:lpstr>Quiz, Quiz, Trade – Oklahoma Facts</vt:lpstr>
      <vt:lpstr>Essential Question</vt:lpstr>
      <vt:lpstr>Learning Goals</vt:lpstr>
      <vt:lpstr>PowerPoint Presentation</vt:lpstr>
      <vt:lpstr>PowerPoint Presentation</vt:lpstr>
      <vt:lpstr>PD Review</vt:lpstr>
      <vt:lpstr>Which LEARN PD did you find for your site?</vt:lpstr>
      <vt:lpstr>PD Review</vt:lpstr>
      <vt:lpstr>PowerPoint Presentation</vt:lpstr>
      <vt:lpstr>How nervous are you about presenting a PD?</vt:lpstr>
      <vt:lpstr>Combating Nervousness</vt:lpstr>
      <vt:lpstr>Building Confidence: Presentation Tips</vt:lpstr>
      <vt:lpstr>PowerPoint Presentation</vt:lpstr>
      <vt:lpstr>PowerPoint Presentation</vt:lpstr>
      <vt:lpstr>PowerPoint Presentation</vt:lpstr>
      <vt:lpstr>PowerPoint Presentation</vt:lpstr>
      <vt:lpstr>PowerPoint Presentation</vt:lpstr>
      <vt:lpstr>LEARN Strategy Reflection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and Presenting Professional Development</dc:title>
  <dc:subject/>
  <dc:creator>K20 Center</dc:creator>
  <cp:keywords/>
  <dc:description/>
  <cp:lastModifiedBy>Stone, Aster</cp:lastModifiedBy>
  <cp:revision>4</cp:revision>
  <dcterms:modified xsi:type="dcterms:W3CDTF">2024-10-21T13:58:39Z</dcterms:modified>
  <cp:category/>
</cp:coreProperties>
</file>