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Open Sans" panose="020B0606030504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01&#8203;&#8203;&#8203;&#8203;&#8203;&#8203;&#8203;"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IdBno-4Dp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01&#8203;&#8203;&#8203;&#8203;&#8203;&#8203;&#8203;"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youtu.be/lsH2_Ufk8JI"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01&#8203;&#8203;&#8203;&#8203;&#8203;&#8203;&#8203;"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youtu.be/JHNFhmYhza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101"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youtube.com/watch?v=9RtHYJn-qwU" TargetMode="External"/><Relationship Id="rId4" Type="http://schemas.openxmlformats.org/officeDocument/2006/relationships/hyperlink" Target="https://learn.k20center.ou.edu/strategy/101&#8203;&#8203;&#8203;&#8203;&#8203;&#8203;&#8203;"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867"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learn.k20center.ou.edu/strategy/303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303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86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01%E2%80%8B%E2%80%8B%E2%80%8B%E2%80%8B%E2%80%8B%E2%80%8B%E2%80%8B"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6cd1106bc6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26cd1106bc6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26cd1106bc6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e0b6b521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e0b6b521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K20 Center. (n.d.). Poms: Point of most significance. Strategies. </a:t>
            </a:r>
            <a:r>
              <a:rPr lang="en" u="sng" dirty="0">
                <a:solidFill>
                  <a:srgbClr val="1155CC"/>
                </a:solidFill>
                <a:hlinkClick r:id="rId3">
                  <a:extLst>
                    <a:ext uri="{A12FA001-AC4F-418D-AE19-62706E023703}">
                      <ahyp:hlinkClr xmlns:ahyp="http://schemas.microsoft.com/office/drawing/2018/hyperlinkcolor" val="tx"/>
                    </a:ext>
                  </a:extLst>
                </a:hlinkClick>
              </a:rPr>
              <a:t>https://learn.k20center.ou.edu/strategy/101​​​​​​​</a:t>
            </a:r>
            <a:endParaRPr lang="en" u="sng" dirty="0">
              <a:solidFill>
                <a:srgbClr val="1155CC"/>
              </a:solidFill>
            </a:endParaRPr>
          </a:p>
          <a:p>
            <a:pPr marL="0" lvl="0" indent="0" algn="l" rtl="0">
              <a:lnSpc>
                <a:spcPct val="115000"/>
              </a:lnSpc>
              <a:spcBef>
                <a:spcPts val="0"/>
              </a:spcBef>
              <a:spcAft>
                <a:spcPts val="0"/>
              </a:spcAft>
              <a:buNone/>
            </a:pPr>
            <a:r>
              <a:rPr lang="en" sz="1200" dirty="0">
                <a:solidFill>
                  <a:srgbClr val="292929"/>
                </a:solidFill>
              </a:rPr>
              <a:t>K20 Center. (2019, July 10). Affective engagement [Video file]. YouTube. </a:t>
            </a:r>
            <a:r>
              <a:rPr lang="en" sz="1200" dirty="0">
                <a:solidFill>
                  <a:schemeClr val="hlink"/>
                </a:solidFill>
                <a:uFill>
                  <a:noFill/>
                </a:uFill>
                <a:hlinkClick r:id="rId4"/>
              </a:rPr>
              <a:t>https://www.youtube.com/watch?v=-IdBno-4DpE</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0b6b5210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e0b6b5210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K20 Center. (n.d.). Poms: Point of most significance. Strategies. </a:t>
            </a:r>
            <a:r>
              <a:rPr lang="en" u="sng" dirty="0">
                <a:solidFill>
                  <a:srgbClr val="1155CC"/>
                </a:solidFill>
                <a:hlinkClick r:id="rId3">
                  <a:extLst>
                    <a:ext uri="{A12FA001-AC4F-418D-AE19-62706E023703}">
                      <ahyp:hlinkClr xmlns:ahyp="http://schemas.microsoft.com/office/drawing/2018/hyperlinkcolor" val="tx"/>
                    </a:ext>
                  </a:extLst>
                </a:hlinkClick>
              </a:rPr>
              <a:t>https://learn.k20center.ou.edu/strategy/101​​​​​​​</a:t>
            </a:r>
            <a:endParaRPr lang="en" sz="1100" u="sng" dirty="0">
              <a:solidFill>
                <a:schemeClr val="dk1"/>
              </a:solidFill>
              <a:latin typeface="Arial"/>
              <a:cs typeface="Arial"/>
              <a:sym typeface="Arial"/>
            </a:endParaRPr>
          </a:p>
          <a:p>
            <a:pPr marL="0" lvl="0" indent="0" algn="l" rtl="0">
              <a:lnSpc>
                <a:spcPct val="115000"/>
              </a:lnSpc>
              <a:spcBef>
                <a:spcPts val="0"/>
              </a:spcBef>
              <a:spcAft>
                <a:spcPts val="0"/>
              </a:spcAft>
              <a:buNone/>
            </a:pPr>
            <a:r>
              <a:rPr lang="en" sz="1200" dirty="0">
                <a:solidFill>
                  <a:srgbClr val="292929"/>
                </a:solidFill>
                <a:latin typeface="Open Sans"/>
                <a:ea typeface="Open Sans"/>
                <a:cs typeface="Open Sans"/>
                <a:sym typeface="Open Sans"/>
              </a:rPr>
              <a:t>K20 Center. (2019, July 9). Behavioral engagement [Video file]. YouTube. </a:t>
            </a:r>
            <a:r>
              <a:rPr lang="en" sz="1200" dirty="0">
                <a:solidFill>
                  <a:srgbClr val="1155C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https://youtu.be/lsH2_Ufk8JI</a:t>
            </a:r>
            <a:endParaRPr sz="1200" dirty="0">
              <a:solidFill>
                <a:srgbClr val="292929"/>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0b6b5210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e0b6b5210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K20 Center. (n.d.). Poms: Point of most significance. Strategies. </a:t>
            </a:r>
            <a:r>
              <a:rPr lang="en" u="sng" dirty="0">
                <a:solidFill>
                  <a:srgbClr val="1155CC"/>
                </a:solidFill>
                <a:hlinkClick r:id="rId3">
                  <a:extLst>
                    <a:ext uri="{A12FA001-AC4F-418D-AE19-62706E023703}">
                      <ahyp:hlinkClr xmlns:ahyp="http://schemas.microsoft.com/office/drawing/2018/hyperlinkcolor" val="tx"/>
                    </a:ext>
                  </a:extLst>
                </a:hlinkClick>
              </a:rPr>
              <a:t>https://learn.k20center.ou.edu/strategy/101​​​​​​​</a:t>
            </a:r>
            <a:endParaRPr lang="en" sz="1100" u="sng" dirty="0">
              <a:solidFill>
                <a:schemeClr val="dk1"/>
              </a:solidFill>
              <a:latin typeface="Arial"/>
              <a:cs typeface="Arial"/>
              <a:sym typeface="Arial"/>
            </a:endParaRPr>
          </a:p>
          <a:p>
            <a:pPr marL="0" lvl="0" indent="0" algn="l" rtl="0">
              <a:lnSpc>
                <a:spcPct val="115000"/>
              </a:lnSpc>
              <a:spcBef>
                <a:spcPts val="0"/>
              </a:spcBef>
              <a:spcAft>
                <a:spcPts val="0"/>
              </a:spcAft>
              <a:buNone/>
            </a:pPr>
            <a:r>
              <a:rPr lang="en" sz="1200" dirty="0">
                <a:solidFill>
                  <a:srgbClr val="292929"/>
                </a:solidFill>
                <a:latin typeface="Open Sans"/>
                <a:ea typeface="Open Sans"/>
                <a:cs typeface="Open Sans"/>
                <a:sym typeface="Open Sans"/>
              </a:rPr>
              <a:t>K20 Center. (2019, July 9). Cognitive engagement [Video file]. YouTube. </a:t>
            </a:r>
            <a:r>
              <a:rPr lang="en" sz="1200" dirty="0">
                <a:solidFill>
                  <a:schemeClr val="hlink"/>
                </a:solidFill>
                <a:uFill>
                  <a:noFill/>
                </a:uFill>
                <a:latin typeface="Open Sans"/>
                <a:ea typeface="Open Sans"/>
                <a:cs typeface="Open Sans"/>
                <a:sym typeface="Open Sans"/>
                <a:hlinkClick r:id="rId4"/>
              </a:rPr>
              <a:t>https://youtu.be/JHNFhmYhzaE</a:t>
            </a:r>
            <a:endParaRPr sz="1200" dirty="0">
              <a:solidFill>
                <a:srgbClr val="292929"/>
              </a:solidFill>
              <a:latin typeface="Open Sans"/>
              <a:ea typeface="Open Sans"/>
              <a:cs typeface="Open Sans"/>
              <a:sym typeface="Open Sans"/>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e0b6b5210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e0b6b5210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K20 Center. (n.d.). Poms: Point of most significance. Strategies. </a:t>
            </a:r>
            <a:r>
              <a:rPr lang="en" u="sng" dirty="0">
                <a:solidFill>
                  <a:srgbClr val="1155CC"/>
                </a:solidFill>
                <a:hlinkClick r:id="rId3">
                  <a:extLst>
                    <a:ext uri="{A12FA001-AC4F-418D-AE19-62706E023703}">
                      <ahyp:hlinkClr xmlns:ahyp="http://schemas.microsoft.com/office/drawing/2018/hyperlinkcolor" val="tx"/>
                    </a:ext>
                  </a:extLst>
                </a:hlinkClick>
              </a:rPr>
              <a:t> </a:t>
            </a:r>
            <a:r>
              <a:rPr lang="en" u="sng" dirty="0">
                <a:solidFill>
                  <a:srgbClr val="1155CC"/>
                </a:solidFill>
                <a:hlinkClick r:id="rId4">
                  <a:extLst>
                    <a:ext uri="{A12FA001-AC4F-418D-AE19-62706E023703}">
                      <ahyp:hlinkClr xmlns:ahyp="http://schemas.microsoft.com/office/drawing/2018/hyperlinkcolor" val="tx"/>
                    </a:ext>
                  </a:extLst>
                </a:hlinkClick>
              </a:rPr>
              <a:t>https://learn.k20center.ou.edu/strategy/101​​​​​​​</a:t>
            </a:r>
            <a:endParaRPr lang="en" sz="1100" u="sng" dirty="0">
              <a:solidFill>
                <a:schemeClr val="dk1"/>
              </a:solidFill>
              <a:latin typeface="Arial"/>
              <a:cs typeface="Arial"/>
              <a:sym typeface="Arial"/>
            </a:endParaRPr>
          </a:p>
          <a:p>
            <a:pPr marL="0" lvl="0" indent="0" algn="l" rtl="0">
              <a:lnSpc>
                <a:spcPct val="115000"/>
              </a:lnSpc>
              <a:spcBef>
                <a:spcPts val="0"/>
              </a:spcBef>
              <a:spcAft>
                <a:spcPts val="0"/>
              </a:spcAft>
              <a:buNone/>
            </a:pPr>
            <a:r>
              <a:rPr lang="en" sz="1200" dirty="0">
                <a:solidFill>
                  <a:srgbClr val="292929"/>
                </a:solidFill>
                <a:latin typeface="Open Sans"/>
                <a:ea typeface="Open Sans"/>
                <a:cs typeface="Open Sans"/>
                <a:sym typeface="Open Sans"/>
              </a:rPr>
              <a:t>K20 Center. (2019, July 9). Emotional engagement [Video file]. YouTube. </a:t>
            </a:r>
            <a:r>
              <a:rPr lang="en" sz="1200" dirty="0">
                <a:solidFill>
                  <a:srgbClr val="1155CC"/>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https://www.youtube.com/watch?v=9RtHYJn-qwU</a:t>
            </a:r>
            <a:endParaRPr sz="1200" dirty="0">
              <a:solidFill>
                <a:srgbClr val="292929"/>
              </a:solidFill>
              <a:latin typeface="Open Sans"/>
              <a:ea typeface="Open Sans"/>
              <a:cs typeface="Open Sans"/>
              <a:sym typeface="Open Sans"/>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6cd1106bc6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6cd1106bc6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https://commons.wikimedia.org/wiki/File:Oyster_pail_takeout_box_(2558467231).jpg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da21886966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da21886966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dirty="0">
                <a:solidFill>
                  <a:schemeClr val="dk1"/>
                </a:solidFill>
              </a:rPr>
              <a:t>K20 Center. (n.d.). Fist to five. Strategies. </a:t>
            </a:r>
            <a:r>
              <a:rPr lang="en-US" dirty="0">
                <a:solidFill>
                  <a:schemeClr val="dk1"/>
                </a:solidFill>
              </a:rPr>
              <a:t>https://learn.k20center.ou.edu/strategy/68</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da21886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da21886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da21886966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da21886966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Fiction in the Facts. Strategies. </a:t>
            </a:r>
            <a:r>
              <a:rPr lang="en-US" dirty="0">
                <a:hlinkClick r:id="rId3"/>
              </a:rPr>
              <a:t>K20 LEARN | Fiction in the Facts (ou.edu)</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da21886966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da21886966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da21886966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da21886966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6cd1106bc6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6cd1106bc6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K20 Center. (n.d.). Dividing the pie. Strategies. </a:t>
            </a:r>
            <a:r>
              <a:rPr lang="en" u="sng" dirty="0">
                <a:solidFill>
                  <a:srgbClr val="1155CC"/>
                </a:solidFill>
                <a:hlinkClick r:id="rId3">
                  <a:extLst>
                    <a:ext uri="{A12FA001-AC4F-418D-AE19-62706E023703}">
                      <ahyp:hlinkClr xmlns:ahyp="http://schemas.microsoft.com/office/drawing/2018/hyperlinkcolor" val="tx"/>
                    </a:ext>
                  </a:extLst>
                </a:hlinkClick>
              </a:rPr>
              <a:t>https://learn.k20center.ou.edu/strategy/1867</a:t>
            </a:r>
            <a:r>
              <a:rPr lang="en" dirty="0">
                <a:solidFill>
                  <a:schemeClr val="dk1"/>
                </a:solidFill>
              </a:rPr>
              <a:t> </a:t>
            </a:r>
            <a:endParaRPr dirty="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en" dirty="0">
                <a:solidFill>
                  <a:schemeClr val="dk1"/>
                </a:solidFill>
              </a:rPr>
              <a:t>K20 Center. (n.d.). Double bubble. Strategies. </a:t>
            </a:r>
            <a:r>
              <a:rPr lang="en" u="sng" dirty="0">
                <a:solidFill>
                  <a:srgbClr val="1155CC"/>
                </a:solidFill>
                <a:hlinkClick r:id="rId4">
                  <a:extLst>
                    <a:ext uri="{A12FA001-AC4F-418D-AE19-62706E023703}">
                      <ahyp:hlinkClr xmlns:ahyp="http://schemas.microsoft.com/office/drawing/2018/hyperlinkcolor" val="tx"/>
                    </a:ext>
                  </a:extLst>
                </a:hlinkClick>
              </a:rPr>
              <a:t>https://learn.k20center.ou.edu/strategy/3035</a:t>
            </a:r>
            <a:r>
              <a:rPr lang="en" dirty="0">
                <a:solidFill>
                  <a:schemeClr val="dk1"/>
                </a:solidFill>
              </a:rPr>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cdf221cf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6cdf221c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K20 Center. (n.d.). Double bubble. Strategies. </a:t>
            </a:r>
            <a:r>
              <a:rPr lang="en" u="sng" dirty="0">
                <a:solidFill>
                  <a:srgbClr val="1155CC"/>
                </a:solidFill>
                <a:hlinkClick r:id="rId3">
                  <a:extLst>
                    <a:ext uri="{A12FA001-AC4F-418D-AE19-62706E023703}">
                      <ahyp:hlinkClr xmlns:ahyp="http://schemas.microsoft.com/office/drawing/2018/hyperlinkcolor" val="tx"/>
                    </a:ext>
                  </a:extLst>
                </a:hlinkClick>
              </a:rPr>
              <a:t>https://learn.k20center.ou.edu/strategy/3035</a:t>
            </a:r>
            <a:r>
              <a:rPr lang="en" dirty="0">
                <a:solidFill>
                  <a:schemeClr val="dk1"/>
                </a:solidFill>
              </a:rPr>
              <a:t>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6cdf221cf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6cdf221cf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K20 Center. (n.d.). Dividing the pie. Strategies. </a:t>
            </a:r>
            <a:r>
              <a:rPr lang="en" u="sng" dirty="0">
                <a:solidFill>
                  <a:srgbClr val="1155CC"/>
                </a:solidFill>
                <a:hlinkClick r:id="rId3">
                  <a:extLst>
                    <a:ext uri="{A12FA001-AC4F-418D-AE19-62706E023703}">
                      <ahyp:hlinkClr xmlns:ahyp="http://schemas.microsoft.com/office/drawing/2018/hyperlinkcolor" val="tx"/>
                    </a:ext>
                  </a:extLst>
                </a:hlinkClick>
              </a:rPr>
              <a:t>https://learn.k20center.ou.edu/strategy/1867</a:t>
            </a:r>
            <a:r>
              <a:rPr lang="en" dirty="0">
                <a:solidFill>
                  <a:schemeClr val="dk1"/>
                </a:solidFill>
              </a:rPr>
              <a:t> </a:t>
            </a:r>
            <a:endParaRPr dirty="0">
              <a:solidFill>
                <a:schemeClr val="dk1"/>
              </a:solidFill>
            </a:endParaRPr>
          </a:p>
          <a:p>
            <a:pPr marL="0" lvl="0" indent="0" algn="l" rtl="0">
              <a:spcBef>
                <a:spcPts val="100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da21886966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da21886966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K20 Center. (n.d.). Poms: Point of most significance. Strategies. </a:t>
            </a:r>
            <a:r>
              <a:rPr lang="en" u="sng" dirty="0">
                <a:solidFill>
                  <a:srgbClr val="1155CC"/>
                </a:solidFill>
                <a:hlinkClick r:id="rId3">
                  <a:extLst>
                    <a:ext uri="{A12FA001-AC4F-418D-AE19-62706E023703}">
                      <ahyp:hlinkClr xmlns:ahyp="http://schemas.microsoft.com/office/drawing/2018/hyperlinkcolor" val="tx"/>
                    </a:ext>
                  </a:extLst>
                </a:hlinkClick>
              </a:rPr>
              <a:t>https://learn.k20center.ou.edu/strategy/101​​​​​​​</a:t>
            </a:r>
            <a:endParaRPr dirty="0">
              <a:solidFill>
                <a:schemeClr val="dk1"/>
              </a:solidFill>
            </a:endParaRPr>
          </a:p>
          <a:p>
            <a:pPr marL="0" lvl="0" indent="0" algn="l" rtl="0">
              <a:spcBef>
                <a:spcPts val="100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1" name="Google Shape;11;p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48"/>
        <p:cNvGrpSpPr/>
        <p:nvPr/>
      </p:nvGrpSpPr>
      <p:grpSpPr>
        <a:xfrm>
          <a:off x="0" y="0"/>
          <a:ext cx="0" cy="0"/>
          <a:chOff x="0" y="0"/>
          <a:chExt cx="0" cy="0"/>
        </a:xfrm>
      </p:grpSpPr>
      <p:sp>
        <p:nvSpPr>
          <p:cNvPr id="49" name="Google Shape;49;p11"/>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0" name="Google Shape;50;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1" name="Google Shape;51;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53" name="Google Shape;53;p11"/>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54" name="Google Shape;54;p11"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7" name="Google Shape;57;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8" name="Google Shape;58;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9"/>
        <p:cNvGrpSpPr/>
        <p:nvPr/>
      </p:nvGrpSpPr>
      <p:grpSpPr>
        <a:xfrm>
          <a:off x="0" y="0"/>
          <a:ext cx="0" cy="0"/>
          <a:chOff x="0" y="0"/>
          <a:chExt cx="0" cy="0"/>
        </a:xfrm>
      </p:grpSpPr>
      <p:sp>
        <p:nvSpPr>
          <p:cNvPr id="60" name="Google Shape;60;p13"/>
          <p:cNvSpPr txBox="1">
            <a:spLocks noGrp="1"/>
          </p:cNvSpPr>
          <p:nvPr>
            <p:ph type="body" idx="1"/>
          </p:nvPr>
        </p:nvSpPr>
        <p:spPr>
          <a:xfrm>
            <a:off x="3581400" y="1330012"/>
            <a:ext cx="5111700" cy="325740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1" name="Google Shape;61;p13"/>
          <p:cNvSpPr txBox="1">
            <a:spLocks noGrp="1"/>
          </p:cNvSpPr>
          <p:nvPr>
            <p:ph type="body" idx="2"/>
          </p:nvPr>
        </p:nvSpPr>
        <p:spPr>
          <a:xfrm>
            <a:off x="450850" y="1330012"/>
            <a:ext cx="3124200" cy="3257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2" name="Google Shape;62;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3" name="Google Shape;63;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0" name="Google Shape;70;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1"/>
        <p:cNvGrpSpPr/>
        <p:nvPr/>
      </p:nvGrpSpPr>
      <p:grpSpPr>
        <a:xfrm>
          <a:off x="0" y="0"/>
          <a:ext cx="0" cy="0"/>
          <a:chOff x="0" y="0"/>
          <a:chExt cx="0" cy="0"/>
        </a:xfrm>
      </p:grpSpPr>
      <p:pic>
        <p:nvPicPr>
          <p:cNvPr id="72" name="Google Shape;72;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3" name="Google Shape;73;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4"/>
        <p:cNvGrpSpPr/>
        <p:nvPr/>
      </p:nvGrpSpPr>
      <p:grpSpPr>
        <a:xfrm>
          <a:off x="0" y="0"/>
          <a:ext cx="0" cy="0"/>
          <a:chOff x="0" y="0"/>
          <a:chExt cx="0" cy="0"/>
        </a:xfrm>
      </p:grpSpPr>
      <p:pic>
        <p:nvPicPr>
          <p:cNvPr id="75" name="Google Shape;7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6"/>
        <p:cNvGrpSpPr/>
        <p:nvPr/>
      </p:nvGrpSpPr>
      <p:grpSpPr>
        <a:xfrm>
          <a:off x="0" y="0"/>
          <a:ext cx="0" cy="0"/>
          <a:chOff x="0" y="0"/>
          <a:chExt cx="0" cy="0"/>
        </a:xfrm>
      </p:grpSpPr>
      <p:pic>
        <p:nvPicPr>
          <p:cNvPr id="77" name="Google Shape;77;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trategy v1 1">
  <p:cSld name="Strategy v1_1">
    <p:spTree>
      <p:nvGrpSpPr>
        <p:cNvPr id="1" name="Shape 79"/>
        <p:cNvGrpSpPr/>
        <p:nvPr/>
      </p:nvGrpSpPr>
      <p:grpSpPr>
        <a:xfrm>
          <a:off x="0" y="0"/>
          <a:ext cx="0" cy="0"/>
          <a:chOff x="0" y="0"/>
          <a:chExt cx="0" cy="0"/>
        </a:xfrm>
      </p:grpSpPr>
      <p:pic>
        <p:nvPicPr>
          <p:cNvPr id="80" name="Google Shape;80;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1" name="Google Shape;81;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83" name="Google Shape;83;p20"/>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5" name="Google Shape;15;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4"/>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lvl="0" indent="-311150" algn="l">
              <a:lnSpc>
                <a:spcPct val="115000"/>
              </a:lnSpc>
              <a:spcBef>
                <a:spcPts val="300"/>
              </a:spcBef>
              <a:spcAft>
                <a:spcPts val="0"/>
              </a:spcAft>
              <a:buSzPts val="1300"/>
              <a:buChar char="●"/>
              <a:defRPr/>
            </a:lvl1pPr>
            <a:lvl2pPr marL="914400" lvl="1" indent="-273050" algn="l">
              <a:lnSpc>
                <a:spcPct val="100000"/>
              </a:lnSpc>
              <a:spcBef>
                <a:spcPts val="300"/>
              </a:spcBef>
              <a:spcAft>
                <a:spcPts val="0"/>
              </a:spcAft>
              <a:buSzPts val="7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285750" algn="l">
              <a:lnSpc>
                <a:spcPct val="100000"/>
              </a:lnSpc>
              <a:spcBef>
                <a:spcPts val="300"/>
              </a:spcBef>
              <a:spcAft>
                <a:spcPts val="0"/>
              </a:spcAft>
              <a:buSzPts val="900"/>
              <a:buChar char="-"/>
              <a:defRPr/>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19" name="Google Shape;19;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5"/>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5"/>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5" name="Google Shape;25;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6" name="Google Shape;26;p5"/>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0" name="Google Shape;30;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1" name="Google Shape;31;p6"/>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
        <p:cNvGrpSpPr/>
        <p:nvPr/>
      </p:nvGrpSpPr>
      <p:grpSpPr>
        <a:xfrm>
          <a:off x="0" y="0"/>
          <a:ext cx="0" cy="0"/>
          <a:chOff x="0" y="0"/>
          <a:chExt cx="0" cy="0"/>
        </a:xfrm>
      </p:grpSpPr>
      <p:sp>
        <p:nvSpPr>
          <p:cNvPr id="35" name="Google Shape;35;p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6" name="Google Shape;36;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7" name="Google Shape;37;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38"/>
        <p:cNvGrpSpPr/>
        <p:nvPr/>
      </p:nvGrpSpPr>
      <p:grpSpPr>
        <a:xfrm>
          <a:off x="0" y="0"/>
          <a:ext cx="0" cy="0"/>
          <a:chOff x="0" y="0"/>
          <a:chExt cx="0" cy="0"/>
        </a:xfrm>
      </p:grpSpPr>
      <p:pic>
        <p:nvPicPr>
          <p:cNvPr id="39" name="Google Shape;39;p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0" name="Google Shape;40;p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2" name="Google Shape;42;p9"/>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43"/>
        <p:cNvGrpSpPr/>
        <p:nvPr/>
      </p:nvGrpSpPr>
      <p:grpSpPr>
        <a:xfrm>
          <a:off x="0" y="0"/>
          <a:ext cx="0" cy="0"/>
          <a:chOff x="0" y="0"/>
          <a:chExt cx="0" cy="0"/>
        </a:xfrm>
      </p:grpSpPr>
      <p:pic>
        <p:nvPicPr>
          <p:cNvPr id="44" name="Google Shape;44;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5" name="Google Shape;45;p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7" name="Google Shape;47;p10"/>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2.jpg"/><Relationship Id="rId4" Type="http://schemas.openxmlformats.org/officeDocument/2006/relationships/hyperlink" Target="http://www.youtube.com/watch?v=-IdBno-4Dp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3.jpg"/><Relationship Id="rId4" Type="http://schemas.openxmlformats.org/officeDocument/2006/relationships/hyperlink" Target="http://www.youtube.com/watch?v=lsH2_Ufk8J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4.jpg"/><Relationship Id="rId4" Type="http://schemas.openxmlformats.org/officeDocument/2006/relationships/hyperlink" Target="http://www.youtube.com/watch?v=JHNFhmYhza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5.jpg"/><Relationship Id="rId4" Type="http://schemas.openxmlformats.org/officeDocument/2006/relationships/hyperlink" Target="http://www.youtube.com/watch?v=9RtHYJn-qw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sz="3300" dirty="0"/>
              <a:t>Aspects of Student Engagement: Affective </a:t>
            </a:r>
            <a:endParaRPr sz="3300" dirty="0"/>
          </a:p>
        </p:txBody>
      </p:sp>
      <p:pic>
        <p:nvPicPr>
          <p:cNvPr id="148" name="Google Shape;148;p30"/>
          <p:cNvPicPr preferRelativeResize="0"/>
          <p:nvPr/>
        </p:nvPicPr>
        <p:blipFill rotWithShape="1">
          <a:blip r:embed="rId3">
            <a:alphaModFix/>
          </a:blip>
          <a:srcRect l="6024" r="6024"/>
          <a:stretch/>
        </p:blipFill>
        <p:spPr>
          <a:xfrm>
            <a:off x="7854614" y="166701"/>
            <a:ext cx="1143000" cy="11385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pic>
        <p:nvPicPr>
          <p:cNvPr id="149" name="Google Shape;149;p30" descr="v1" title="Affective Engagement">
            <a:hlinkClick r:id="rId4"/>
          </p:cNvPr>
          <p:cNvPicPr preferRelativeResize="0"/>
          <p:nvPr/>
        </p:nvPicPr>
        <p:blipFill>
          <a:blip r:embed="rId5">
            <a:alphaModFix/>
          </a:blip>
          <a:stretch>
            <a:fillRect/>
          </a:stretch>
        </p:blipFill>
        <p:spPr>
          <a:xfrm>
            <a:off x="2841691" y="1990038"/>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sz="3200" dirty="0"/>
              <a:t>Aspects of Student Engagement: Behavioral </a:t>
            </a:r>
            <a:endParaRPr sz="3200" dirty="0"/>
          </a:p>
        </p:txBody>
      </p:sp>
      <p:pic>
        <p:nvPicPr>
          <p:cNvPr id="155" name="Google Shape;155;p31"/>
          <p:cNvPicPr preferRelativeResize="0"/>
          <p:nvPr/>
        </p:nvPicPr>
        <p:blipFill rotWithShape="1">
          <a:blip r:embed="rId3">
            <a:alphaModFix/>
          </a:blip>
          <a:srcRect l="6024" r="6024"/>
          <a:stretch/>
        </p:blipFill>
        <p:spPr>
          <a:xfrm>
            <a:off x="7854614" y="166701"/>
            <a:ext cx="1143000" cy="11385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pic>
        <p:nvPicPr>
          <p:cNvPr id="156" name="Google Shape;156;p31" descr="v1" title="Behavioral Engagement">
            <a:hlinkClick r:id="rId4"/>
          </p:cNvPr>
          <p:cNvPicPr preferRelativeResize="0"/>
          <p:nvPr/>
        </p:nvPicPr>
        <p:blipFill>
          <a:blip r:embed="rId5">
            <a:alphaModFix/>
          </a:blip>
          <a:stretch>
            <a:fillRect/>
          </a:stretch>
        </p:blipFill>
        <p:spPr>
          <a:xfrm>
            <a:off x="2736850" y="1997351"/>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sz="3300" dirty="0"/>
              <a:t>Aspects of Student Engagement: Cognitive </a:t>
            </a:r>
            <a:endParaRPr sz="3300" dirty="0"/>
          </a:p>
        </p:txBody>
      </p:sp>
      <p:pic>
        <p:nvPicPr>
          <p:cNvPr id="162" name="Google Shape;162;p32"/>
          <p:cNvPicPr preferRelativeResize="0"/>
          <p:nvPr/>
        </p:nvPicPr>
        <p:blipFill rotWithShape="1">
          <a:blip r:embed="rId3">
            <a:alphaModFix/>
          </a:blip>
          <a:srcRect l="6024" r="6024"/>
          <a:stretch/>
        </p:blipFill>
        <p:spPr>
          <a:xfrm>
            <a:off x="7854614" y="166701"/>
            <a:ext cx="1143000" cy="11385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pic>
        <p:nvPicPr>
          <p:cNvPr id="163" name="Google Shape;163;p32" descr="v1" title="Cognitive Engagement">
            <a:hlinkClick r:id="rId4"/>
          </p:cNvPr>
          <p:cNvPicPr preferRelativeResize="0"/>
          <p:nvPr/>
        </p:nvPicPr>
        <p:blipFill>
          <a:blip r:embed="rId5">
            <a:alphaModFix/>
          </a:blip>
          <a:stretch>
            <a:fillRect/>
          </a:stretch>
        </p:blipFill>
        <p:spPr>
          <a:xfrm>
            <a:off x="2692400" y="1959251"/>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sz="3200"/>
              <a:t>Aspects of Student Engagement: Emotional </a:t>
            </a:r>
            <a:endParaRPr sz="3200"/>
          </a:p>
        </p:txBody>
      </p:sp>
      <p:pic>
        <p:nvPicPr>
          <p:cNvPr id="169" name="Google Shape;169;p33"/>
          <p:cNvPicPr preferRelativeResize="0"/>
          <p:nvPr/>
        </p:nvPicPr>
        <p:blipFill rotWithShape="1">
          <a:blip r:embed="rId3">
            <a:alphaModFix/>
          </a:blip>
          <a:srcRect l="6024" r="6024"/>
          <a:stretch/>
        </p:blipFill>
        <p:spPr>
          <a:xfrm>
            <a:off x="7854614" y="166701"/>
            <a:ext cx="1143000" cy="11385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pic>
        <p:nvPicPr>
          <p:cNvPr id="170" name="Google Shape;170;p33" descr="v1" title="Emotional Engagement">
            <a:hlinkClick r:id="rId4"/>
          </p:cNvPr>
          <p:cNvPicPr preferRelativeResize="0"/>
          <p:nvPr/>
        </p:nvPicPr>
        <p:blipFill>
          <a:blip r:embed="rId5">
            <a:alphaModFix/>
          </a:blip>
          <a:stretch>
            <a:fillRect/>
          </a:stretch>
        </p:blipFill>
        <p:spPr>
          <a:xfrm>
            <a:off x="2660650" y="1851301"/>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4"/>
          <p:cNvSpPr txBox="1">
            <a:spLocks noGrp="1"/>
          </p:cNvSpPr>
          <p:nvPr>
            <p:ph type="title"/>
          </p:nvPr>
        </p:nvSpPr>
        <p:spPr>
          <a:xfrm>
            <a:off x="533400" y="365422"/>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Strategies Takeout</a:t>
            </a:r>
            <a:endParaRPr dirty="0"/>
          </a:p>
        </p:txBody>
      </p:sp>
      <p:sp>
        <p:nvSpPr>
          <p:cNvPr id="176" name="Google Shape;176;p34"/>
          <p:cNvSpPr txBox="1">
            <a:spLocks noGrp="1"/>
          </p:cNvSpPr>
          <p:nvPr>
            <p:ph type="body" idx="1"/>
          </p:nvPr>
        </p:nvSpPr>
        <p:spPr>
          <a:xfrm>
            <a:off x="533400" y="1222813"/>
            <a:ext cx="3354788" cy="614100"/>
          </a:xfrm>
          <a:prstGeom prst="rect">
            <a:avLst/>
          </a:prstGeom>
        </p:spPr>
        <p:txBody>
          <a:bodyPr spcFirstLastPara="1" wrap="square" lIns="91400" tIns="91400" rIns="91400" bIns="91400" anchor="t" anchorCtr="0">
            <a:noAutofit/>
          </a:bodyPr>
          <a:lstStyle/>
          <a:p>
            <a:pPr marL="0" lvl="0" indent="0" algn="ctr" rtl="0">
              <a:spcBef>
                <a:spcPts val="520"/>
              </a:spcBef>
              <a:spcAft>
                <a:spcPts val="0"/>
              </a:spcAft>
              <a:buNone/>
            </a:pPr>
            <a:r>
              <a:rPr lang="en" sz="2400" dirty="0"/>
              <a:t>learn.k20center.ou.edu</a:t>
            </a:r>
            <a:endParaRPr sz="2400" dirty="0"/>
          </a:p>
        </p:txBody>
      </p:sp>
      <p:pic>
        <p:nvPicPr>
          <p:cNvPr id="177" name="Google Shape;177;p34"/>
          <p:cNvPicPr preferRelativeResize="0"/>
          <p:nvPr/>
        </p:nvPicPr>
        <p:blipFill>
          <a:blip r:embed="rId3">
            <a:alphaModFix/>
          </a:blip>
          <a:stretch>
            <a:fillRect/>
          </a:stretch>
        </p:blipFill>
        <p:spPr>
          <a:xfrm>
            <a:off x="749550" y="1711200"/>
            <a:ext cx="2829775" cy="2829776"/>
          </a:xfrm>
          <a:prstGeom prst="rect">
            <a:avLst/>
          </a:prstGeom>
          <a:noFill/>
          <a:ln>
            <a:noFill/>
          </a:ln>
        </p:spPr>
      </p:pic>
      <p:pic>
        <p:nvPicPr>
          <p:cNvPr id="178" name="Google Shape;178;p34"/>
          <p:cNvPicPr preferRelativeResize="0"/>
          <p:nvPr/>
        </p:nvPicPr>
        <p:blipFill>
          <a:blip r:embed="rId4">
            <a:alphaModFix/>
          </a:blip>
          <a:stretch>
            <a:fillRect/>
          </a:stretch>
        </p:blipFill>
        <p:spPr>
          <a:xfrm>
            <a:off x="3996055" y="365422"/>
            <a:ext cx="4659077" cy="46067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Lettuce Wrap Up: Fist to Five </a:t>
            </a:r>
            <a:endParaRPr dirty="0"/>
          </a:p>
        </p:txBody>
      </p:sp>
      <p:sp>
        <p:nvSpPr>
          <p:cNvPr id="184" name="Google Shape;184;p35"/>
          <p:cNvSpPr txBox="1">
            <a:spLocks noGrp="1"/>
          </p:cNvSpPr>
          <p:nvPr>
            <p:ph type="body" idx="1"/>
          </p:nvPr>
        </p:nvSpPr>
        <p:spPr>
          <a:xfrm>
            <a:off x="847557" y="1305193"/>
            <a:ext cx="66167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Show the likelihood of using the strategy covered today in your class by holding up your hand with the appropriate number of fingers:</a:t>
            </a:r>
            <a:endParaRPr dirty="0"/>
          </a:p>
          <a:p>
            <a:pPr marL="0" lvl="0" indent="0" algn="l" rtl="0">
              <a:spcBef>
                <a:spcPts val="520"/>
              </a:spcBef>
              <a:spcAft>
                <a:spcPts val="0"/>
              </a:spcAft>
              <a:buNone/>
            </a:pPr>
            <a:endParaRPr dirty="0"/>
          </a:p>
          <a:p>
            <a:pPr marL="0" lvl="0" indent="0" algn="ctr" rtl="0">
              <a:spcBef>
                <a:spcPts val="520"/>
              </a:spcBef>
              <a:spcAft>
                <a:spcPts val="0"/>
              </a:spcAft>
              <a:buNone/>
            </a:pPr>
            <a:r>
              <a:rPr lang="en" b="1" dirty="0"/>
              <a:t>Fist </a:t>
            </a:r>
            <a:r>
              <a:rPr lang="en" dirty="0">
                <a:solidFill>
                  <a:schemeClr val="accent1"/>
                </a:solidFill>
              </a:rPr>
              <a:t>(</a:t>
            </a:r>
            <a:r>
              <a:rPr lang="en" b="1" dirty="0">
                <a:solidFill>
                  <a:schemeClr val="accent1"/>
                </a:solidFill>
              </a:rPr>
              <a:t>Never)</a:t>
            </a:r>
            <a:r>
              <a:rPr lang="en" dirty="0"/>
              <a:t> to </a:t>
            </a:r>
            <a:r>
              <a:rPr lang="en" b="1" dirty="0"/>
              <a:t>Five</a:t>
            </a:r>
            <a:r>
              <a:rPr lang="en" dirty="0"/>
              <a:t> </a:t>
            </a:r>
            <a:r>
              <a:rPr lang="en" dirty="0">
                <a:solidFill>
                  <a:schemeClr val="accent1"/>
                </a:solidFill>
              </a:rPr>
              <a:t>(</a:t>
            </a:r>
            <a:r>
              <a:rPr lang="en" b="1" dirty="0">
                <a:solidFill>
                  <a:schemeClr val="accent1"/>
                </a:solidFill>
              </a:rPr>
              <a:t>I’m using it today)</a:t>
            </a:r>
            <a:endParaRPr b="1" dirty="0">
              <a:solidFill>
                <a:schemeClr val="accent1"/>
              </a:solidFill>
            </a:endParaRPr>
          </a:p>
        </p:txBody>
      </p:sp>
      <p:pic>
        <p:nvPicPr>
          <p:cNvPr id="185" name="Google Shape;185;p35"/>
          <p:cNvPicPr preferRelativeResize="0"/>
          <p:nvPr/>
        </p:nvPicPr>
        <p:blipFill rotWithShape="1">
          <a:blip r:embed="rId3">
            <a:alphaModFix/>
          </a:blip>
          <a:srcRect l="-2083" t="-74501" r="-2083" b="-74501"/>
          <a:stretch/>
        </p:blipFill>
        <p:spPr>
          <a:xfrm>
            <a:off x="7854614" y="166701"/>
            <a:ext cx="1143000" cy="11385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2"/>
          <p:cNvSpPr txBox="1">
            <a:spLocks noGrp="1"/>
          </p:cNvSpPr>
          <p:nvPr>
            <p:ph type="ctrTitle"/>
          </p:nvPr>
        </p:nvSpPr>
        <p:spPr>
          <a:xfrm>
            <a:off x="358405" y="1588044"/>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Instructional Strategy</a:t>
            </a:r>
            <a:br>
              <a:rPr lang="en" dirty="0"/>
            </a:br>
            <a:r>
              <a:rPr lang="en" dirty="0"/>
              <a:t>Food Truck</a:t>
            </a:r>
            <a:endParaRPr dirty="0"/>
          </a:p>
        </p:txBody>
      </p:sp>
      <p:sp>
        <p:nvSpPr>
          <p:cNvPr id="94" name="Google Shape;94;p22"/>
          <p:cNvSpPr txBox="1">
            <a:spLocks noGrp="1"/>
          </p:cNvSpPr>
          <p:nvPr>
            <p:ph type="subTitle" idx="1"/>
          </p:nvPr>
        </p:nvSpPr>
        <p:spPr>
          <a:xfrm>
            <a:off x="358405" y="2980746"/>
            <a:ext cx="7854600" cy="565537"/>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dirty="0"/>
              <a:t>Take a Bite out of Instructional Strategies</a:t>
            </a:r>
            <a:endParaRPr dirty="0"/>
          </a:p>
        </p:txBody>
      </p:sp>
      <p:pic>
        <p:nvPicPr>
          <p:cNvPr id="95" name="Google Shape;95;p22"/>
          <p:cNvPicPr preferRelativeResize="0"/>
          <p:nvPr/>
        </p:nvPicPr>
        <p:blipFill>
          <a:blip r:embed="rId3">
            <a:alphaModFix/>
          </a:blip>
          <a:stretch>
            <a:fillRect/>
          </a:stretch>
        </p:blipFill>
        <p:spPr>
          <a:xfrm>
            <a:off x="5471623" y="1299701"/>
            <a:ext cx="3914594" cy="25440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450850" y="212001"/>
            <a:ext cx="6777000" cy="857400"/>
          </a:xfrm>
          <a:prstGeom prst="rect">
            <a:avLst/>
          </a:prstGeom>
        </p:spPr>
        <p:txBody>
          <a:bodyPr spcFirstLastPara="1" wrap="square" lIns="0" tIns="45700" rIns="0" bIns="0" anchor="b" anchorCtr="0">
            <a:normAutofit/>
          </a:bodyPr>
          <a:lstStyle/>
          <a:p>
            <a:pPr marL="0" lvl="0" indent="0" algn="ctr" rtl="0">
              <a:spcBef>
                <a:spcPts val="0"/>
              </a:spcBef>
              <a:spcAft>
                <a:spcPts val="0"/>
              </a:spcAft>
              <a:buNone/>
            </a:pPr>
            <a:r>
              <a:rPr lang="en" dirty="0"/>
              <a:t>Walk Up Order: Fiction In the Facts</a:t>
            </a:r>
            <a:endParaRPr dirty="0"/>
          </a:p>
        </p:txBody>
      </p:sp>
      <p:sp>
        <p:nvSpPr>
          <p:cNvPr id="101" name="Google Shape;101;p23"/>
          <p:cNvSpPr txBox="1"/>
          <p:nvPr/>
        </p:nvSpPr>
        <p:spPr>
          <a:xfrm>
            <a:off x="709867" y="1184550"/>
            <a:ext cx="7241437" cy="3848626"/>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1200"/>
              </a:spcBef>
              <a:spcAft>
                <a:spcPts val="0"/>
              </a:spcAft>
              <a:buClr>
                <a:schemeClr val="accent4"/>
              </a:buClr>
              <a:buSzPts val="2100"/>
              <a:buFont typeface="Calibri"/>
              <a:buAutoNum type="arabicPeriod"/>
            </a:pPr>
            <a:r>
              <a:rPr lang="en" sz="2200" dirty="0">
                <a:solidFill>
                  <a:schemeClr val="dk1"/>
                </a:solidFill>
                <a:latin typeface="Calibri"/>
                <a:ea typeface="Calibri"/>
                <a:cs typeface="Calibri"/>
                <a:sym typeface="Calibri"/>
              </a:rPr>
              <a:t>Student engagement increases when students are empowered to make choices in the learning process.</a:t>
            </a:r>
            <a:endParaRPr sz="2200" dirty="0">
              <a:solidFill>
                <a:schemeClr val="dk1"/>
              </a:solidFill>
              <a:latin typeface="Calibri"/>
              <a:ea typeface="Calibri"/>
              <a:cs typeface="Calibri"/>
              <a:sym typeface="Calibri"/>
            </a:endParaRPr>
          </a:p>
          <a:p>
            <a:pPr marL="457200" lvl="0" indent="-361950" algn="l" rtl="0">
              <a:lnSpc>
                <a:spcPct val="115000"/>
              </a:lnSpc>
              <a:spcBef>
                <a:spcPts val="1000"/>
              </a:spcBef>
              <a:spcAft>
                <a:spcPts val="0"/>
              </a:spcAft>
              <a:buClr>
                <a:schemeClr val="accent4"/>
              </a:buClr>
              <a:buSzPts val="2100"/>
              <a:buFont typeface="Calibri"/>
              <a:buAutoNum type="arabicPeriod"/>
            </a:pPr>
            <a:r>
              <a:rPr lang="en" sz="2200" dirty="0">
                <a:solidFill>
                  <a:schemeClr val="dk1"/>
                </a:solidFill>
                <a:latin typeface="Calibri"/>
                <a:ea typeface="Calibri"/>
                <a:cs typeface="Calibri"/>
                <a:sym typeface="Calibri"/>
              </a:rPr>
              <a:t>Student engagement increases when students connect what they are learning to their personal experiences.</a:t>
            </a:r>
            <a:endParaRPr sz="2200" dirty="0">
              <a:solidFill>
                <a:schemeClr val="dk1"/>
              </a:solidFill>
              <a:latin typeface="Calibri"/>
              <a:ea typeface="Calibri"/>
              <a:cs typeface="Calibri"/>
              <a:sym typeface="Calibri"/>
            </a:endParaRPr>
          </a:p>
          <a:p>
            <a:pPr marL="457200" lvl="0" indent="-361950" algn="l" rtl="0">
              <a:lnSpc>
                <a:spcPct val="115000"/>
              </a:lnSpc>
              <a:spcBef>
                <a:spcPts val="1200"/>
              </a:spcBef>
              <a:spcAft>
                <a:spcPts val="1000"/>
              </a:spcAft>
              <a:buClr>
                <a:schemeClr val="accent4"/>
              </a:buClr>
              <a:buSzPts val="2100"/>
              <a:buFont typeface="Calibri"/>
              <a:buAutoNum type="arabicPeriod"/>
            </a:pPr>
            <a:r>
              <a:rPr lang="en" sz="2200" dirty="0">
                <a:solidFill>
                  <a:schemeClr val="dk1"/>
                </a:solidFill>
                <a:latin typeface="Calibri"/>
                <a:ea typeface="Calibri"/>
                <a:cs typeface="Calibri"/>
                <a:sym typeface="Calibri"/>
              </a:rPr>
              <a:t>Student engagement increases when every lesson begins with a synchronized dance routine led by the teacher, energizing students and priming their brains for optimal learning.</a:t>
            </a:r>
            <a:endParaRPr sz="2200" dirty="0">
              <a:solidFill>
                <a:schemeClr val="dk1"/>
              </a:solidFill>
              <a:latin typeface="Calibri"/>
              <a:ea typeface="Calibri"/>
              <a:cs typeface="Calibri"/>
              <a:sym typeface="Calibri"/>
            </a:endParaRPr>
          </a:p>
        </p:txBody>
      </p:sp>
      <p:pic>
        <p:nvPicPr>
          <p:cNvPr id="102" name="Google Shape;102;p23"/>
          <p:cNvPicPr preferRelativeResize="0"/>
          <p:nvPr/>
        </p:nvPicPr>
        <p:blipFill rotWithShape="1">
          <a:blip r:embed="rId3">
            <a:alphaModFix/>
          </a:blip>
          <a:srcRect l="-54166" t="-12250" r="-54166" b="-12250"/>
          <a:stretch/>
        </p:blipFill>
        <p:spPr>
          <a:xfrm>
            <a:off x="7854614" y="166701"/>
            <a:ext cx="1143000" cy="11385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Essential Question</a:t>
            </a:r>
            <a:endParaRPr dirty="0"/>
          </a:p>
        </p:txBody>
      </p:sp>
      <p:sp>
        <p:nvSpPr>
          <p:cNvPr id="108" name="Google Shape;108;p24"/>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rmAutofit/>
          </a:bodyPr>
          <a:lstStyle/>
          <a:p>
            <a:pPr marL="0" lvl="0" indent="0" algn="l" rtl="0">
              <a:spcBef>
                <a:spcPts val="520"/>
              </a:spcBef>
              <a:spcAft>
                <a:spcPts val="0"/>
              </a:spcAft>
              <a:buNone/>
            </a:pPr>
            <a:r>
              <a:rPr lang="en" dirty="0"/>
              <a:t>How do instructional strategies enhance student learning?</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5"/>
          <p:cNvSpPr txBox="1">
            <a:spLocks noGrp="1"/>
          </p:cNvSpPr>
          <p:nvPr>
            <p:ph type="title"/>
          </p:nvPr>
        </p:nvSpPr>
        <p:spPr>
          <a:xfrm>
            <a:off x="442065" y="502112"/>
            <a:ext cx="7772400" cy="10218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Learning Goals</a:t>
            </a:r>
            <a:endParaRPr dirty="0"/>
          </a:p>
        </p:txBody>
      </p:sp>
      <p:sp>
        <p:nvSpPr>
          <p:cNvPr id="114" name="Google Shape;114;p25"/>
          <p:cNvSpPr txBox="1">
            <a:spLocks noGrp="1"/>
          </p:cNvSpPr>
          <p:nvPr>
            <p:ph type="body" idx="1"/>
          </p:nvPr>
        </p:nvSpPr>
        <p:spPr>
          <a:xfrm>
            <a:off x="442065" y="1523912"/>
            <a:ext cx="8152533" cy="2783522"/>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 sz="2200" dirty="0"/>
              <a:t>Participants will:</a:t>
            </a:r>
            <a:endParaRPr sz="2200" dirty="0"/>
          </a:p>
          <a:p>
            <a:pPr marL="457200" lvl="0" indent="-400050" algn="l" rtl="0">
              <a:spcBef>
                <a:spcPts val="1000"/>
              </a:spcBef>
              <a:spcAft>
                <a:spcPts val="0"/>
              </a:spcAft>
              <a:buSzPts val="2700"/>
              <a:buChar char="•"/>
            </a:pPr>
            <a:r>
              <a:rPr lang="en" sz="2200" dirty="0"/>
              <a:t>Investigate new instructional strategies to enhance learner engagement through hands-on activities.</a:t>
            </a:r>
            <a:endParaRPr sz="2200" dirty="0"/>
          </a:p>
          <a:p>
            <a:pPr marL="457200" lvl="0" indent="-400050" algn="l" rtl="0">
              <a:spcBef>
                <a:spcPts val="1000"/>
              </a:spcBef>
              <a:spcAft>
                <a:spcPts val="0"/>
              </a:spcAft>
              <a:buSzPts val="2700"/>
              <a:buChar char="•"/>
            </a:pPr>
            <a:r>
              <a:rPr lang="en" sz="2200" dirty="0"/>
              <a:t>Develop implementation plans to integrate new strategies effectively in their classrooms.</a:t>
            </a:r>
            <a:endParaRPr sz="2200" dirty="0"/>
          </a:p>
          <a:p>
            <a:pPr marL="457200" lvl="0" indent="-400050" algn="l" rtl="0">
              <a:spcBef>
                <a:spcPts val="1000"/>
              </a:spcBef>
              <a:spcAft>
                <a:spcPts val="1000"/>
              </a:spcAft>
              <a:buSzPts val="2700"/>
              <a:buChar char="•"/>
            </a:pPr>
            <a:r>
              <a:rPr lang="en" sz="2200" dirty="0"/>
              <a:t>Critically analyze the impact that student engagement has on student outcomes to optimize instructional practices.</a:t>
            </a:r>
            <a:endParaRPr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6"/>
          <p:cNvSpPr txBox="1">
            <a:spLocks noGrp="1"/>
          </p:cNvSpPr>
          <p:nvPr>
            <p:ph type="title"/>
          </p:nvPr>
        </p:nvSpPr>
        <p:spPr>
          <a:xfrm>
            <a:off x="457200" y="1548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Quick Bite Menu </a:t>
            </a:r>
            <a:endParaRPr dirty="0"/>
          </a:p>
        </p:txBody>
      </p:sp>
      <p:sp>
        <p:nvSpPr>
          <p:cNvPr id="120" name="Google Shape;120;p26"/>
          <p:cNvSpPr txBox="1">
            <a:spLocks noGrp="1"/>
          </p:cNvSpPr>
          <p:nvPr>
            <p:ph type="body" idx="1"/>
          </p:nvPr>
        </p:nvSpPr>
        <p:spPr>
          <a:xfrm>
            <a:off x="513498" y="1124200"/>
            <a:ext cx="8105715" cy="3801900"/>
          </a:xfrm>
          <a:prstGeom prst="rect">
            <a:avLst/>
          </a:prstGeom>
        </p:spPr>
        <p:txBody>
          <a:bodyPr spcFirstLastPara="1" wrap="square" lIns="91400" tIns="91400" rIns="91400" bIns="91400" anchor="t" anchorCtr="0">
            <a:normAutofit fontScale="47500" lnSpcReduction="20000"/>
          </a:bodyPr>
          <a:lstStyle/>
          <a:p>
            <a:pPr marL="0" lvl="0" indent="0" algn="l" rtl="0">
              <a:spcBef>
                <a:spcPts val="520"/>
              </a:spcBef>
              <a:spcAft>
                <a:spcPts val="0"/>
              </a:spcAft>
              <a:buNone/>
            </a:pPr>
            <a:r>
              <a:rPr lang="en" sz="4021" b="1" dirty="0">
                <a:solidFill>
                  <a:schemeClr val="accent4"/>
                </a:solidFill>
              </a:rPr>
              <a:t>Double Bubble Map</a:t>
            </a:r>
            <a:endParaRPr sz="4021" b="1" dirty="0">
              <a:solidFill>
                <a:schemeClr val="accent4"/>
              </a:solidFill>
            </a:endParaRPr>
          </a:p>
          <a:p>
            <a:pPr marL="0" lvl="0" indent="0" algn="l" rtl="0">
              <a:spcBef>
                <a:spcPts val="520"/>
              </a:spcBef>
              <a:spcAft>
                <a:spcPts val="0"/>
              </a:spcAft>
              <a:buNone/>
            </a:pPr>
            <a:r>
              <a:rPr lang="en" sz="3800" dirty="0"/>
              <a:t>The double bubble map is a graphic organizer used to compare and contrast two concepts. The attached version uses squares instead of bubbles. It shows two separate squares connected by lines. Lines connecting the squares are used to write down similarities. Additional squares are added for unique features or differences. It helps students to organize comparisons visually, identify relationships, and generate ideas.</a:t>
            </a:r>
            <a:endParaRPr sz="3800" dirty="0"/>
          </a:p>
          <a:p>
            <a:pPr marL="0" lvl="0" indent="0" algn="l" rtl="0">
              <a:spcBef>
                <a:spcPts val="520"/>
              </a:spcBef>
              <a:spcAft>
                <a:spcPts val="0"/>
              </a:spcAft>
              <a:buNone/>
            </a:pPr>
            <a:r>
              <a:rPr lang="en" sz="3800" b="1" dirty="0"/>
              <a:t>Or </a:t>
            </a:r>
            <a:endParaRPr sz="3800" b="1" dirty="0"/>
          </a:p>
          <a:p>
            <a:pPr marL="0" lvl="0" indent="0" algn="l" rtl="0">
              <a:spcBef>
                <a:spcPts val="520"/>
              </a:spcBef>
              <a:spcAft>
                <a:spcPts val="0"/>
              </a:spcAft>
              <a:buNone/>
            </a:pPr>
            <a:r>
              <a:rPr lang="en" sz="4007" b="1" dirty="0">
                <a:solidFill>
                  <a:schemeClr val="accent4"/>
                </a:solidFill>
              </a:rPr>
              <a:t>Dividing the Pie</a:t>
            </a:r>
            <a:endParaRPr sz="4007" b="1" dirty="0">
              <a:solidFill>
                <a:schemeClr val="accent4"/>
              </a:solidFill>
            </a:endParaRPr>
          </a:p>
          <a:p>
            <a:pPr marL="0" lvl="0" indent="0" algn="l" rtl="0">
              <a:spcBef>
                <a:spcPts val="520"/>
              </a:spcBef>
              <a:spcAft>
                <a:spcPts val="0"/>
              </a:spcAft>
              <a:buNone/>
            </a:pPr>
            <a:r>
              <a:rPr lang="en" sz="3800" dirty="0"/>
              <a:t>Students are provided with an event and several causes to analyze. After an analysis of the content, students determine a percentage to represent the impact of each cause. They then create a pie chart and explain their reasoning for each of the percentages in the chart.</a:t>
            </a:r>
            <a:endParaRPr sz="3800" dirty="0"/>
          </a:p>
          <a:p>
            <a:pPr marL="0" lvl="0" indent="0" algn="l" rtl="0">
              <a:spcBef>
                <a:spcPts val="520"/>
              </a:spcBef>
              <a:spcAft>
                <a:spcPts val="0"/>
              </a:spcAft>
              <a:buNone/>
            </a:pPr>
            <a:endParaRPr b="1" dirty="0">
              <a:solidFill>
                <a:schemeClr val="accent1"/>
              </a:solidFill>
            </a:endParaRPr>
          </a:p>
        </p:txBody>
      </p:sp>
      <p:pic>
        <p:nvPicPr>
          <p:cNvPr id="121" name="Google Shape;121;p26"/>
          <p:cNvPicPr preferRelativeResize="0"/>
          <p:nvPr/>
        </p:nvPicPr>
        <p:blipFill rotWithShape="1">
          <a:blip r:embed="rId3">
            <a:alphaModFix/>
          </a:blip>
          <a:srcRect l="1923" t="-12250" r="1923" b="-12250"/>
          <a:stretch/>
        </p:blipFill>
        <p:spPr>
          <a:xfrm>
            <a:off x="7854614" y="166701"/>
            <a:ext cx="1143000" cy="11385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Double Bubble Map</a:t>
            </a:r>
            <a:endParaRPr dirty="0"/>
          </a:p>
        </p:txBody>
      </p:sp>
      <p:sp>
        <p:nvSpPr>
          <p:cNvPr id="127" name="Google Shape;127;p27"/>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dirty="0">
                <a:latin typeface="Calibri" panose="020F0502020204030204" pitchFamily="34" charset="0"/>
                <a:cs typeface="Calibri" panose="020F0502020204030204" pitchFamily="34" charset="0"/>
              </a:rPr>
              <a:t>Use the Double Bubble (Square) Map to compare and contrast Tacos and Corn Dogs.</a:t>
            </a:r>
            <a:endParaRPr dirty="0">
              <a:latin typeface="Calibri" panose="020F0502020204030204" pitchFamily="34" charset="0"/>
              <a:cs typeface="Calibri" panose="020F0502020204030204" pitchFamily="34" charset="0"/>
            </a:endParaRPr>
          </a:p>
          <a:p>
            <a:pPr marL="0" lvl="0" indent="0" algn="l" rtl="0">
              <a:spcBef>
                <a:spcPts val="520"/>
              </a:spcBef>
              <a:spcAft>
                <a:spcPts val="0"/>
              </a:spcAft>
              <a:buNone/>
            </a:pP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dirty="0">
                <a:solidFill>
                  <a:srgbClr val="000000"/>
                </a:solidFill>
                <a:latin typeface="Calibri" panose="020F0502020204030204" pitchFamily="34" charset="0"/>
                <a:ea typeface="Arial"/>
                <a:cs typeface="Calibri" panose="020F0502020204030204" pitchFamily="34" charset="0"/>
                <a:sym typeface="Arial"/>
              </a:rPr>
              <a:t>Alternate topic: State Fairs v. Ball Parks</a:t>
            </a:r>
            <a:endParaRPr dirty="0">
              <a:latin typeface="Calibri" panose="020F0502020204030204" pitchFamily="34" charset="0"/>
              <a:cs typeface="Calibri" panose="020F0502020204030204" pitchFamily="34" charset="0"/>
            </a:endParaRPr>
          </a:p>
        </p:txBody>
      </p:sp>
      <p:pic>
        <p:nvPicPr>
          <p:cNvPr id="128" name="Google Shape;128;p27"/>
          <p:cNvPicPr preferRelativeResize="0"/>
          <p:nvPr/>
        </p:nvPicPr>
        <p:blipFill>
          <a:blip r:embed="rId3">
            <a:alphaModFix/>
          </a:blip>
          <a:stretch>
            <a:fillRect/>
          </a:stretch>
        </p:blipFill>
        <p:spPr>
          <a:xfrm>
            <a:off x="5477700" y="890997"/>
            <a:ext cx="3361500" cy="3361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Dividing the Pie</a:t>
            </a:r>
            <a:endParaRPr dirty="0"/>
          </a:p>
        </p:txBody>
      </p:sp>
      <p:sp>
        <p:nvSpPr>
          <p:cNvPr id="134" name="Google Shape;134;p28"/>
          <p:cNvSpPr txBox="1">
            <a:spLocks noGrp="1"/>
          </p:cNvSpPr>
          <p:nvPr>
            <p:ph type="body" idx="1"/>
          </p:nvPr>
        </p:nvSpPr>
        <p:spPr>
          <a:xfrm>
            <a:off x="457200" y="1305059"/>
            <a:ext cx="5020500" cy="2797041"/>
          </a:xfrm>
          <a:prstGeom prst="rect">
            <a:avLst/>
          </a:prstGeom>
        </p:spPr>
        <p:txBody>
          <a:bodyPr spcFirstLastPara="1" wrap="square" lIns="91400" tIns="91400" rIns="91400" bIns="91400" anchor="t" anchorCtr="0">
            <a:normAutofit/>
          </a:bodyPr>
          <a:lstStyle/>
          <a:p>
            <a:pPr marL="0" lvl="0" indent="0" algn="l" rtl="0">
              <a:spcBef>
                <a:spcPts val="0"/>
              </a:spcBef>
              <a:spcAft>
                <a:spcPts val="0"/>
              </a:spcAft>
              <a:buNone/>
            </a:pPr>
            <a:r>
              <a:rPr lang="en" dirty="0">
                <a:solidFill>
                  <a:srgbClr val="000000"/>
                </a:solidFill>
                <a:latin typeface="Calibri" panose="020F0502020204030204" pitchFamily="34" charset="0"/>
                <a:ea typeface="Arial"/>
                <a:cs typeface="Calibri" panose="020F0502020204030204" pitchFamily="34" charset="0"/>
                <a:sym typeface="Arial"/>
              </a:rPr>
              <a:t>Create a pie chart that breaks down the causes for the success of a restaurant.</a:t>
            </a:r>
            <a:endParaRPr dirty="0">
              <a:solidFill>
                <a:srgbClr val="000000"/>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dirty="0">
              <a:solidFill>
                <a:srgbClr val="000000"/>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r>
              <a:rPr lang="en" dirty="0">
                <a:solidFill>
                  <a:srgbClr val="000000"/>
                </a:solidFill>
                <a:latin typeface="Calibri" panose="020F0502020204030204" pitchFamily="34" charset="0"/>
                <a:ea typeface="Arial"/>
                <a:cs typeface="Calibri" panose="020F0502020204030204" pitchFamily="34" charset="0"/>
                <a:sym typeface="Arial"/>
              </a:rPr>
              <a:t>Alternate topic: Causes of “a hot dog is a sandwich” debate.</a:t>
            </a:r>
            <a:endParaRPr dirty="0">
              <a:solidFill>
                <a:srgbClr val="000000"/>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sz="2100" dirty="0">
              <a:solidFill>
                <a:srgbClr val="000000"/>
              </a:solidFill>
              <a:latin typeface="Arial"/>
              <a:ea typeface="Arial"/>
              <a:cs typeface="Arial"/>
              <a:sym typeface="Arial"/>
            </a:endParaRPr>
          </a:p>
        </p:txBody>
      </p:sp>
      <p:pic>
        <p:nvPicPr>
          <p:cNvPr id="135" name="Google Shape;135;p28"/>
          <p:cNvPicPr preferRelativeResize="0"/>
          <p:nvPr/>
        </p:nvPicPr>
        <p:blipFill>
          <a:blip r:embed="rId3">
            <a:alphaModFix/>
          </a:blip>
          <a:stretch>
            <a:fillRect/>
          </a:stretch>
        </p:blipFill>
        <p:spPr>
          <a:xfrm>
            <a:off x="5477700" y="1506274"/>
            <a:ext cx="3566248" cy="1606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Student Engagement </a:t>
            </a:r>
            <a:endParaRPr dirty="0"/>
          </a:p>
        </p:txBody>
      </p:sp>
      <p:sp>
        <p:nvSpPr>
          <p:cNvPr id="141" name="Google Shape;141;p29"/>
          <p:cNvSpPr txBox="1">
            <a:spLocks noGrp="1"/>
          </p:cNvSpPr>
          <p:nvPr>
            <p:ph type="body" idx="1"/>
          </p:nvPr>
        </p:nvSpPr>
        <p:spPr>
          <a:xfrm>
            <a:off x="457200" y="1309352"/>
            <a:ext cx="62103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As you watch the student engagement videos, take note of the most significant point for each of the following constructs.</a:t>
            </a:r>
            <a:endParaRPr dirty="0"/>
          </a:p>
          <a:p>
            <a:pPr marL="520700" lvl="0" indent="-457200" algn="l" rtl="0">
              <a:spcBef>
                <a:spcPts val="520"/>
              </a:spcBef>
              <a:spcAft>
                <a:spcPts val="0"/>
              </a:spcAft>
              <a:buSzPts val="2600"/>
              <a:buFont typeface="Arial" panose="020B0604020202020204" pitchFamily="34" charset="0"/>
              <a:buChar char="•"/>
            </a:pPr>
            <a:r>
              <a:rPr lang="en" dirty="0"/>
              <a:t>Affective</a:t>
            </a:r>
            <a:endParaRPr dirty="0"/>
          </a:p>
          <a:p>
            <a:pPr marL="520700" lvl="0" indent="-457200" algn="l" rtl="0">
              <a:spcBef>
                <a:spcPts val="520"/>
              </a:spcBef>
              <a:spcAft>
                <a:spcPts val="0"/>
              </a:spcAft>
              <a:buSzPts val="2600"/>
              <a:buFont typeface="Arial" panose="020B0604020202020204" pitchFamily="34" charset="0"/>
              <a:buChar char="•"/>
            </a:pPr>
            <a:r>
              <a:rPr lang="en" dirty="0"/>
              <a:t>Behavioral</a:t>
            </a:r>
            <a:endParaRPr dirty="0"/>
          </a:p>
          <a:p>
            <a:pPr marL="520700" lvl="0" indent="-457200" algn="l" rtl="0">
              <a:spcBef>
                <a:spcPts val="520"/>
              </a:spcBef>
              <a:spcAft>
                <a:spcPts val="0"/>
              </a:spcAft>
              <a:buSzPts val="2600"/>
              <a:buFont typeface="Arial" panose="020B0604020202020204" pitchFamily="34" charset="0"/>
              <a:buChar char="•"/>
            </a:pPr>
            <a:r>
              <a:rPr lang="en" dirty="0"/>
              <a:t>Cognitive</a:t>
            </a:r>
            <a:endParaRPr dirty="0"/>
          </a:p>
          <a:p>
            <a:pPr marL="520700" lvl="0" indent="-457200" algn="l" rtl="0">
              <a:spcBef>
                <a:spcPts val="520"/>
              </a:spcBef>
              <a:spcAft>
                <a:spcPts val="0"/>
              </a:spcAft>
              <a:buSzPts val="2600"/>
              <a:buFont typeface="Arial" panose="020B0604020202020204" pitchFamily="34" charset="0"/>
              <a:buChar char="•"/>
            </a:pPr>
            <a:r>
              <a:rPr lang="en" dirty="0"/>
              <a:t>Emotional</a:t>
            </a:r>
            <a:endParaRPr dirty="0"/>
          </a:p>
          <a:p>
            <a:pPr marL="0" lvl="0" indent="0" algn="l" rtl="0">
              <a:spcBef>
                <a:spcPts val="520"/>
              </a:spcBef>
              <a:spcAft>
                <a:spcPts val="0"/>
              </a:spcAft>
              <a:buNone/>
            </a:pPr>
            <a:endParaRPr dirty="0"/>
          </a:p>
        </p:txBody>
      </p:sp>
      <p:pic>
        <p:nvPicPr>
          <p:cNvPr id="142" name="Google Shape;142;p29"/>
          <p:cNvPicPr preferRelativeResize="0"/>
          <p:nvPr/>
        </p:nvPicPr>
        <p:blipFill rotWithShape="1">
          <a:blip r:embed="rId3">
            <a:alphaModFix/>
          </a:blip>
          <a:srcRect l="6024" r="6024"/>
          <a:stretch/>
        </p:blipFill>
        <p:spPr>
          <a:xfrm>
            <a:off x="7854614" y="166701"/>
            <a:ext cx="1143000" cy="11385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TotalTime>
  <Words>873</Words>
  <Application>Microsoft Macintosh PowerPoint</Application>
  <PresentationFormat>On-screen Show (16:9)</PresentationFormat>
  <Paragraphs>60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Noto Sans Symbols</vt:lpstr>
      <vt:lpstr>Calibri</vt:lpstr>
      <vt:lpstr>Open Sans</vt:lpstr>
      <vt:lpstr>LEARN theme</vt:lpstr>
      <vt:lpstr>PowerPoint Presentation</vt:lpstr>
      <vt:lpstr>Instructional Strategy Food Truck</vt:lpstr>
      <vt:lpstr>Walk Up Order: Fiction In the Facts</vt:lpstr>
      <vt:lpstr>Essential Question</vt:lpstr>
      <vt:lpstr>Learning Goals</vt:lpstr>
      <vt:lpstr>Quick Bite Menu </vt:lpstr>
      <vt:lpstr>Double Bubble Map</vt:lpstr>
      <vt:lpstr>Dividing the Pie</vt:lpstr>
      <vt:lpstr>Student Engagement </vt:lpstr>
      <vt:lpstr>Aspects of Student Engagement: Affective </vt:lpstr>
      <vt:lpstr>Aspects of Student Engagement: Behavioral </vt:lpstr>
      <vt:lpstr>Aspects of Student Engagement: Cognitive </vt:lpstr>
      <vt:lpstr>Aspects of Student Engagement: Emotional </vt:lpstr>
      <vt:lpstr>Strategies Takeout</vt:lpstr>
      <vt:lpstr>Lettuce Wrap Up: Fist to Five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McLeod Porter, Delma</dc:creator>
  <cp:lastModifiedBy>Gracia, Ann M.</cp:lastModifiedBy>
  <cp:revision>6</cp:revision>
  <dcterms:modified xsi:type="dcterms:W3CDTF">2024-06-18T20:52:13Z</dcterms:modified>
</cp:coreProperties>
</file>