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3"/>
  </p:notesMasterIdLst>
  <p:sldIdLst>
    <p:sldId id="256" r:id="rId3"/>
    <p:sldId id="257" r:id="rId4"/>
    <p:sldId id="272" r:id="rId5"/>
    <p:sldId id="273" r:id="rId6"/>
    <p:sldId id="262" r:id="rId7"/>
    <p:sldId id="263" r:id="rId8"/>
    <p:sldId id="260" r:id="rId9"/>
    <p:sldId id="274" r:id="rId10"/>
    <p:sldId id="275" r:id="rId11"/>
    <p:sldId id="276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EA9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4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4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11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28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K20 Center. (n.d.). Beach ball talk and toss.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https://learn.k20center.ou.edu/strategy/3049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Bard, Google AI. “Create icebreaker questions about educational games.” Bard, Google, AI, 2024-03-29. Accessed 2024-04-24.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K20 Center. (n.d.). Beach ball talk and toss.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https://learn.k20center.ou.edu/strategy/3049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Scavenger hunt notes.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https://learn.k20center.ou.edu/strategy/3113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Gist. Strategies. </a:t>
            </a:r>
            <a:r>
              <a:rPr lang="en-US" sz="1400" u="sng" dirty="0">
                <a:solidFill>
                  <a:srgbClr val="0B57D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https://learn.k20center.ou.edu/strategy/3289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6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K20 Center. (n.d.). This will be a success if…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https://learn.k20center.ou.edu/strategy/122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7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oet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k20.ou.edu/oet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ames.k20center.ou.ed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4FD8-5927-C180-CACF-1C7CBCCD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D4F5-3E4E-8939-62B3-619F6F81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This Will Be a Success If…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8D24836-4E3C-0C92-C230-6CDD15ED208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3454012"/>
          </a:xfrm>
        </p:spPr>
        <p:txBody>
          <a:bodyPr/>
          <a:lstStyle/>
          <a:p>
            <a:r>
              <a:rPr lang="en-US" altLang="en-US" dirty="0"/>
              <a:t>On your sticky note, complete the statement, “This game will be a success if…”</a:t>
            </a:r>
          </a:p>
          <a:p>
            <a:pPr lvl="1"/>
            <a:r>
              <a:rPr lang="en-US" altLang="en-US" dirty="0">
                <a:solidFill>
                  <a:schemeClr val="accent3"/>
                </a:solidFill>
              </a:rPr>
              <a:t>Brainstorm specific strategies for setup, introducing the game, managing gameplay, and assessing student learning through the game.</a:t>
            </a:r>
          </a:p>
          <a:p>
            <a:r>
              <a:rPr lang="en-US" altLang="en-US" dirty="0"/>
              <a:t>At your table, discuss your statements.</a:t>
            </a:r>
          </a:p>
          <a:p>
            <a:r>
              <a:rPr lang="en-US" altLang="en-US" dirty="0"/>
              <a:t>Decide on one statement to share out to the whole group.</a:t>
            </a:r>
          </a:p>
        </p:txBody>
      </p:sp>
      <p:pic>
        <p:nvPicPr>
          <p:cNvPr id="3" name="Google Shape;215;p8">
            <a:extLst>
              <a:ext uri="{FF2B5EF4-FFF2-40B4-BE49-F238E27FC236}">
                <a16:creationId xmlns:a16="http://schemas.microsoft.com/office/drawing/2014/main" id="{88B3209B-24C4-5DC0-1ADE-F78036B013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3861" y="123825"/>
            <a:ext cx="28575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82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Click, Learn, Campaign!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Educational Games in the Classroom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71E1B-9E44-8109-5B8E-6D7315F0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C5B8-276E-34E4-C8A5-B0075FD8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Beach Ball Talk &amp; Toss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0D415E8-8E1E-C770-6250-0AC936409B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266603" cy="3262312"/>
          </a:xfrm>
        </p:spPr>
        <p:txBody>
          <a:bodyPr/>
          <a:lstStyle/>
          <a:p>
            <a:r>
              <a:rPr lang="en-US" altLang="en-US" dirty="0"/>
              <a:t>During the following activity, you and your fellow participants will toss a beach ball back and forth.</a:t>
            </a:r>
          </a:p>
          <a:p>
            <a:r>
              <a:rPr lang="en-US" altLang="en-US" dirty="0"/>
              <a:t>When you catch the ball, check to see which color your dominant hand is on. </a:t>
            </a:r>
          </a:p>
          <a:p>
            <a:r>
              <a:rPr lang="en-US" altLang="en-US" dirty="0"/>
              <a:t>Answer the prompt on the following slide that corresponds with that color.</a:t>
            </a:r>
          </a:p>
        </p:txBody>
      </p:sp>
      <p:pic>
        <p:nvPicPr>
          <p:cNvPr id="3" name="Google Shape;168;g2e59af1371d_0_344">
            <a:extLst>
              <a:ext uri="{FF2B5EF4-FFF2-40B4-BE49-F238E27FC236}">
                <a16:creationId xmlns:a16="http://schemas.microsoft.com/office/drawing/2014/main" id="{9B581E02-0049-9DD8-41D9-7AADB2B8EE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406" y="1487088"/>
            <a:ext cx="1984246" cy="1984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93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D741D-2CA8-A644-F260-E0C89972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05D5-5530-7AEF-540B-F11D6A62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Remember When…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52816AB-BD73-0B63-83E0-93CE17F9520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2"/>
            <a:ext cx="7886700" cy="3444319"/>
          </a:xfrm>
          <a:ln>
            <a:noFill/>
          </a:ln>
        </p:spPr>
        <p:txBody>
          <a:bodyPr/>
          <a:lstStyle/>
          <a:p>
            <a:r>
              <a:rPr lang="en-US" altLang="en-US" sz="1800" dirty="0">
                <a:solidFill>
                  <a:schemeClr val="accent2"/>
                </a:solidFill>
              </a:rPr>
              <a:t>Blue</a:t>
            </a:r>
            <a:r>
              <a:rPr lang="en-US" altLang="en-US" sz="1800" dirty="0"/>
              <a:t>. Favorite childhood educational game: </a:t>
            </a:r>
            <a:r>
              <a:rPr lang="en-US" altLang="en-US" sz="1800" i="1" dirty="0"/>
              <a:t>What did you learn from it (bonus: funny memory)?</a:t>
            </a:r>
          </a:p>
          <a:p>
            <a:r>
              <a:rPr lang="en-US" altLang="en-US" sz="1800" dirty="0">
                <a:solidFill>
                  <a:srgbClr val="EA9C10"/>
                </a:solidFill>
              </a:rPr>
              <a:t>Orange</a:t>
            </a:r>
            <a:r>
              <a:rPr lang="en-US" altLang="en-US" sz="1800" dirty="0"/>
              <a:t>. Visuals: </a:t>
            </a:r>
            <a:r>
              <a:rPr lang="en-US" altLang="en-US" sz="1800" i="1" dirty="0"/>
              <a:t>Did visuals back then enhance learning, or was it all about gameplay?</a:t>
            </a:r>
          </a:p>
          <a:p>
            <a:r>
              <a:rPr lang="en-US" alt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</a:t>
            </a:r>
            <a:r>
              <a:rPr lang="en-US" altLang="en-US" sz="1800" dirty="0"/>
              <a:t>. Storytelling &amp; characters: </a:t>
            </a:r>
            <a:r>
              <a:rPr lang="en-US" altLang="en-US" sz="1800" i="1" dirty="0"/>
              <a:t>Do they make learning in games more valuable?</a:t>
            </a:r>
          </a:p>
          <a:p>
            <a:r>
              <a:rPr lang="en-US" alt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White</a:t>
            </a:r>
            <a:r>
              <a:rPr lang="en-US" altLang="en-US" sz="1800" dirty="0"/>
              <a:t>. Most unforgettable educational game: </a:t>
            </a:r>
            <a:r>
              <a:rPr lang="en-US" altLang="en-US" sz="1800" i="1" dirty="0"/>
              <a:t>What made it click?</a:t>
            </a:r>
          </a:p>
          <a:p>
            <a:r>
              <a:rPr lang="en-US" altLang="en-US" sz="1800" dirty="0">
                <a:solidFill>
                  <a:srgbClr val="C00000"/>
                </a:solidFill>
              </a:rPr>
              <a:t>Red</a:t>
            </a:r>
            <a:r>
              <a:rPr lang="en-US" altLang="en-US" sz="1800" dirty="0"/>
              <a:t>. Most effective: </a:t>
            </a:r>
            <a:r>
              <a:rPr lang="en-US" altLang="en-US" sz="1800" i="1" dirty="0"/>
              <a:t>Did some childhood games work better for you than others? Why?</a:t>
            </a:r>
          </a:p>
          <a:p>
            <a:r>
              <a:rPr lang="en-US" altLang="en-US" sz="1800" dirty="0">
                <a:solidFill>
                  <a:srgbClr val="72AF2F"/>
                </a:solidFill>
              </a:rPr>
              <a:t>Green</a:t>
            </a:r>
            <a:r>
              <a:rPr lang="en-US" altLang="en-US" sz="1800" dirty="0"/>
              <a:t>. Most inspirational: </a:t>
            </a:r>
            <a:r>
              <a:rPr lang="en-US" altLang="en-US" sz="1800" i="1" dirty="0"/>
              <a:t>Did any educational game spark a lifelong learning passion in a subject? Share! </a:t>
            </a:r>
          </a:p>
        </p:txBody>
      </p:sp>
      <p:pic>
        <p:nvPicPr>
          <p:cNvPr id="3" name="Google Shape;175;p3">
            <a:extLst>
              <a:ext uri="{FF2B5EF4-FFF2-40B4-BE49-F238E27FC236}">
                <a16:creationId xmlns:a16="http://schemas.microsoft.com/office/drawing/2014/main" id="{1CAF40A2-2FA4-9416-65C2-08ED09D6D9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3984" y="154913"/>
            <a:ext cx="1233224" cy="123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 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can we effectively integrate educational games into the classroom to enhance student learning and engagement?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Experience the “Operation: ELECT” online game.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Discuss challenges and resources for implementing K20 Games and supporting activities.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Scavenger Hunt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8189543" cy="3262312"/>
          </a:xfrm>
        </p:spPr>
        <p:txBody>
          <a:bodyPr/>
          <a:lstStyle/>
          <a:p>
            <a:r>
              <a:rPr lang="en-US" altLang="en-US" dirty="0"/>
              <a:t>Examine the Operation: ELECT Teacher Guide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http://k20.ou.edu/oetg</a:t>
            </a:r>
            <a:r>
              <a:rPr lang="en-US" altLang="en-US" dirty="0"/>
              <a:t>) or Handout (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http://k20.ou.edu/oeth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To complete the scavenger hunt, work with your group members to find the information listed in the Note Catcher.</a:t>
            </a:r>
          </a:p>
          <a:p>
            <a:r>
              <a:rPr lang="en-US" altLang="en-US" dirty="0"/>
              <a:t>Enter your responses in the corresponding spot in the right-hand column.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EC4E5-3CCA-607D-B515-BB27351BE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045" y="234384"/>
            <a:ext cx="2271258" cy="22712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13AE-6802-07C4-3BC4-E18D0B03E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1091-458A-6E18-1CEF-B3CB4B8A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Let’s Play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1E11158-D141-E14A-52A9-A327B690A9E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Log in at </a:t>
            </a:r>
            <a:r>
              <a:rPr lang="en" sz="2800" u="sng" dirty="0">
                <a:solidFill>
                  <a:schemeClr val="hlink"/>
                </a:solidFill>
                <a:hlinkClick r:id="rId2"/>
              </a:rPr>
              <a:t>games.k20center.ou.edu</a:t>
            </a:r>
            <a:r>
              <a:rPr lang="en" sz="2800" u="sng" dirty="0">
                <a:solidFill>
                  <a:schemeClr val="hlink"/>
                </a:solidFill>
                <a:hlinkClick r:id="rId2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/</a:t>
            </a:r>
            <a:r>
              <a:rPr lang="en-US" altLang="en-US" dirty="0"/>
              <a:t> or pair up with someone who has registered.</a:t>
            </a:r>
          </a:p>
          <a:p>
            <a:pPr lvl="1"/>
            <a:r>
              <a:rPr lang="en-US" altLang="en-US" dirty="0">
                <a:solidFill>
                  <a:schemeClr val="accent3"/>
                </a:solidFill>
              </a:rPr>
              <a:t>Tip: Use “Sign In with Google.”</a:t>
            </a:r>
          </a:p>
          <a:p>
            <a:r>
              <a:rPr lang="en-US" altLang="en-US" dirty="0"/>
              <a:t>Play the first level of Operation: ELECT.</a:t>
            </a:r>
          </a:p>
          <a:p>
            <a:r>
              <a:rPr lang="en-US" altLang="en-US" dirty="0"/>
              <a:t>Be thoughtful about your choices and be ready for reflection.</a:t>
            </a:r>
          </a:p>
        </p:txBody>
      </p:sp>
      <p:pic>
        <p:nvPicPr>
          <p:cNvPr id="3" name="Google Shape;201;p6">
            <a:extLst>
              <a:ext uri="{FF2B5EF4-FFF2-40B4-BE49-F238E27FC236}">
                <a16:creationId xmlns:a16="http://schemas.microsoft.com/office/drawing/2014/main" id="{F4CD25EC-4A79-D47B-CCBE-1F49D772A7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651" y="274638"/>
            <a:ext cx="1485816" cy="1174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7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8B4F-AB77-8201-2439-942B5A38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87CF-8A7A-5C16-AB9B-5AA10FE8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Gist: Decoding Democracy Lesson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B8A2B64-9EF0-477E-534E-518CB17B13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At each table, read through your 5E portion of the “Decoding Democracy” lesson.</a:t>
            </a:r>
          </a:p>
          <a:p>
            <a:r>
              <a:rPr lang="en-US" altLang="en-US" dirty="0"/>
              <a:t>As a group, write a summary that captures the “gist” of your “E.”</a:t>
            </a:r>
          </a:p>
          <a:p>
            <a:r>
              <a:rPr lang="en-US" altLang="en-US" dirty="0"/>
              <a:t>This summary should, in 28 words or less, sum up the </a:t>
            </a:r>
            <a:r>
              <a:rPr lang="en-US" altLang="en-US" b="1" dirty="0"/>
              <a:t>who, what, where, when, why, </a:t>
            </a:r>
            <a:r>
              <a:rPr lang="en-US" altLang="en-US" dirty="0"/>
              <a:t>and </a:t>
            </a:r>
            <a:r>
              <a:rPr lang="en-US" altLang="en-US" b="1" dirty="0"/>
              <a:t>how</a:t>
            </a:r>
            <a:r>
              <a:rPr lang="en-US" altLang="en-US" dirty="0"/>
              <a:t> of the “E” that you list on your handout.</a:t>
            </a:r>
          </a:p>
          <a:p>
            <a:r>
              <a:rPr lang="en-US" altLang="en-US" dirty="0"/>
              <a:t>Share your “gist” with the group.</a:t>
            </a:r>
          </a:p>
        </p:txBody>
      </p:sp>
      <p:pic>
        <p:nvPicPr>
          <p:cNvPr id="3" name="Google Shape;208;g270104c7e38_0_71">
            <a:extLst>
              <a:ext uri="{FF2B5EF4-FFF2-40B4-BE49-F238E27FC236}">
                <a16:creationId xmlns:a16="http://schemas.microsoft.com/office/drawing/2014/main" id="{2E06E944-4639-135A-B734-BB6AC7F85F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872" y="54928"/>
            <a:ext cx="1656433" cy="165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3029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20</TotalTime>
  <Words>647</Words>
  <Application>Microsoft Office PowerPoint</Application>
  <PresentationFormat>On-screen Show (16:9)</PresentationFormat>
  <Paragraphs>44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 Display</vt:lpstr>
      <vt:lpstr>Arial</vt:lpstr>
      <vt:lpstr>Calibri</vt:lpstr>
      <vt:lpstr>Courier New</vt:lpstr>
      <vt:lpstr>Roboto</vt:lpstr>
      <vt:lpstr>System Font Regular</vt:lpstr>
      <vt:lpstr>Wingdings</vt:lpstr>
      <vt:lpstr>Custom Design</vt:lpstr>
      <vt:lpstr>1_Custom Design</vt:lpstr>
      <vt:lpstr>PowerPoint Presentation</vt:lpstr>
      <vt:lpstr>Click, Learn, Campaign!</vt:lpstr>
      <vt:lpstr>Beach Ball Talk &amp; Toss</vt:lpstr>
      <vt:lpstr>Remember When…</vt:lpstr>
      <vt:lpstr>Essential Question </vt:lpstr>
      <vt:lpstr>Learning Objectives</vt:lpstr>
      <vt:lpstr>Scavenger Hunt Notes</vt:lpstr>
      <vt:lpstr>Let’s Play</vt:lpstr>
      <vt:lpstr>Gist: Decoding Democracy Lesson</vt:lpstr>
      <vt:lpstr>This Will Be a Success If…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2026-04-09T20:47:17Z</dcterms:created>
  <dcterms:modified xsi:type="dcterms:W3CDTF">2026-04-09T21:07:25Z</dcterms:modified>
  <cp:category/>
</cp:coreProperties>
</file>