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15"/>
  </p:notesMasterIdLst>
  <p:sldIdLst>
    <p:sldId id="256" r:id="rId3"/>
    <p:sldId id="257" r:id="rId4"/>
    <p:sldId id="272" r:id="rId5"/>
    <p:sldId id="273" r:id="rId6"/>
    <p:sldId id="274" r:id="rId7"/>
    <p:sldId id="263" r:id="rId8"/>
    <p:sldId id="260" r:id="rId9"/>
    <p:sldId id="278" r:id="rId10"/>
    <p:sldId id="279" r:id="rId11"/>
    <p:sldId id="280" r:id="rId12"/>
    <p:sldId id="275" r:id="rId13"/>
    <p:sldId id="276" r:id="rId14"/>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286"/>
  </p:normalViewPr>
  <p:slideViewPr>
    <p:cSldViewPr snapToGrid="0">
      <p:cViewPr varScale="1">
        <p:scale>
          <a:sx n="197" d="100"/>
          <a:sy n="197" d="100"/>
        </p:scale>
        <p:origin x="736" y="10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117"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indeed.com/hire/c/info/establishing-team-norm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sz="1400" dirty="0">
                <a:latin typeface="Calibri"/>
                <a:ea typeface="Calibri"/>
                <a:cs typeface="Calibri"/>
                <a:sym typeface="Calibri"/>
              </a:rPr>
              <a:t>K20 Center. (n.d.). Affinity process. Strategies. </a:t>
            </a:r>
            <a:r>
              <a:rPr lang="en-US" sz="1400"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lang="en-US" dirty="0"/>
          </a:p>
          <a:p>
            <a:endParaRPr lang="en-US" dirty="0"/>
          </a:p>
        </p:txBody>
      </p:sp>
    </p:spTree>
    <p:extLst>
      <p:ext uri="{BB962C8B-B14F-4D97-AF65-F5344CB8AC3E}">
        <p14:creationId xmlns:p14="http://schemas.microsoft.com/office/powerpoint/2010/main" val="2465598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K20 Center. (n.d.). 3-2-1. Strategies. </a:t>
            </a:r>
            <a:r>
              <a:rPr lang="en-US" u="sng" dirty="0">
                <a:solidFill>
                  <a:schemeClr val="hlink"/>
                </a:solidFill>
                <a:hlinkClick r:id="rId3"/>
              </a:rPr>
              <a:t>https://learn.k20center.ou.edu/strategy/117</a:t>
            </a:r>
            <a:r>
              <a:rPr lang="en-US" dirty="0"/>
              <a:t> </a:t>
            </a:r>
          </a:p>
          <a:p>
            <a:endParaRPr lang="en-US" dirty="0"/>
          </a:p>
        </p:txBody>
      </p:sp>
    </p:spTree>
    <p:extLst>
      <p:ext uri="{BB962C8B-B14F-4D97-AF65-F5344CB8AC3E}">
        <p14:creationId xmlns:p14="http://schemas.microsoft.com/office/powerpoint/2010/main" val="269036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Indeed. (n.d.). Establishing team norms: A guide for leaders. </a:t>
            </a:r>
            <a:r>
              <a:rPr lang="en-US" u="sng" dirty="0">
                <a:solidFill>
                  <a:schemeClr val="hlink"/>
                </a:solidFill>
                <a:hlinkClick r:id="rId3"/>
              </a:rPr>
              <a:t>https://www.indeed.com/hire/c/info/establishing-team-norms</a:t>
            </a:r>
            <a:r>
              <a:rPr lang="en-US" dirty="0"/>
              <a:t> </a:t>
            </a:r>
          </a:p>
          <a:p>
            <a:endParaRPr lang="en-US" dirty="0"/>
          </a:p>
        </p:txBody>
      </p:sp>
    </p:spTree>
    <p:extLst>
      <p:ext uri="{BB962C8B-B14F-4D97-AF65-F5344CB8AC3E}">
        <p14:creationId xmlns:p14="http://schemas.microsoft.com/office/powerpoint/2010/main" val="1584643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The facilitator will ensure that everyone has an opportunity to participate and will make sure that the final norms are based upon consensus. The recorder will record all of the ideas. </a:t>
            </a:r>
          </a:p>
          <a:p>
            <a:endParaRPr lang="en-US" dirty="0"/>
          </a:p>
        </p:txBody>
      </p:sp>
    </p:spTree>
    <p:extLst>
      <p:ext uri="{BB962C8B-B14F-4D97-AF65-F5344CB8AC3E}">
        <p14:creationId xmlns:p14="http://schemas.microsoft.com/office/powerpoint/2010/main" val="3709635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sz="1600" dirty="0">
                <a:latin typeface="Calibri"/>
                <a:ea typeface="Calibri"/>
                <a:cs typeface="Calibri"/>
                <a:sym typeface="Calibri"/>
              </a:rPr>
              <a:t>K20 Center. (n.d.). Affinity process. Strategies. </a:t>
            </a:r>
            <a:r>
              <a:rPr lang="en-US" sz="1600"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lang="en-US" dirty="0"/>
          </a:p>
          <a:p>
            <a:pPr marL="0" lvl="0" indent="0" algn="l" rtl="0">
              <a:lnSpc>
                <a:spcPct val="100000"/>
              </a:lnSpc>
              <a:spcBef>
                <a:spcPts val="0"/>
              </a:spcBef>
              <a:spcAft>
                <a:spcPts val="0"/>
              </a:spcAft>
              <a:buClr>
                <a:schemeClr val="dk1"/>
              </a:buClr>
              <a:buSzPts val="1100"/>
              <a:buFont typeface="Arial"/>
              <a:buNone/>
            </a:pPr>
            <a:endParaRPr lang="en-US" dirty="0"/>
          </a:p>
          <a:p>
            <a:pPr marL="0" lvl="0" indent="0" algn="l" rtl="0">
              <a:lnSpc>
                <a:spcPct val="100000"/>
              </a:lnSpc>
              <a:spcBef>
                <a:spcPts val="0"/>
              </a:spcBef>
              <a:spcAft>
                <a:spcPts val="0"/>
              </a:spcAft>
              <a:buClr>
                <a:schemeClr val="dk1"/>
              </a:buClr>
              <a:buSzPts val="1100"/>
              <a:buFont typeface="Arial"/>
              <a:buNone/>
            </a:pPr>
            <a:r>
              <a:rPr lang="en-US" dirty="0"/>
              <a:t>What are effective behaviors that promote productivity in your workspace?</a:t>
            </a:r>
          </a:p>
          <a:p>
            <a:pPr marL="0" lvl="0" indent="0" algn="l" rtl="0">
              <a:lnSpc>
                <a:spcPct val="100000"/>
              </a:lnSpc>
              <a:spcBef>
                <a:spcPts val="0"/>
              </a:spcBef>
              <a:spcAft>
                <a:spcPts val="0"/>
              </a:spcAft>
              <a:buClr>
                <a:schemeClr val="dk1"/>
              </a:buClr>
              <a:buSzPts val="1100"/>
              <a:buFont typeface="Arial"/>
              <a:buNone/>
            </a:pPr>
            <a:r>
              <a:rPr lang="en-US" dirty="0"/>
              <a:t>What are guidelines or rules when implemented that will help people regulate behaviors and promote productivity? What are some that influence how employees treat each other and assess individual productivity?</a:t>
            </a:r>
          </a:p>
          <a:p>
            <a:endParaRPr lang="en-US" dirty="0"/>
          </a:p>
        </p:txBody>
      </p:sp>
    </p:spTree>
    <p:extLst>
      <p:ext uri="{BB962C8B-B14F-4D97-AF65-F5344CB8AC3E}">
        <p14:creationId xmlns:p14="http://schemas.microsoft.com/office/powerpoint/2010/main" val="1897579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17A87-AAD6-3958-C33A-9E71079780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C9A0E8-43B2-2274-C1D5-64C80E02FB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C6479F-6901-28E9-89A3-72545A67D0B6}"/>
              </a:ext>
            </a:extLst>
          </p:cNvPr>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sz="1600" dirty="0">
                <a:latin typeface="Calibri"/>
                <a:ea typeface="Calibri"/>
                <a:cs typeface="Calibri"/>
                <a:sym typeface="Calibri"/>
              </a:rPr>
              <a:t>K20 Center. (n.d.). Affinity process. Strategies. </a:t>
            </a:r>
            <a:r>
              <a:rPr lang="en-US" sz="1600"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lang="en-US" sz="1600" dirty="0"/>
          </a:p>
        </p:txBody>
      </p:sp>
    </p:spTree>
    <p:extLst>
      <p:ext uri="{BB962C8B-B14F-4D97-AF65-F5344CB8AC3E}">
        <p14:creationId xmlns:p14="http://schemas.microsoft.com/office/powerpoint/2010/main" val="1881614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996E0-7B0E-A0D9-818E-731F683857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E34E2F-7F5B-46FC-F11F-12F1CF6DC1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F1BE29-94DA-77A6-1311-4FF982E835DB}"/>
              </a:ext>
            </a:extLst>
          </p:cNvPr>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sz="1600" dirty="0">
                <a:latin typeface="Calibri"/>
                <a:ea typeface="Calibri"/>
                <a:cs typeface="Calibri"/>
                <a:sym typeface="Calibri"/>
              </a:rPr>
              <a:t>K20 Center. (n.d.). Affinity process. Strategies. </a:t>
            </a:r>
            <a:r>
              <a:rPr lang="en-US" sz="1600"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lang="en-US" sz="1600" dirty="0"/>
          </a:p>
        </p:txBody>
      </p:sp>
    </p:spTree>
    <p:extLst>
      <p:ext uri="{BB962C8B-B14F-4D97-AF65-F5344CB8AC3E}">
        <p14:creationId xmlns:p14="http://schemas.microsoft.com/office/powerpoint/2010/main" val="1029563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7E171-CE39-A5D6-34AD-D6C94D8A44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E5C810-A858-34E5-5201-6EB8791230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716B31-EAEF-B7F1-3B66-872B1CED9FCA}"/>
              </a:ext>
            </a:extLst>
          </p:cNvPr>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sz="1600" dirty="0">
                <a:latin typeface="Calibri"/>
                <a:ea typeface="Calibri"/>
                <a:cs typeface="Calibri"/>
                <a:sym typeface="Calibri"/>
              </a:rPr>
              <a:t>K20 Center. (n.d.). Affinity process. Strategies. </a:t>
            </a:r>
            <a:r>
              <a:rPr lang="en-US" sz="1600"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lang="en-US" sz="1600" dirty="0"/>
          </a:p>
        </p:txBody>
      </p:sp>
    </p:spTree>
    <p:extLst>
      <p:ext uri="{BB962C8B-B14F-4D97-AF65-F5344CB8AC3E}">
        <p14:creationId xmlns:p14="http://schemas.microsoft.com/office/powerpoint/2010/main" val="22028075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sz="1400" dirty="0">
                <a:latin typeface="Calibri"/>
                <a:ea typeface="Calibri"/>
                <a:cs typeface="Calibri"/>
                <a:sym typeface="Calibri"/>
              </a:rPr>
              <a:t>K20 Center. (n.d.). Affinity process. Strategies. </a:t>
            </a:r>
            <a:r>
              <a:rPr lang="en-US" sz="1400"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lang="en-US" dirty="0"/>
          </a:p>
          <a:p>
            <a:endParaRPr lang="en-US" dirty="0"/>
          </a:p>
        </p:txBody>
      </p:sp>
    </p:spTree>
    <p:extLst>
      <p:ext uri="{BB962C8B-B14F-4D97-AF65-F5344CB8AC3E}">
        <p14:creationId xmlns:p14="http://schemas.microsoft.com/office/powerpoint/2010/main" val="30045996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78282-3A6D-25DA-8CC3-42B65DDC99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2DDC84-AA1B-2C1D-949B-05E95431C89B}"/>
              </a:ext>
            </a:extLst>
          </p:cNvPr>
          <p:cNvSpPr>
            <a:spLocks noGrp="1"/>
          </p:cNvSpPr>
          <p:nvPr>
            <p:ph type="title"/>
          </p:nvPr>
        </p:nvSpPr>
        <p:spPr/>
        <p:txBody>
          <a:bodyPr rtlCol="0">
            <a:normAutofit/>
          </a:bodyPr>
          <a:lstStyle/>
          <a:p>
            <a:pPr fontAlgn="auto">
              <a:spcAft>
                <a:spcPts val="0"/>
              </a:spcAft>
              <a:defRPr/>
            </a:pPr>
            <a:r>
              <a:rPr lang="en-US" dirty="0"/>
              <a:t>Step 4: Decision</a:t>
            </a:r>
          </a:p>
        </p:txBody>
      </p:sp>
      <p:sp>
        <p:nvSpPr>
          <p:cNvPr id="25602" name="Content Placeholder 2">
            <a:extLst>
              <a:ext uri="{FF2B5EF4-FFF2-40B4-BE49-F238E27FC236}">
                <a16:creationId xmlns:a16="http://schemas.microsoft.com/office/drawing/2014/main" id="{F9D1EB9F-24B1-9C68-8FAB-8D93E0DAF642}"/>
              </a:ext>
            </a:extLst>
          </p:cNvPr>
          <p:cNvSpPr>
            <a:spLocks noGrp="1" noChangeArrowheads="1"/>
          </p:cNvSpPr>
          <p:nvPr>
            <p:ph idx="4294967295"/>
          </p:nvPr>
        </p:nvSpPr>
        <p:spPr/>
        <p:txBody>
          <a:bodyPr/>
          <a:lstStyle/>
          <a:p>
            <a:r>
              <a:rPr lang="en-US" altLang="en-US" sz="2400" b="1" dirty="0"/>
              <a:t>Objective</a:t>
            </a:r>
            <a:r>
              <a:rPr lang="en-US" altLang="en-US" sz="2400" dirty="0"/>
              <a:t>: Based on the pros and cons, decide on the book to study.</a:t>
            </a:r>
          </a:p>
          <a:p>
            <a:r>
              <a:rPr lang="en-US" altLang="en-US" sz="2400" dirty="0"/>
              <a:t>The decision will be made through a weighted voting process.</a:t>
            </a:r>
          </a:p>
        </p:txBody>
      </p:sp>
      <p:pic>
        <p:nvPicPr>
          <p:cNvPr id="4" name="Picture 3">
            <a:extLst>
              <a:ext uri="{FF2B5EF4-FFF2-40B4-BE49-F238E27FC236}">
                <a16:creationId xmlns:a16="http://schemas.microsoft.com/office/drawing/2014/main" id="{2D383944-7E63-E1AE-35E7-8E50E79C2B22}"/>
              </a:ext>
            </a:extLst>
          </p:cNvPr>
          <p:cNvPicPr>
            <a:picLocks noChangeAspect="1"/>
          </p:cNvPicPr>
          <p:nvPr/>
        </p:nvPicPr>
        <p:blipFill>
          <a:blip r:embed="rId3"/>
          <a:stretch>
            <a:fillRect/>
          </a:stretch>
        </p:blipFill>
        <p:spPr>
          <a:xfrm>
            <a:off x="7521756" y="339380"/>
            <a:ext cx="1203124" cy="1030633"/>
          </a:xfrm>
          <a:prstGeom prst="rect">
            <a:avLst/>
          </a:prstGeom>
        </p:spPr>
      </p:pic>
    </p:spTree>
    <p:extLst>
      <p:ext uri="{BB962C8B-B14F-4D97-AF65-F5344CB8AC3E}">
        <p14:creationId xmlns:p14="http://schemas.microsoft.com/office/powerpoint/2010/main" val="3629553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2DB39-3F87-98BC-5590-681002F16F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8F32C7-2B5F-CC9B-F059-ABDF44BACD5C}"/>
              </a:ext>
            </a:extLst>
          </p:cNvPr>
          <p:cNvSpPr>
            <a:spLocks noGrp="1"/>
          </p:cNvSpPr>
          <p:nvPr>
            <p:ph type="title"/>
          </p:nvPr>
        </p:nvSpPr>
        <p:spPr/>
        <p:txBody>
          <a:bodyPr rtlCol="0">
            <a:normAutofit/>
          </a:bodyPr>
          <a:lstStyle/>
          <a:p>
            <a:pPr fontAlgn="auto">
              <a:spcAft>
                <a:spcPts val="0"/>
              </a:spcAft>
              <a:defRPr/>
            </a:pPr>
            <a:r>
              <a:rPr lang="en-US" dirty="0"/>
              <a:t>Weighted Voting</a:t>
            </a:r>
          </a:p>
        </p:txBody>
      </p:sp>
      <p:sp>
        <p:nvSpPr>
          <p:cNvPr id="25602" name="Content Placeholder 2">
            <a:extLst>
              <a:ext uri="{FF2B5EF4-FFF2-40B4-BE49-F238E27FC236}">
                <a16:creationId xmlns:a16="http://schemas.microsoft.com/office/drawing/2014/main" id="{9544D8FB-67B8-5886-9DA3-7F7B8DC81367}"/>
              </a:ext>
            </a:extLst>
          </p:cNvPr>
          <p:cNvSpPr>
            <a:spLocks noGrp="1" noChangeArrowheads="1"/>
          </p:cNvSpPr>
          <p:nvPr>
            <p:ph idx="4294967295"/>
          </p:nvPr>
        </p:nvSpPr>
        <p:spPr/>
        <p:txBody>
          <a:bodyPr/>
          <a:lstStyle/>
          <a:p>
            <a:r>
              <a:rPr lang="en-US" altLang="en-US" sz="2000" dirty="0"/>
              <a:t>Assign the following values to each item:</a:t>
            </a:r>
          </a:p>
          <a:p>
            <a:pPr lvl="1"/>
            <a:r>
              <a:rPr lang="en-US" altLang="en-US" sz="1800" dirty="0"/>
              <a:t>3 – You really like the item.</a:t>
            </a:r>
          </a:p>
          <a:p>
            <a:pPr lvl="1"/>
            <a:r>
              <a:rPr lang="en-US" altLang="en-US" sz="1800" dirty="0"/>
              <a:t>2 – It’s an okay item.</a:t>
            </a:r>
          </a:p>
          <a:p>
            <a:pPr lvl="1"/>
            <a:r>
              <a:rPr lang="en-US" altLang="en-US" sz="1800" dirty="0"/>
              <a:t>1 – You aren’t really sold on this item.</a:t>
            </a:r>
          </a:p>
          <a:p>
            <a:r>
              <a:rPr lang="en-US" altLang="en-US" sz="2000" dirty="0"/>
              <a:t>You can repeat a value with each item. (i.e., You’d love to read two of the books, so you give both 3s.)</a:t>
            </a:r>
          </a:p>
          <a:p>
            <a:r>
              <a:rPr lang="en-US" altLang="en-US" sz="2000" dirty="0"/>
              <a:t>Hold up fingers for each vote.</a:t>
            </a:r>
          </a:p>
          <a:p>
            <a:r>
              <a:rPr lang="en-US" altLang="en-US" sz="2000" dirty="0"/>
              <a:t>The recorder will tally the results.</a:t>
            </a:r>
          </a:p>
          <a:p>
            <a:r>
              <a:rPr lang="en-US" altLang="en-US" sz="2000" dirty="0"/>
              <a:t>If there’s a tie, we’ll do a clear out voting, and everyone will vote yes or no on the remaining items.</a:t>
            </a:r>
          </a:p>
        </p:txBody>
      </p:sp>
    </p:spTree>
    <p:extLst>
      <p:ext uri="{BB962C8B-B14F-4D97-AF65-F5344CB8AC3E}">
        <p14:creationId xmlns:p14="http://schemas.microsoft.com/office/powerpoint/2010/main" val="4085335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7514A-D219-262B-2928-0604DFA4B3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071A9F-DC78-9F3B-1696-7B69FCB4D01F}"/>
              </a:ext>
            </a:extLst>
          </p:cNvPr>
          <p:cNvSpPr>
            <a:spLocks noGrp="1"/>
          </p:cNvSpPr>
          <p:nvPr>
            <p:ph type="title"/>
          </p:nvPr>
        </p:nvSpPr>
        <p:spPr/>
        <p:txBody>
          <a:bodyPr rtlCol="0">
            <a:normAutofit/>
          </a:bodyPr>
          <a:lstStyle/>
          <a:p>
            <a:pPr fontAlgn="auto">
              <a:spcAft>
                <a:spcPts val="0"/>
              </a:spcAft>
              <a:defRPr/>
            </a:pPr>
            <a:r>
              <a:rPr lang="en-US" dirty="0"/>
              <a:t>Reflection</a:t>
            </a:r>
          </a:p>
        </p:txBody>
      </p:sp>
      <p:sp>
        <p:nvSpPr>
          <p:cNvPr id="25602" name="Content Placeholder 2">
            <a:extLst>
              <a:ext uri="{FF2B5EF4-FFF2-40B4-BE49-F238E27FC236}">
                <a16:creationId xmlns:a16="http://schemas.microsoft.com/office/drawing/2014/main" id="{33EDAB1D-F051-330C-AD54-182CF5DCD8A6}"/>
              </a:ext>
            </a:extLst>
          </p:cNvPr>
          <p:cNvSpPr>
            <a:spLocks noGrp="1" noChangeArrowheads="1"/>
          </p:cNvSpPr>
          <p:nvPr>
            <p:ph idx="4294967295"/>
          </p:nvPr>
        </p:nvSpPr>
        <p:spPr/>
        <p:txBody>
          <a:bodyPr/>
          <a:lstStyle/>
          <a:p>
            <a:r>
              <a:rPr lang="en-US" altLang="en-US" dirty="0"/>
              <a:t>What are some positive attributes of the cooperative processing structure?</a:t>
            </a:r>
          </a:p>
        </p:txBody>
      </p:sp>
    </p:spTree>
    <p:extLst>
      <p:ext uri="{BB962C8B-B14F-4D97-AF65-F5344CB8AC3E}">
        <p14:creationId xmlns:p14="http://schemas.microsoft.com/office/powerpoint/2010/main" val="348944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560388"/>
            <a:ext cx="7886700" cy="2139950"/>
          </a:xfrm>
        </p:spPr>
        <p:txBody>
          <a:bodyPr/>
          <a:lstStyle/>
          <a:p>
            <a:r>
              <a:rPr lang="en-US" altLang="en-US" dirty="0"/>
              <a:t>Cooperative Processing</a:t>
            </a:r>
          </a:p>
        </p:txBody>
      </p:sp>
      <p:sp>
        <p:nvSpPr>
          <p:cNvPr id="22530" name="Text Placeholder 4">
            <a:extLst>
              <a:ext uri="{FF2B5EF4-FFF2-40B4-BE49-F238E27FC236}">
                <a16:creationId xmlns:a16="http://schemas.microsoft.com/office/drawing/2014/main" id="{019E2450-727C-5F8C-E55D-223CCB11F23B}"/>
              </a:ext>
            </a:extLst>
          </p:cNvPr>
          <p:cNvSpPr>
            <a:spLocks noGrp="1" noChangeArrowheads="1"/>
          </p:cNvSpPr>
          <p:nvPr>
            <p:ph type="body" sz="quarter" idx="10"/>
          </p:nvPr>
        </p:nvSpPr>
        <p:spPr>
          <a:xfrm>
            <a:off x="623888" y="2808288"/>
            <a:ext cx="7885112" cy="1397000"/>
          </a:xfrm>
        </p:spPr>
        <p:txBody>
          <a:bodyPr/>
          <a:lstStyle/>
          <a:p>
            <a:r>
              <a:rPr lang="en-US" altLang="en-US" dirty="0"/>
              <a:t>A Structure for Collaborative Inquiry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68F45-6846-000E-E565-177214B9A5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7E45EE-A31E-7E6D-A988-A281A4E2BA9E}"/>
              </a:ext>
            </a:extLst>
          </p:cNvPr>
          <p:cNvSpPr>
            <a:spLocks noGrp="1"/>
          </p:cNvSpPr>
          <p:nvPr>
            <p:ph type="title"/>
          </p:nvPr>
        </p:nvSpPr>
        <p:spPr/>
        <p:txBody>
          <a:bodyPr rtlCol="0">
            <a:normAutofit/>
          </a:bodyPr>
          <a:lstStyle/>
          <a:p>
            <a:pPr fontAlgn="auto">
              <a:spcAft>
                <a:spcPts val="0"/>
              </a:spcAft>
              <a:defRPr/>
            </a:pPr>
            <a:r>
              <a:rPr lang="en-US" dirty="0"/>
              <a:t>4 Steps of Cooperative Processing</a:t>
            </a:r>
          </a:p>
        </p:txBody>
      </p:sp>
      <p:sp>
        <p:nvSpPr>
          <p:cNvPr id="25602" name="Content Placeholder 2">
            <a:extLst>
              <a:ext uri="{FF2B5EF4-FFF2-40B4-BE49-F238E27FC236}">
                <a16:creationId xmlns:a16="http://schemas.microsoft.com/office/drawing/2014/main" id="{42E04878-0454-853F-70D5-FBAC03A20054}"/>
              </a:ext>
            </a:extLst>
          </p:cNvPr>
          <p:cNvSpPr>
            <a:spLocks noGrp="1" noChangeArrowheads="1"/>
          </p:cNvSpPr>
          <p:nvPr>
            <p:ph idx="4294967295"/>
          </p:nvPr>
        </p:nvSpPr>
        <p:spPr/>
        <p:txBody>
          <a:bodyPr/>
          <a:lstStyle/>
          <a:p>
            <a:pPr marL="578358" indent="-514350">
              <a:buFont typeface="+mj-lt"/>
              <a:buAutoNum type="arabicPeriod"/>
            </a:pPr>
            <a:r>
              <a:rPr lang="en-US" altLang="en-US" dirty="0"/>
              <a:t>In-Turn Response</a:t>
            </a:r>
          </a:p>
          <a:p>
            <a:pPr marL="578358" indent="-514350">
              <a:buFont typeface="+mj-lt"/>
              <a:buAutoNum type="arabicPeriod"/>
            </a:pPr>
            <a:r>
              <a:rPr lang="en-US" altLang="en-US" dirty="0"/>
              <a:t>Clarification</a:t>
            </a:r>
          </a:p>
          <a:p>
            <a:pPr marL="578358" indent="-514350">
              <a:buFont typeface="+mj-lt"/>
              <a:buAutoNum type="arabicPeriod"/>
            </a:pPr>
            <a:r>
              <a:rPr lang="en-US" altLang="en-US" dirty="0"/>
              <a:t>Discussion</a:t>
            </a:r>
          </a:p>
          <a:p>
            <a:pPr marL="578358" indent="-514350">
              <a:buFont typeface="+mj-lt"/>
              <a:buAutoNum type="arabicPeriod"/>
            </a:pPr>
            <a:r>
              <a:rPr lang="en-US" altLang="en-US" dirty="0"/>
              <a:t>Decision</a:t>
            </a:r>
          </a:p>
        </p:txBody>
      </p:sp>
    </p:spTree>
    <p:extLst>
      <p:ext uri="{BB962C8B-B14F-4D97-AF65-F5344CB8AC3E}">
        <p14:creationId xmlns:p14="http://schemas.microsoft.com/office/powerpoint/2010/main" val="2016678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670CC-3DD2-F878-F9A5-2CCC4517F7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EB10FC-D092-074D-0A4D-4D2A58A9E812}"/>
              </a:ext>
            </a:extLst>
          </p:cNvPr>
          <p:cNvSpPr>
            <a:spLocks noGrp="1"/>
          </p:cNvSpPr>
          <p:nvPr>
            <p:ph type="title"/>
          </p:nvPr>
        </p:nvSpPr>
        <p:spPr/>
        <p:txBody>
          <a:bodyPr rtlCol="0">
            <a:normAutofit/>
          </a:bodyPr>
          <a:lstStyle/>
          <a:p>
            <a:pPr fontAlgn="auto">
              <a:spcAft>
                <a:spcPts val="0"/>
              </a:spcAft>
              <a:defRPr/>
            </a:pPr>
            <a:r>
              <a:rPr lang="en-US" dirty="0"/>
              <a:t>Getting Into Groups</a:t>
            </a:r>
          </a:p>
        </p:txBody>
      </p:sp>
      <p:sp>
        <p:nvSpPr>
          <p:cNvPr id="25602" name="Content Placeholder 2">
            <a:extLst>
              <a:ext uri="{FF2B5EF4-FFF2-40B4-BE49-F238E27FC236}">
                <a16:creationId xmlns:a16="http://schemas.microsoft.com/office/drawing/2014/main" id="{9382A366-C62C-15CA-D10F-E4A5FA58D040}"/>
              </a:ext>
            </a:extLst>
          </p:cNvPr>
          <p:cNvSpPr>
            <a:spLocks noGrp="1" noChangeArrowheads="1"/>
          </p:cNvSpPr>
          <p:nvPr>
            <p:ph idx="4294967295"/>
          </p:nvPr>
        </p:nvSpPr>
        <p:spPr/>
        <p:txBody>
          <a:bodyPr/>
          <a:lstStyle/>
          <a:p>
            <a:r>
              <a:rPr lang="en-US" altLang="en-US" sz="2000" dirty="0"/>
              <a:t>In your small group, designate a leader and a recorder.</a:t>
            </a:r>
          </a:p>
          <a:p>
            <a:r>
              <a:rPr lang="en-US" altLang="en-US" sz="2000" dirty="0"/>
              <a:t>Use different prompts to decide these roles.</a:t>
            </a:r>
          </a:p>
          <a:p>
            <a:pPr lvl="1"/>
            <a:r>
              <a:rPr lang="en-US" altLang="en-US" sz="2000" dirty="0"/>
              <a:t>Who has the earliest birthday in the year?</a:t>
            </a:r>
          </a:p>
          <a:p>
            <a:pPr lvl="1"/>
            <a:r>
              <a:rPr lang="en-US" altLang="en-US" sz="2000" dirty="0"/>
              <a:t>Who is the tallest?</a:t>
            </a:r>
          </a:p>
          <a:p>
            <a:r>
              <a:rPr lang="en-US" altLang="en-US" sz="2000" dirty="0"/>
              <a:t>The leader will make sure everyone follows the process.</a:t>
            </a:r>
          </a:p>
          <a:p>
            <a:pPr lvl="1"/>
            <a:r>
              <a:rPr lang="en-US" altLang="en-US" sz="2000" dirty="0"/>
              <a:t>Take turns speaking.</a:t>
            </a:r>
          </a:p>
          <a:p>
            <a:pPr lvl="1"/>
            <a:r>
              <a:rPr lang="en-US" altLang="en-US" sz="2000" dirty="0"/>
              <a:t>Only one person speaks at a time.</a:t>
            </a:r>
          </a:p>
          <a:p>
            <a:r>
              <a:rPr lang="en-US" altLang="en-US" sz="2000" dirty="0"/>
              <a:t>The recorder will write down the titles suggested by the group in the assigned Google Doc, and they will report them to the larger group later on.</a:t>
            </a:r>
          </a:p>
        </p:txBody>
      </p:sp>
    </p:spTree>
    <p:extLst>
      <p:ext uri="{BB962C8B-B14F-4D97-AF65-F5344CB8AC3E}">
        <p14:creationId xmlns:p14="http://schemas.microsoft.com/office/powerpoint/2010/main" val="3031955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09087-7D33-D892-1995-19673C012E5E}"/>
            </a:ext>
          </a:extLst>
        </p:cNvPr>
        <p:cNvGrpSpPr/>
        <p:nvPr/>
      </p:nvGrpSpPr>
      <p:grpSpPr>
        <a:xfrm>
          <a:off x="0" y="0"/>
          <a:ext cx="0" cy="0"/>
          <a:chOff x="0" y="0"/>
          <a:chExt cx="0" cy="0"/>
        </a:xfrm>
      </p:grpSpPr>
      <p:sp>
        <p:nvSpPr>
          <p:cNvPr id="24577" name="Title 3">
            <a:extLst>
              <a:ext uri="{FF2B5EF4-FFF2-40B4-BE49-F238E27FC236}">
                <a16:creationId xmlns:a16="http://schemas.microsoft.com/office/drawing/2014/main" id="{F99AD68A-A2D5-75E7-EC63-391FC0A2ED40}"/>
              </a:ext>
            </a:extLst>
          </p:cNvPr>
          <p:cNvSpPr>
            <a:spLocks noGrp="1" noChangeArrowheads="1"/>
          </p:cNvSpPr>
          <p:nvPr>
            <p:ph type="title"/>
          </p:nvPr>
        </p:nvSpPr>
        <p:spPr>
          <a:xfrm>
            <a:off x="623888" y="43413"/>
            <a:ext cx="7886700" cy="2139950"/>
          </a:xfrm>
        </p:spPr>
        <p:txBody>
          <a:bodyPr/>
          <a:lstStyle/>
          <a:p>
            <a:r>
              <a:rPr lang="en-US" altLang="en-US" dirty="0"/>
              <a:t>Essential Questions</a:t>
            </a:r>
          </a:p>
        </p:txBody>
      </p:sp>
      <p:sp>
        <p:nvSpPr>
          <p:cNvPr id="5" name="Text Placeholder 4">
            <a:extLst>
              <a:ext uri="{FF2B5EF4-FFF2-40B4-BE49-F238E27FC236}">
                <a16:creationId xmlns:a16="http://schemas.microsoft.com/office/drawing/2014/main" id="{EAF0294B-13F3-5962-4E69-3A7B69070FB4}"/>
              </a:ext>
            </a:extLst>
          </p:cNvPr>
          <p:cNvSpPr>
            <a:spLocks noGrp="1"/>
          </p:cNvSpPr>
          <p:nvPr>
            <p:ph type="body" sz="quarter" idx="10"/>
          </p:nvPr>
        </p:nvSpPr>
        <p:spPr>
          <a:xfrm>
            <a:off x="623888" y="2291313"/>
            <a:ext cx="7885112" cy="1397000"/>
          </a:xfrm>
        </p:spPr>
        <p:txBody>
          <a:bodyPr rtlCol="0">
            <a:normAutofit/>
          </a:bodyPr>
          <a:lstStyle/>
          <a:p>
            <a:pPr fontAlgn="auto">
              <a:spcAft>
                <a:spcPts val="0"/>
              </a:spcAft>
              <a:defRPr/>
            </a:pPr>
            <a:r>
              <a:rPr lang="en-US" dirty="0"/>
              <a:t>Which book would we like to read and discuss?</a:t>
            </a:r>
          </a:p>
          <a:p>
            <a:pPr fontAlgn="auto">
              <a:spcAft>
                <a:spcPts val="0"/>
              </a:spcAft>
              <a:defRPr/>
            </a:pPr>
            <a:r>
              <a:rPr lang="en-US" dirty="0"/>
              <a:t>How can we use cooperative processing to decide on a title?</a:t>
            </a:r>
          </a:p>
          <a:p>
            <a:pPr marL="457200" indent="-457200" fontAlgn="auto">
              <a:spcAft>
                <a:spcPts val="0"/>
              </a:spcAft>
              <a:defRPr/>
            </a:pPr>
            <a:endParaRPr lang="en-US" dirty="0"/>
          </a:p>
        </p:txBody>
      </p:sp>
    </p:spTree>
    <p:extLst>
      <p:ext uri="{BB962C8B-B14F-4D97-AF65-F5344CB8AC3E}">
        <p14:creationId xmlns:p14="http://schemas.microsoft.com/office/powerpoint/2010/main" val="1104546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a:extLst>
              <a:ext uri="{FF2B5EF4-FFF2-40B4-BE49-F238E27FC236}">
                <a16:creationId xmlns:a16="http://schemas.microsoft.com/office/drawing/2014/main" id="{7A133F9F-8BD4-BFCE-947E-74745460EF13}"/>
              </a:ext>
            </a:extLst>
          </p:cNvPr>
          <p:cNvSpPr>
            <a:spLocks noGrp="1" noChangeArrowheads="1"/>
          </p:cNvSpPr>
          <p:nvPr>
            <p:ph type="title"/>
          </p:nvPr>
        </p:nvSpPr>
        <p:spPr>
          <a:xfrm>
            <a:off x="623888" y="43413"/>
            <a:ext cx="7886700" cy="2139950"/>
          </a:xfrm>
        </p:spPr>
        <p:txBody>
          <a:bodyPr/>
          <a:lstStyle/>
          <a:p>
            <a:r>
              <a:rPr lang="en-US" altLang="en-US" dirty="0"/>
              <a:t>Learning Objectives</a:t>
            </a:r>
          </a:p>
        </p:txBody>
      </p:sp>
      <p:sp>
        <p:nvSpPr>
          <p:cNvPr id="5" name="Text Placeholder 4">
            <a:extLst>
              <a:ext uri="{FF2B5EF4-FFF2-40B4-BE49-F238E27FC236}">
                <a16:creationId xmlns:a16="http://schemas.microsoft.com/office/drawing/2014/main" id="{4928C0DD-EBA7-945F-414B-0577DA3BB329}"/>
              </a:ext>
            </a:extLst>
          </p:cNvPr>
          <p:cNvSpPr>
            <a:spLocks noGrp="1"/>
          </p:cNvSpPr>
          <p:nvPr>
            <p:ph type="body" sz="quarter" idx="10"/>
          </p:nvPr>
        </p:nvSpPr>
        <p:spPr>
          <a:xfrm>
            <a:off x="623888" y="2291313"/>
            <a:ext cx="6865791" cy="1397000"/>
          </a:xfrm>
        </p:spPr>
        <p:txBody>
          <a:bodyPr rtlCol="0">
            <a:noAutofit/>
          </a:bodyPr>
          <a:lstStyle/>
          <a:p>
            <a:pPr fontAlgn="auto">
              <a:spcAft>
                <a:spcPts val="0"/>
              </a:spcAft>
              <a:defRPr/>
            </a:pPr>
            <a:r>
              <a:rPr lang="en-US" sz="2400" dirty="0"/>
              <a:t>Acquire an understanding of the collaborative processing method.</a:t>
            </a:r>
          </a:p>
          <a:p>
            <a:pPr fontAlgn="auto">
              <a:spcAft>
                <a:spcPts val="0"/>
              </a:spcAft>
              <a:defRPr/>
            </a:pPr>
            <a:r>
              <a:rPr lang="en-US" sz="2400" dirty="0"/>
              <a:t>Determine the book that will be read for an upcoming book study.</a:t>
            </a:r>
          </a:p>
          <a:p>
            <a:pPr fontAlgn="auto">
              <a:spcAft>
                <a:spcPts val="0"/>
              </a:spcAft>
              <a:defRPr/>
            </a:pPr>
            <a:r>
              <a:rPr lang="en-US" sz="2400" dirty="0"/>
              <a:t>Utilize a process that allows for effective communication.</a:t>
            </a:r>
          </a:p>
          <a:p>
            <a:pPr marL="457200" indent="-457200" fontAlgn="auto">
              <a:spcAft>
                <a:spcPts val="0"/>
              </a:spcAft>
              <a:defRPr/>
            </a:pP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Step 1: In-Turn Response</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p:txBody>
          <a:bodyPr/>
          <a:lstStyle/>
          <a:p>
            <a:r>
              <a:rPr lang="en-US" altLang="en-US" sz="2400" b="1" dirty="0"/>
              <a:t>Objective</a:t>
            </a:r>
            <a:r>
              <a:rPr lang="en-US" altLang="en-US" sz="2400" dirty="0"/>
              <a:t>: Assemble a list of book titles to consider for our book study.</a:t>
            </a:r>
          </a:p>
          <a:p>
            <a:r>
              <a:rPr lang="en-US" altLang="en-US" sz="2400" dirty="0"/>
              <a:t>Each person in the group will have a chance to speak.</a:t>
            </a:r>
          </a:p>
          <a:p>
            <a:r>
              <a:rPr lang="en-US" altLang="en-US" sz="2400" dirty="0"/>
              <a:t>During your turn, name a book you think we should read, and explain why.</a:t>
            </a:r>
          </a:p>
          <a:p>
            <a:r>
              <a:rPr lang="en-US" altLang="en-US" sz="2400" dirty="0"/>
              <a:t>The recorder will write down the titles.</a:t>
            </a:r>
          </a:p>
          <a:p>
            <a:r>
              <a:rPr lang="en-US" altLang="en-US" sz="2400" dirty="0"/>
              <a:t>The process will repeat, and you’ll pass if you don’t have any more titles to recommend.</a:t>
            </a:r>
          </a:p>
        </p:txBody>
      </p:sp>
      <p:pic>
        <p:nvPicPr>
          <p:cNvPr id="4" name="Picture 3">
            <a:extLst>
              <a:ext uri="{FF2B5EF4-FFF2-40B4-BE49-F238E27FC236}">
                <a16:creationId xmlns:a16="http://schemas.microsoft.com/office/drawing/2014/main" id="{9CF96571-C76B-4476-E859-C45C9E4E4335}"/>
              </a:ext>
            </a:extLst>
          </p:cNvPr>
          <p:cNvPicPr>
            <a:picLocks noChangeAspect="1"/>
          </p:cNvPicPr>
          <p:nvPr/>
        </p:nvPicPr>
        <p:blipFill>
          <a:blip r:embed="rId3"/>
          <a:stretch>
            <a:fillRect/>
          </a:stretch>
        </p:blipFill>
        <p:spPr>
          <a:xfrm>
            <a:off x="7521756" y="339380"/>
            <a:ext cx="1203124" cy="103063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B70D1-BCCC-64B3-99DE-D7BD586436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CDC273-CE39-25E5-74A7-4AC92B3E7CB6}"/>
              </a:ext>
            </a:extLst>
          </p:cNvPr>
          <p:cNvSpPr>
            <a:spLocks noGrp="1"/>
          </p:cNvSpPr>
          <p:nvPr>
            <p:ph type="title"/>
          </p:nvPr>
        </p:nvSpPr>
        <p:spPr/>
        <p:txBody>
          <a:bodyPr rtlCol="0">
            <a:normAutofit/>
          </a:bodyPr>
          <a:lstStyle/>
          <a:p>
            <a:pPr fontAlgn="auto">
              <a:spcAft>
                <a:spcPts val="0"/>
              </a:spcAft>
              <a:defRPr/>
            </a:pPr>
            <a:r>
              <a:rPr lang="en-US" dirty="0"/>
              <a:t>Step 2: Clarification</a:t>
            </a:r>
          </a:p>
        </p:txBody>
      </p:sp>
      <p:sp>
        <p:nvSpPr>
          <p:cNvPr id="25602" name="Content Placeholder 2">
            <a:extLst>
              <a:ext uri="{FF2B5EF4-FFF2-40B4-BE49-F238E27FC236}">
                <a16:creationId xmlns:a16="http://schemas.microsoft.com/office/drawing/2014/main" id="{46AE1394-6A27-DC8C-AD37-E73635A4D12A}"/>
              </a:ext>
            </a:extLst>
          </p:cNvPr>
          <p:cNvSpPr>
            <a:spLocks noGrp="1" noChangeArrowheads="1"/>
          </p:cNvSpPr>
          <p:nvPr>
            <p:ph idx="4294967295"/>
          </p:nvPr>
        </p:nvSpPr>
        <p:spPr/>
        <p:txBody>
          <a:bodyPr/>
          <a:lstStyle/>
          <a:p>
            <a:r>
              <a:rPr lang="en-US" altLang="en-US" sz="2400" b="1" dirty="0"/>
              <a:t>Objective</a:t>
            </a:r>
            <a:r>
              <a:rPr lang="en-US" altLang="en-US" sz="2400" dirty="0"/>
              <a:t>: Ensure that all group members become familiar with the recommended books.</a:t>
            </a:r>
          </a:p>
          <a:p>
            <a:r>
              <a:rPr lang="en-US" altLang="en-US" sz="2400" dirty="0"/>
              <a:t>Again, each person in the group will have a chance to speak.</a:t>
            </a:r>
          </a:p>
          <a:p>
            <a:r>
              <a:rPr lang="en-US" altLang="en-US" sz="2400" dirty="0"/>
              <a:t>Ask someone in your group to describe the book (e.g., author, subject matter, relevance, etc.).</a:t>
            </a:r>
          </a:p>
          <a:p>
            <a:r>
              <a:rPr lang="en-US" altLang="en-US" sz="2400" dirty="0"/>
              <a:t>Once you feel you don’t need clarification for any of the books, you may pass.</a:t>
            </a:r>
          </a:p>
        </p:txBody>
      </p:sp>
      <p:pic>
        <p:nvPicPr>
          <p:cNvPr id="4" name="Picture 3">
            <a:extLst>
              <a:ext uri="{FF2B5EF4-FFF2-40B4-BE49-F238E27FC236}">
                <a16:creationId xmlns:a16="http://schemas.microsoft.com/office/drawing/2014/main" id="{FD301F0C-5CC0-1596-A6F3-E269601DAF22}"/>
              </a:ext>
            </a:extLst>
          </p:cNvPr>
          <p:cNvPicPr>
            <a:picLocks noChangeAspect="1"/>
          </p:cNvPicPr>
          <p:nvPr/>
        </p:nvPicPr>
        <p:blipFill>
          <a:blip r:embed="rId3"/>
          <a:stretch>
            <a:fillRect/>
          </a:stretch>
        </p:blipFill>
        <p:spPr>
          <a:xfrm>
            <a:off x="7521756" y="339380"/>
            <a:ext cx="1203124" cy="1030633"/>
          </a:xfrm>
          <a:prstGeom prst="rect">
            <a:avLst/>
          </a:prstGeom>
        </p:spPr>
      </p:pic>
    </p:spTree>
    <p:extLst>
      <p:ext uri="{BB962C8B-B14F-4D97-AF65-F5344CB8AC3E}">
        <p14:creationId xmlns:p14="http://schemas.microsoft.com/office/powerpoint/2010/main" val="848656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50A6C-6445-8FD0-9FC6-EDFF324217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B5F54-341B-B438-8EE5-8EF8E7A11EF4}"/>
              </a:ext>
            </a:extLst>
          </p:cNvPr>
          <p:cNvSpPr>
            <a:spLocks noGrp="1"/>
          </p:cNvSpPr>
          <p:nvPr>
            <p:ph type="title"/>
          </p:nvPr>
        </p:nvSpPr>
        <p:spPr/>
        <p:txBody>
          <a:bodyPr rtlCol="0">
            <a:normAutofit/>
          </a:bodyPr>
          <a:lstStyle/>
          <a:p>
            <a:pPr fontAlgn="auto">
              <a:spcAft>
                <a:spcPts val="0"/>
              </a:spcAft>
              <a:defRPr/>
            </a:pPr>
            <a:r>
              <a:rPr lang="en-US" dirty="0"/>
              <a:t>Step 3: Discussion</a:t>
            </a:r>
          </a:p>
        </p:txBody>
      </p:sp>
      <p:sp>
        <p:nvSpPr>
          <p:cNvPr id="25602" name="Content Placeholder 2">
            <a:extLst>
              <a:ext uri="{FF2B5EF4-FFF2-40B4-BE49-F238E27FC236}">
                <a16:creationId xmlns:a16="http://schemas.microsoft.com/office/drawing/2014/main" id="{CC696CA9-8BA9-76C3-2BCA-86108D343475}"/>
              </a:ext>
            </a:extLst>
          </p:cNvPr>
          <p:cNvSpPr>
            <a:spLocks noGrp="1" noChangeArrowheads="1"/>
          </p:cNvSpPr>
          <p:nvPr>
            <p:ph idx="4294967295"/>
          </p:nvPr>
        </p:nvSpPr>
        <p:spPr/>
        <p:txBody>
          <a:bodyPr/>
          <a:lstStyle/>
          <a:p>
            <a:r>
              <a:rPr lang="en-US" altLang="en-US" sz="2400" b="1" dirty="0"/>
              <a:t>Objective</a:t>
            </a:r>
            <a:r>
              <a:rPr lang="en-US" altLang="en-US" sz="2400" dirty="0"/>
              <a:t>: Convince others that the book you’ve selected will be the best choice for the study.</a:t>
            </a:r>
          </a:p>
          <a:p>
            <a:r>
              <a:rPr lang="en-US" altLang="en-US" sz="2400" dirty="0"/>
              <a:t>Each person in a group will have a chance to speak.</a:t>
            </a:r>
          </a:p>
          <a:p>
            <a:r>
              <a:rPr lang="en-US" altLang="en-US" sz="2400" dirty="0"/>
              <a:t>First, provide </a:t>
            </a:r>
            <a:r>
              <a:rPr lang="en-US" altLang="en-US" sz="2400" b="1" dirty="0"/>
              <a:t>pros</a:t>
            </a:r>
            <a:r>
              <a:rPr lang="en-US" altLang="en-US" sz="2400" dirty="0"/>
              <a:t> for one of the recommended books.</a:t>
            </a:r>
          </a:p>
          <a:p>
            <a:r>
              <a:rPr lang="en-US" altLang="en-US" sz="2400" dirty="0"/>
              <a:t>After everyone has discussed the pros, take turns providing </a:t>
            </a:r>
            <a:r>
              <a:rPr lang="en-US" altLang="en-US" sz="2400" b="1" dirty="0"/>
              <a:t>cons</a:t>
            </a:r>
            <a:r>
              <a:rPr lang="en-US" altLang="en-US" sz="2400" dirty="0"/>
              <a:t> for a different book.</a:t>
            </a:r>
          </a:p>
        </p:txBody>
      </p:sp>
      <p:pic>
        <p:nvPicPr>
          <p:cNvPr id="4" name="Picture 3">
            <a:extLst>
              <a:ext uri="{FF2B5EF4-FFF2-40B4-BE49-F238E27FC236}">
                <a16:creationId xmlns:a16="http://schemas.microsoft.com/office/drawing/2014/main" id="{119CE82A-8B8B-39D8-402F-18A095CA9A37}"/>
              </a:ext>
            </a:extLst>
          </p:cNvPr>
          <p:cNvPicPr>
            <a:picLocks noChangeAspect="1"/>
          </p:cNvPicPr>
          <p:nvPr/>
        </p:nvPicPr>
        <p:blipFill>
          <a:blip r:embed="rId3"/>
          <a:stretch>
            <a:fillRect/>
          </a:stretch>
        </p:blipFill>
        <p:spPr>
          <a:xfrm>
            <a:off x="7521756" y="339380"/>
            <a:ext cx="1203124" cy="1030633"/>
          </a:xfrm>
          <a:prstGeom prst="rect">
            <a:avLst/>
          </a:prstGeom>
        </p:spPr>
      </p:pic>
    </p:spTree>
    <p:extLst>
      <p:ext uri="{BB962C8B-B14F-4D97-AF65-F5344CB8AC3E}">
        <p14:creationId xmlns:p14="http://schemas.microsoft.com/office/powerpoint/2010/main" val="3733034563"/>
      </p:ext>
    </p:extLst>
  </p:cSld>
  <p:clrMapOvr>
    <a:masterClrMapping/>
  </p:clrMapOvr>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14</TotalTime>
  <Words>803</Words>
  <Application>Microsoft Office PowerPoint</Application>
  <PresentationFormat>On-screen Show (16:9)</PresentationFormat>
  <Paragraphs>65</Paragraphs>
  <Slides>12</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Aptos Display</vt:lpstr>
      <vt:lpstr>Arial</vt:lpstr>
      <vt:lpstr>Calibri</vt:lpstr>
      <vt:lpstr>Courier New</vt:lpstr>
      <vt:lpstr>System Font Regular</vt:lpstr>
      <vt:lpstr>Wingdings</vt:lpstr>
      <vt:lpstr>Custom Design</vt:lpstr>
      <vt:lpstr>1_Custom Design</vt:lpstr>
      <vt:lpstr>PowerPoint Presentation</vt:lpstr>
      <vt:lpstr>Cooperative Processing</vt:lpstr>
      <vt:lpstr>4 Steps of Cooperative Processing</vt:lpstr>
      <vt:lpstr>Getting Into Groups</vt:lpstr>
      <vt:lpstr>Essential Questions</vt:lpstr>
      <vt:lpstr>Learning Objectives</vt:lpstr>
      <vt:lpstr>Step 1: In-Turn Response</vt:lpstr>
      <vt:lpstr>Step 2: Clarification</vt:lpstr>
      <vt:lpstr>Step 3: Discussion</vt:lpstr>
      <vt:lpstr>Step 4: Decision</vt:lpstr>
      <vt:lpstr>Weighted Voting</vt:lpstr>
      <vt:lpstr>Reflection</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1</cp:revision>
  <dcterms:created xsi:type="dcterms:W3CDTF">2026-04-14T20:07:30Z</dcterms:created>
  <dcterms:modified xsi:type="dcterms:W3CDTF">2026-04-14T20:21:36Z</dcterms:modified>
  <cp:category/>
</cp:coreProperties>
</file>