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0A0038-6E93-44CF-9ED5-5347B9B496A8}">
  <a:tblStyle styleId="{100A0038-6E93-44CF-9ED5-5347B9B496A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6"/>
    <p:restoredTop sz="94699"/>
  </p:normalViewPr>
  <p:slideViewPr>
    <p:cSldViewPr snapToGrid="0">
      <p:cViewPr varScale="1">
        <p:scale>
          <a:sx n="115" d="100"/>
          <a:sy n="115" d="100"/>
        </p:scale>
        <p:origin x="200"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9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wlaG99awCD8"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learn.k20center.ou.edu/strategy/6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2054"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www.youtube.com/watch?v=m3zT2IxZQaw" TargetMode="External"/><Relationship Id="rId4" Type="http://schemas.openxmlformats.org/officeDocument/2006/relationships/hyperlink" Target="https://www.youtube.com/watch?v=HcEEAnwOt2c"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1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944"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youtube.com/watch?v=9gy-1Z2Sa-c" TargetMode="External"/><Relationship Id="rId4" Type="http://schemas.openxmlformats.org/officeDocument/2006/relationships/hyperlink" Target="https://www.youtube.com/watch?v=HcEEAnwOt2c"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69ed0792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769ed0792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National Academies of Sciences, Engineering, and Medicine (NASEM). (2018). </a:t>
            </a:r>
            <a:r>
              <a:rPr lang="en-US" i="1"/>
              <a:t>How people learn II: Learners, contexts, and cultures.</a:t>
            </a:r>
            <a:r>
              <a:rPr lang="en-US"/>
              <a:t> The National Academies Press.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769ed0792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769ed0792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National Academies of Sciences, Engineering, and Medicine (NASEM). (2018). </a:t>
            </a:r>
            <a:r>
              <a:rPr lang="en-US" i="1"/>
              <a:t>How people learn II: Learners, contexts, and cultures.</a:t>
            </a:r>
            <a:r>
              <a:rPr lang="en-US"/>
              <a:t> The National Academies Press.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73eddf506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73eddf506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National Academies of Sciences, Engineering, and Medicine (NASEM). (2018). </a:t>
            </a:r>
            <a:r>
              <a:rPr lang="en-US" i="1"/>
              <a:t>How people learn II: Learners, contexts, and cultures.</a:t>
            </a:r>
            <a:r>
              <a:rPr lang="en-US"/>
              <a:t> The National Academies Press.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73eddf5062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73eddf506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National Academies of Sciences, Engineering, and Medicine (NASEM). (2018). </a:t>
            </a:r>
            <a:r>
              <a:rPr lang="en-US" i="1"/>
              <a:t>How people learn II: Learners, contexts, and cultures.</a:t>
            </a:r>
            <a:r>
              <a:rPr lang="en-US"/>
              <a:t> The National Academies Press.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769ed0792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769ed0792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73eddf506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73eddf506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National Research Council (NRC). (2009). </a:t>
            </a:r>
            <a:r>
              <a:rPr lang="en-US" i="1"/>
              <a:t>Learning science in informal environments: People, places, and pursuits</a:t>
            </a:r>
            <a:r>
              <a:rPr lang="en-US"/>
              <a:t>. The National Academies Press.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769ed0792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769ed0792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National Research Council (NRC). (2009). </a:t>
            </a:r>
            <a:r>
              <a:rPr lang="en-US" i="1"/>
              <a:t>Learning science in informal environments: People, places, and pursuits</a:t>
            </a:r>
            <a:r>
              <a:rPr lang="en-US"/>
              <a:t>. The National Academies Press.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79e94e9ab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79e94e9ab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US"/>
              <a:t>K20 Center. (n.d.). Beach ball talk and toss. Strategies. </a:t>
            </a:r>
            <a:r>
              <a:rPr lang="en-US" u="sng">
                <a:solidFill>
                  <a:srgbClr val="1155CC"/>
                </a:solidFill>
                <a:hlinkClick r:id="rId3">
                  <a:extLst>
                    <a:ext uri="{A12FA001-AC4F-418D-AE19-62706E023703}">
                      <ahyp:hlinkClr xmlns:ahyp="http://schemas.microsoft.com/office/drawing/2018/hyperlinkcolor" val="tx"/>
                    </a:ext>
                  </a:extLst>
                </a:hlinkClick>
              </a:rPr>
              <a:t>https://learn.k20center.ou.edu/strategy/147</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749daba43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highlight>
                  <a:srgbClr val="FFFF00"/>
                </a:highlight>
                <a:latin typeface="Calibri"/>
                <a:ea typeface="Calibri"/>
                <a:cs typeface="Calibri"/>
                <a:sym typeface="Calibri"/>
              </a:rPr>
              <a:t>Presenter’s Note:</a:t>
            </a:r>
            <a:r>
              <a:rPr lang="en-US">
                <a:highlight>
                  <a:srgbClr val="FFFF00"/>
                </a:highlight>
                <a:latin typeface="Calibri"/>
                <a:ea typeface="Calibri"/>
                <a:cs typeface="Calibri"/>
                <a:sym typeface="Calibri"/>
              </a:rPr>
              <a:t> Highlight the bold words in the color that you would like participants to use when highlighting those sections.</a:t>
            </a:r>
            <a:endParaRPr>
              <a:highlight>
                <a:srgbClr val="FFFF00"/>
              </a:highlight>
              <a:latin typeface="Calibri"/>
              <a:ea typeface="Calibri"/>
              <a:cs typeface="Calibri"/>
              <a:sym typeface="Calibri"/>
            </a:endParaRPr>
          </a:p>
          <a:p>
            <a:pPr marL="0" lvl="0" indent="0" algn="l" rtl="0">
              <a:lnSpc>
                <a:spcPct val="115000"/>
              </a:lnSpc>
              <a:spcBef>
                <a:spcPts val="1000"/>
              </a:spcBef>
              <a:spcAft>
                <a:spcPts val="0"/>
              </a:spcAft>
              <a:buClr>
                <a:schemeClr val="dk1"/>
              </a:buClr>
              <a:buSzPts val="1100"/>
              <a:buFont typeface="Arial"/>
              <a:buNone/>
            </a:pPr>
            <a:endParaRPr>
              <a:highlight>
                <a:srgbClr val="FFFF00"/>
              </a:highlight>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en-US">
                <a:latin typeface="Calibri"/>
                <a:ea typeface="Calibri"/>
                <a:cs typeface="Calibri"/>
                <a:sym typeface="Calibri"/>
              </a:rPr>
              <a:t>K20 Center (n.d.) Categorical highlighting. Strategies. </a:t>
            </a:r>
            <a:r>
              <a:rPr lang="en-US" u="sng">
                <a:solidFill>
                  <a:schemeClr val="hlink"/>
                </a:solidFill>
                <a:latin typeface="Calibri"/>
                <a:ea typeface="Calibri"/>
                <a:cs typeface="Calibri"/>
                <a:sym typeface="Calibri"/>
                <a:hlinkClick r:id="rId3"/>
              </a:rPr>
              <a:t>https://learn.k20center.ou.edu/strategy/192</a:t>
            </a:r>
            <a:r>
              <a:rPr lang="en-US">
                <a:latin typeface="Calibri"/>
                <a:ea typeface="Calibri"/>
                <a:cs typeface="Calibri"/>
                <a:sym typeface="Calibri"/>
              </a:rPr>
              <a:t> </a:t>
            </a:r>
            <a:endParaRPr/>
          </a:p>
        </p:txBody>
      </p:sp>
      <p:sp>
        <p:nvSpPr>
          <p:cNvPr id="222" name="Google Shape;222;g2749daba43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en-US"/>
              <a:t>Forney ISD. (2016, October 24). </a:t>
            </a:r>
            <a:r>
              <a:rPr lang="en-US" i="1"/>
              <a:t>How we learn</a:t>
            </a:r>
            <a:r>
              <a:rPr lang="en-US"/>
              <a:t> [Video]. YouTube. </a:t>
            </a:r>
            <a:r>
              <a:rPr lang="en-US" u="sng">
                <a:solidFill>
                  <a:schemeClr val="hlink"/>
                </a:solidFill>
                <a:hlinkClick r:id="rId3"/>
              </a:rPr>
              <a:t>https://www.youtube.com/watch?v=wlaG99awCD8</a:t>
            </a:r>
            <a:r>
              <a:rPr lang="en-US"/>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a:latin typeface="Calibri"/>
                <a:ea typeface="Calibri"/>
                <a:cs typeface="Calibri"/>
                <a:sym typeface="Calibri"/>
              </a:rPr>
              <a:t>K20 Center. (n.d.). Triangle-circle-square. Strategies. </a:t>
            </a:r>
            <a:r>
              <a:rPr lang="en-US" u="sng">
                <a:solidFill>
                  <a:schemeClr val="hlink"/>
                </a:solidFill>
                <a:latin typeface="Calibri"/>
                <a:ea typeface="Calibri"/>
                <a:cs typeface="Calibri"/>
                <a:sym typeface="Calibri"/>
                <a:hlinkClick r:id="rId3"/>
              </a:rPr>
              <a:t>https://learn.k20center.ou.edu/strategy/65</a:t>
            </a:r>
            <a:r>
              <a:rPr lang="en-US">
                <a:latin typeface="Calibri"/>
                <a:ea typeface="Calibri"/>
                <a:cs typeface="Calibri"/>
                <a:sym typeface="Calibri"/>
              </a:rPr>
              <a:t> </a:t>
            </a:r>
            <a:endParaRPr/>
          </a:p>
        </p:txBody>
      </p:sp>
      <p:sp>
        <p:nvSpPr>
          <p:cNvPr id="236" name="Google Shape;2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811f06b9f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6" name="Google Shape;246;g2811f06b9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Calibri"/>
                <a:ea typeface="Calibri"/>
                <a:cs typeface="Calibri"/>
                <a:sym typeface="Calibri"/>
              </a:rPr>
              <a:t>K20 Center. (n.d.). Vision board. Strategies. </a:t>
            </a:r>
            <a:r>
              <a:rPr lang="en-US" u="sng">
                <a:solidFill>
                  <a:schemeClr val="hlink"/>
                </a:solidFill>
                <a:latin typeface="Calibri"/>
                <a:ea typeface="Calibri"/>
                <a:cs typeface="Calibri"/>
                <a:sym typeface="Calibri"/>
                <a:hlinkClick r:id="rId3"/>
              </a:rPr>
              <a:t>https://learn.k20center.ou.edu/strategy/2054</a:t>
            </a:r>
            <a:endParaRPr/>
          </a:p>
          <a:p>
            <a:pPr marL="0" lvl="0" indent="0" algn="l" rtl="0">
              <a:lnSpc>
                <a:spcPct val="100000"/>
              </a:lnSpc>
              <a:spcBef>
                <a:spcPts val="1200"/>
              </a:spcBef>
              <a:spcAft>
                <a:spcPts val="0"/>
              </a:spcAft>
              <a:buSzPts val="1400"/>
              <a:buNone/>
            </a:pPr>
            <a:endParaRPr/>
          </a:p>
          <a:p>
            <a:pPr marL="0" lvl="0" indent="0" algn="l" rtl="0">
              <a:lnSpc>
                <a:spcPct val="115000"/>
              </a:lnSpc>
              <a:spcBef>
                <a:spcPts val="1200"/>
              </a:spcBef>
              <a:spcAft>
                <a:spcPts val="1200"/>
              </a:spcAft>
              <a:buClr>
                <a:schemeClr val="dk1"/>
              </a:buClr>
              <a:buSzPts val="1100"/>
              <a:buFont typeface="Arial"/>
              <a:buNone/>
            </a:pPr>
            <a:r>
              <a:rPr lang="en-US"/>
              <a:t>K20 Center. (2021, September 21). </a:t>
            </a:r>
            <a:r>
              <a:rPr lang="en-US" i="1"/>
              <a:t>K20 Center 15 minute timer </a:t>
            </a:r>
            <a:r>
              <a:rPr lang="en-US"/>
              <a:t>[Video]. YouTube.</a:t>
            </a:r>
            <a:r>
              <a:rPr lang="en-US">
                <a:uFill>
                  <a:noFill/>
                </a:uFill>
                <a:hlinkClick r:id="rId4"/>
              </a:rPr>
              <a:t> </a:t>
            </a:r>
            <a:r>
              <a:rPr lang="en-US" u="sng">
                <a:solidFill>
                  <a:schemeClr val="hlink"/>
                </a:solidFill>
                <a:hlinkClick r:id="rId5"/>
              </a:rPr>
              <a:t>https://www.youtube.com/watch?v=m3zT2IxZQaw</a:t>
            </a:r>
            <a:r>
              <a:rPr lang="en-US"/>
              <a:t> </a:t>
            </a:r>
            <a:endParaRPr/>
          </a:p>
        </p:txBody>
      </p:sp>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73eddf506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a:latin typeface="Calibri"/>
                <a:ea typeface="Calibri"/>
                <a:cs typeface="Calibri"/>
                <a:sym typeface="Calibri"/>
              </a:rPr>
              <a:t>K20 Center. (n.d.). Gallery walk / carousel. Strategies. </a:t>
            </a:r>
            <a:r>
              <a:rPr lang="en-US" u="sng">
                <a:solidFill>
                  <a:schemeClr val="hlink"/>
                </a:solidFill>
                <a:latin typeface="Calibri"/>
                <a:ea typeface="Calibri"/>
                <a:cs typeface="Calibri"/>
                <a:sym typeface="Calibri"/>
                <a:hlinkClick r:id="rId3"/>
              </a:rPr>
              <a:t>https://learn.k20center.ou.edu/strategy/118</a:t>
            </a:r>
            <a:r>
              <a:rPr lang="en-US">
                <a:latin typeface="Calibri"/>
                <a:ea typeface="Calibri"/>
                <a:cs typeface="Calibri"/>
                <a:sym typeface="Calibri"/>
              </a:rPr>
              <a:t> </a:t>
            </a:r>
            <a:endParaRPr/>
          </a:p>
        </p:txBody>
      </p:sp>
      <p:sp>
        <p:nvSpPr>
          <p:cNvPr id="117" name="Google Shape;117;g273eddf506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4" name="Google Shape;124;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0" name="Google Shape;130;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Calibri"/>
                <a:ea typeface="Calibri"/>
                <a:cs typeface="Calibri"/>
                <a:sym typeface="Calibri"/>
              </a:rPr>
              <a:t>K20 Center. (n.d.). Chat stations. Strategies. </a:t>
            </a:r>
            <a:r>
              <a:rPr lang="en-US" u="sng">
                <a:solidFill>
                  <a:schemeClr val="hlink"/>
                </a:solidFill>
                <a:latin typeface="Calibri"/>
                <a:ea typeface="Calibri"/>
                <a:cs typeface="Calibri"/>
                <a:sym typeface="Calibri"/>
                <a:hlinkClick r:id="rId3"/>
              </a:rPr>
              <a:t>https://learn.k20center.ou.edu/strategy/944</a:t>
            </a:r>
            <a:r>
              <a:rPr lang="en-US">
                <a:latin typeface="Calibri"/>
                <a:ea typeface="Calibri"/>
                <a:cs typeface="Calibri"/>
                <a:sym typeface="Calibri"/>
              </a:rPr>
              <a:t> </a:t>
            </a:r>
            <a:endParaRPr>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en-US">
                <a:latin typeface="Calibri"/>
                <a:ea typeface="Calibri"/>
                <a:cs typeface="Calibri"/>
                <a:sym typeface="Calibri"/>
              </a:rPr>
              <a:t>K20 Center. (2021, September 21). </a:t>
            </a:r>
            <a:r>
              <a:rPr lang="en-US" i="1">
                <a:latin typeface="Calibri"/>
                <a:ea typeface="Calibri"/>
                <a:cs typeface="Calibri"/>
                <a:sym typeface="Calibri"/>
              </a:rPr>
              <a:t>K20 Center 10 minute timer </a:t>
            </a:r>
            <a:r>
              <a:rPr lang="en-US">
                <a:latin typeface="Calibri"/>
                <a:ea typeface="Calibri"/>
                <a:cs typeface="Calibri"/>
                <a:sym typeface="Calibri"/>
              </a:rPr>
              <a:t>[Video]. YouTube.</a:t>
            </a:r>
            <a:r>
              <a:rPr lang="en-US">
                <a:uFill>
                  <a:noFill/>
                </a:uFill>
                <a:latin typeface="Calibri"/>
                <a:ea typeface="Calibri"/>
                <a:cs typeface="Calibri"/>
                <a:sym typeface="Calibri"/>
                <a:hlinkClick r:id="rId4"/>
              </a:rPr>
              <a:t> </a:t>
            </a:r>
            <a:r>
              <a:rPr lang="en-US" u="sng">
                <a:solidFill>
                  <a:schemeClr val="hlink"/>
                </a:solidFill>
                <a:latin typeface="Calibri"/>
                <a:ea typeface="Calibri"/>
                <a:cs typeface="Calibri"/>
                <a:sym typeface="Calibri"/>
                <a:hlinkClick r:id="rId5"/>
              </a:rPr>
              <a:t>https://www.youtube.com/watch?v=9gy-1Z2Sa-c</a:t>
            </a:r>
            <a:endParaRPr>
              <a:latin typeface="Calibri"/>
              <a:ea typeface="Calibri"/>
              <a:cs typeface="Calibri"/>
              <a:sym typeface="Calibri"/>
            </a:endParaRPr>
          </a:p>
        </p:txBody>
      </p:sp>
      <p:sp>
        <p:nvSpPr>
          <p:cNvPr id="136" name="Google Shape;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73eddf506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73eddf506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3eddf506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3eddf506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National Academies of Sciences, Engineering, and Medicine (NASEM). (2018). </a:t>
            </a:r>
            <a:r>
              <a:rPr lang="en-US" i="1"/>
              <a:t>How people learn II: Learners, contexts, and cultures.</a:t>
            </a:r>
            <a:r>
              <a:rPr lang="en-US"/>
              <a:t> The National Academies Press.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311700" y="555600"/>
            <a:ext cx="2808000" cy="755700"/>
          </a:xfrm>
          <a:prstGeom prst="rect">
            <a:avLst/>
          </a:prstGeom>
        </p:spPr>
        <p:txBody>
          <a:bodyPr spcFirstLastPara="1" wrap="square" lIns="0" tIns="45700" rIns="0" bIns="0"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7" name="Google Shape;77;p19"/>
          <p:cNvSpPr txBox="1">
            <a:spLocks noGrp="1"/>
          </p:cNvSpPr>
          <p:nvPr>
            <p:ph type="body" idx="1"/>
          </p:nvPr>
        </p:nvSpPr>
        <p:spPr>
          <a:xfrm>
            <a:off x="311700" y="1389600"/>
            <a:ext cx="2808000" cy="3179400"/>
          </a:xfrm>
          <a:prstGeom prst="rect">
            <a:avLst/>
          </a:prstGeom>
        </p:spPr>
        <p:txBody>
          <a:bodyPr spcFirstLastPara="1" wrap="square" lIns="91425" tIns="45700" rIns="91425" bIns="45700" anchor="t" anchorCtr="0">
            <a:normAutofit/>
          </a:bodyPr>
          <a:lstStyle>
            <a:lvl1pPr marL="457200" lvl="0" indent="-304800" rtl="0">
              <a:spcBef>
                <a:spcPts val="520"/>
              </a:spcBef>
              <a:spcAft>
                <a:spcPts val="0"/>
              </a:spcAft>
              <a:buSzPts val="1200"/>
              <a:buChar char="•"/>
              <a:defRPr sz="1200"/>
            </a:lvl1pPr>
            <a:lvl2pPr marL="914400" lvl="1" indent="-304800" rtl="0">
              <a:spcBef>
                <a:spcPts val="360"/>
              </a:spcBef>
              <a:spcAft>
                <a:spcPts val="0"/>
              </a:spcAft>
              <a:buSzPts val="1200"/>
              <a:buChar char="⚫"/>
              <a:defRPr sz="1200"/>
            </a:lvl2pPr>
            <a:lvl3pPr marL="1371600" lvl="2" indent="-304800" rtl="0">
              <a:spcBef>
                <a:spcPts val="315"/>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304800" rtl="0">
              <a:spcBef>
                <a:spcPts val="300"/>
              </a:spcBef>
              <a:spcAft>
                <a:spcPts val="0"/>
              </a:spcAft>
              <a:buSzPts val="1200"/>
              <a:buChar char="⚫"/>
              <a:defRPr sz="1200"/>
            </a:lvl5pPr>
            <a:lvl6pPr marL="2743200" lvl="5" indent="-304800" rtl="0">
              <a:spcBef>
                <a:spcPts val="270"/>
              </a:spcBef>
              <a:spcAft>
                <a:spcPts val="0"/>
              </a:spcAft>
              <a:buSzPts val="1200"/>
              <a:buChar char="⚫"/>
              <a:defRPr sz="1200"/>
            </a:lvl6pPr>
            <a:lvl7pPr marL="3200400" lvl="6" indent="-304800" rtl="0">
              <a:spcBef>
                <a:spcPts val="240"/>
              </a:spcBef>
              <a:spcAft>
                <a:spcPts val="0"/>
              </a:spcAft>
              <a:buSzPts val="1200"/>
              <a:buChar char="⚫"/>
              <a:defRPr sz="1200"/>
            </a:lvl7pPr>
            <a:lvl8pPr marL="3657600" lvl="7" indent="-304800" rtl="0">
              <a:spcBef>
                <a:spcPts val="240"/>
              </a:spcBef>
              <a:spcAft>
                <a:spcPts val="0"/>
              </a:spcAft>
              <a:buSzPts val="1200"/>
              <a:buChar char="•"/>
              <a:defRPr sz="1200"/>
            </a:lvl8pPr>
            <a:lvl9pPr marL="4114800" lvl="8" indent="-304800" rtl="0">
              <a:spcBef>
                <a:spcPts val="210"/>
              </a:spcBef>
              <a:spcAft>
                <a:spcPts val="0"/>
              </a:spcAft>
              <a:buSzPts val="1200"/>
              <a:buChar char="•"/>
              <a:defRPr sz="1200"/>
            </a:lvl9pPr>
          </a:lstStyle>
          <a:p>
            <a:endParaRPr/>
          </a:p>
        </p:txBody>
      </p:sp>
      <p:sp>
        <p:nvSpPr>
          <p:cNvPr id="78" name="Google Shape;7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9"/>
        <p:cNvGrpSpPr/>
        <p:nvPr/>
      </p:nvGrpSpPr>
      <p:grpSpPr>
        <a:xfrm>
          <a:off x="0" y="0"/>
          <a:ext cx="0" cy="0"/>
          <a:chOff x="0" y="0"/>
          <a:chExt cx="0" cy="0"/>
        </a:xfrm>
      </p:grpSpPr>
      <p:sp>
        <p:nvSpPr>
          <p:cNvPr id="90" name="Google Shape;90;p2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92" name="Google Shape;92;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96" name="Google Shape;96;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2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wlaG99awCD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youtu.be/wlaG99awCD8" TargetMode="Externa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youtube.com/watch?v=m3zT2IxZQa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www.youtube.com/watch?v=9gy-1Z2Sa-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245775" y="314688"/>
            <a:ext cx="4546200" cy="6570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600" dirty="0"/>
              <a:t>Memory and Learning</a:t>
            </a:r>
            <a:endParaRPr sz="3600" dirty="0"/>
          </a:p>
        </p:txBody>
      </p:sp>
      <p:sp>
        <p:nvSpPr>
          <p:cNvPr id="162" name="Google Shape;162;p33"/>
          <p:cNvSpPr txBox="1">
            <a:spLocks noGrp="1"/>
          </p:cNvSpPr>
          <p:nvPr>
            <p:ph type="body" idx="1"/>
          </p:nvPr>
        </p:nvSpPr>
        <p:spPr>
          <a:xfrm>
            <a:off x="344375" y="1662500"/>
            <a:ext cx="8337900" cy="1737300"/>
          </a:xfrm>
          <a:prstGeom prst="rect">
            <a:avLst/>
          </a:prstGeom>
        </p:spPr>
        <p:txBody>
          <a:bodyPr spcFirstLastPara="1" wrap="square" lIns="91425" tIns="45700" rIns="91425" bIns="45700" anchor="t" anchorCtr="0">
            <a:noAutofit/>
          </a:bodyPr>
          <a:lstStyle/>
          <a:p>
            <a:pPr marL="0" lvl="0" indent="0" algn="l" rtl="0">
              <a:lnSpc>
                <a:spcPct val="115000"/>
              </a:lnSpc>
              <a:spcBef>
                <a:spcPts val="520"/>
              </a:spcBef>
              <a:spcAft>
                <a:spcPts val="0"/>
              </a:spcAft>
              <a:buClr>
                <a:schemeClr val="dk1"/>
              </a:buClr>
              <a:buSzPts val="1100"/>
              <a:buFont typeface="Arial"/>
              <a:buNone/>
            </a:pPr>
            <a:r>
              <a:rPr lang="en-US" sz="2400" dirty="0"/>
              <a:t>As opposed to simple retrieval, deeper memorization involves the reconstruction of exact copies of encoded mental representations of information (NASEM, 2018). These pieces of information are pulled into working memory and reconstructed using existing knowledge. This process allows learners to use the new knowledge to generalize, categorize, and solve problems (NASEM, 2018).</a:t>
            </a:r>
            <a:endParaRPr sz="2400" dirty="0"/>
          </a:p>
        </p:txBody>
      </p:sp>
      <p:pic>
        <p:nvPicPr>
          <p:cNvPr id="163" name="Google Shape;163;p33"/>
          <p:cNvPicPr preferRelativeResize="0"/>
          <p:nvPr/>
        </p:nvPicPr>
        <p:blipFill rotWithShape="1">
          <a:blip r:embed="rId3">
            <a:alphaModFix/>
          </a:blip>
          <a:srcRect t="20385" b="5835"/>
          <a:stretch/>
        </p:blipFill>
        <p:spPr>
          <a:xfrm>
            <a:off x="4542675" y="139225"/>
            <a:ext cx="3894927" cy="1428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2893725" y="174575"/>
            <a:ext cx="5174700" cy="755700"/>
          </a:xfrm>
          <a:prstGeom prst="rect">
            <a:avLst/>
          </a:prstGeom>
        </p:spPr>
        <p:txBody>
          <a:bodyPr spcFirstLastPara="1" wrap="square" lIns="0" tIns="45700" rIns="0" bIns="0" anchor="ctr" anchorCtr="0">
            <a:normAutofit/>
          </a:bodyPr>
          <a:lstStyle/>
          <a:p>
            <a:pPr marL="0" lvl="0" indent="0" algn="ctr" rtl="0">
              <a:spcBef>
                <a:spcPts val="0"/>
              </a:spcBef>
              <a:spcAft>
                <a:spcPts val="0"/>
              </a:spcAft>
              <a:buNone/>
            </a:pPr>
            <a:r>
              <a:rPr lang="en-US" sz="3600" dirty="0"/>
              <a:t>Transfer of Learning</a:t>
            </a:r>
            <a:endParaRPr sz="3600" dirty="0"/>
          </a:p>
        </p:txBody>
      </p:sp>
      <p:sp>
        <p:nvSpPr>
          <p:cNvPr id="169" name="Google Shape;169;p34"/>
          <p:cNvSpPr txBox="1">
            <a:spLocks noGrp="1"/>
          </p:cNvSpPr>
          <p:nvPr>
            <p:ph type="body" idx="1"/>
          </p:nvPr>
        </p:nvSpPr>
        <p:spPr>
          <a:xfrm>
            <a:off x="2509275" y="828550"/>
            <a:ext cx="5943600" cy="3179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300" dirty="0"/>
              <a:t>The application of learning to new situations, otherwise known as the transfer of learning, is affected by the degree to which people learn with understanding, rather than the memorization of simple facts or fixed procedures (NASEM, 2018). Research shows that learning with understanding involves the creation of an interconnected network of knowledge that can be retrieved from memory in multiple ways.</a:t>
            </a:r>
            <a:endParaRPr sz="2300" dirty="0"/>
          </a:p>
          <a:p>
            <a:pPr marL="0" lvl="0" indent="0" algn="l" rtl="0">
              <a:lnSpc>
                <a:spcPct val="115000"/>
              </a:lnSpc>
              <a:spcBef>
                <a:spcPts val="0"/>
              </a:spcBef>
              <a:spcAft>
                <a:spcPts val="0"/>
              </a:spcAft>
              <a:buClr>
                <a:schemeClr val="dk1"/>
              </a:buClr>
              <a:buSzPts val="1100"/>
              <a:buFont typeface="Arial"/>
              <a:buNone/>
            </a:pPr>
            <a:endParaRPr sz="2400" dirty="0"/>
          </a:p>
          <a:p>
            <a:pPr marL="0" lvl="0" indent="0" algn="l" rtl="0">
              <a:lnSpc>
                <a:spcPct val="115000"/>
              </a:lnSpc>
              <a:spcBef>
                <a:spcPts val="520"/>
              </a:spcBef>
              <a:spcAft>
                <a:spcPts val="0"/>
              </a:spcAft>
              <a:buClr>
                <a:schemeClr val="dk1"/>
              </a:buClr>
              <a:buSzPts val="1100"/>
              <a:buFont typeface="Arial"/>
              <a:buNone/>
            </a:pPr>
            <a:endParaRPr sz="2300" dirty="0"/>
          </a:p>
        </p:txBody>
      </p:sp>
      <p:pic>
        <p:nvPicPr>
          <p:cNvPr id="170" name="Google Shape;170;p34"/>
          <p:cNvPicPr preferRelativeResize="0"/>
          <p:nvPr/>
        </p:nvPicPr>
        <p:blipFill rotWithShape="1">
          <a:blip r:embed="rId3">
            <a:alphaModFix/>
          </a:blip>
          <a:srcRect/>
          <a:stretch/>
        </p:blipFill>
        <p:spPr>
          <a:xfrm>
            <a:off x="-750525" y="1039178"/>
            <a:ext cx="3259799" cy="24448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2893700" y="189250"/>
            <a:ext cx="5174700" cy="755700"/>
          </a:xfrm>
          <a:prstGeom prst="rect">
            <a:avLst/>
          </a:prstGeom>
        </p:spPr>
        <p:txBody>
          <a:bodyPr spcFirstLastPara="1" wrap="square" lIns="0" tIns="45700" rIns="0" bIns="0" anchor="ctr" anchorCtr="0">
            <a:normAutofit/>
          </a:bodyPr>
          <a:lstStyle/>
          <a:p>
            <a:pPr marL="0" lvl="0" indent="0" algn="ctr" rtl="0">
              <a:spcBef>
                <a:spcPts val="0"/>
              </a:spcBef>
              <a:spcAft>
                <a:spcPts val="0"/>
              </a:spcAft>
              <a:buNone/>
            </a:pPr>
            <a:r>
              <a:rPr lang="en-US" sz="3600" dirty="0"/>
              <a:t>Transfer of Learning</a:t>
            </a:r>
            <a:endParaRPr sz="3600" dirty="0"/>
          </a:p>
        </p:txBody>
      </p:sp>
      <p:sp>
        <p:nvSpPr>
          <p:cNvPr id="176" name="Google Shape;176;p35"/>
          <p:cNvSpPr txBox="1">
            <a:spLocks noGrp="1"/>
          </p:cNvSpPr>
          <p:nvPr>
            <p:ph type="body" idx="1"/>
          </p:nvPr>
        </p:nvSpPr>
        <p:spPr>
          <a:xfrm>
            <a:off x="2509250" y="982050"/>
            <a:ext cx="5943600" cy="3179400"/>
          </a:xfrm>
          <a:prstGeom prst="rect">
            <a:avLst/>
          </a:prstGeom>
        </p:spPr>
        <p:txBody>
          <a:bodyPr spcFirstLastPara="1" wrap="square" lIns="91425" tIns="45700" rIns="91425" bIns="45700" anchor="t" anchorCtr="0">
            <a:noAutofit/>
          </a:bodyPr>
          <a:lstStyle/>
          <a:p>
            <a:pPr marL="0" lvl="0" indent="0" algn="l" rtl="0">
              <a:lnSpc>
                <a:spcPct val="115000"/>
              </a:lnSpc>
              <a:spcBef>
                <a:spcPts val="520"/>
              </a:spcBef>
              <a:spcAft>
                <a:spcPts val="0"/>
              </a:spcAft>
              <a:buClr>
                <a:schemeClr val="dk1"/>
              </a:buClr>
              <a:buSzPts val="1100"/>
              <a:buFont typeface="Arial"/>
              <a:buNone/>
            </a:pPr>
            <a:r>
              <a:rPr lang="en-US" sz="2300" dirty="0"/>
              <a:t>Effective learning experiences use organized knowledge structures that encourage learners to elaborate on and apply specific pieces of knowledge in varying contexts. </a:t>
            </a:r>
            <a:r>
              <a:rPr lang="en-US" sz="2300" dirty="0">
                <a:solidFill>
                  <a:schemeClr val="dk1"/>
                </a:solidFill>
              </a:rPr>
              <a:t>This process enriches the neural network and provides more ways to process new information, resulting in deeper, more complex mental representations.</a:t>
            </a:r>
            <a:endParaRPr sz="2300" dirty="0"/>
          </a:p>
        </p:txBody>
      </p:sp>
      <p:pic>
        <p:nvPicPr>
          <p:cNvPr id="177" name="Google Shape;177;p35"/>
          <p:cNvPicPr preferRelativeResize="0"/>
          <p:nvPr/>
        </p:nvPicPr>
        <p:blipFill rotWithShape="1">
          <a:blip r:embed="rId3">
            <a:alphaModFix/>
          </a:blip>
          <a:srcRect/>
          <a:stretch/>
        </p:blipFill>
        <p:spPr>
          <a:xfrm>
            <a:off x="-549250" y="3"/>
            <a:ext cx="3259799" cy="24448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6"/>
          <p:cNvSpPr txBox="1">
            <a:spLocks noGrp="1"/>
          </p:cNvSpPr>
          <p:nvPr>
            <p:ph type="title"/>
          </p:nvPr>
        </p:nvSpPr>
        <p:spPr>
          <a:xfrm>
            <a:off x="275075" y="95250"/>
            <a:ext cx="5174700" cy="7557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600" dirty="0"/>
              <a:t>Cues and Integration</a:t>
            </a:r>
            <a:endParaRPr sz="3600" dirty="0"/>
          </a:p>
        </p:txBody>
      </p:sp>
      <p:sp>
        <p:nvSpPr>
          <p:cNvPr id="183" name="Google Shape;183;p36"/>
          <p:cNvSpPr txBox="1">
            <a:spLocks noGrp="1"/>
          </p:cNvSpPr>
          <p:nvPr>
            <p:ph type="body" idx="1"/>
          </p:nvPr>
        </p:nvSpPr>
        <p:spPr>
          <a:xfrm>
            <a:off x="275075" y="818400"/>
            <a:ext cx="5762400" cy="3506700"/>
          </a:xfrm>
          <a:prstGeom prst="rect">
            <a:avLst/>
          </a:prstGeom>
        </p:spPr>
        <p:txBody>
          <a:bodyPr spcFirstLastPara="1" wrap="square" lIns="91425" tIns="45700" rIns="91425" bIns="45700" anchor="t" anchorCtr="0">
            <a:noAutofit/>
          </a:bodyPr>
          <a:lstStyle/>
          <a:p>
            <a:pPr marL="0" lvl="0" indent="0" algn="l" rtl="0">
              <a:lnSpc>
                <a:spcPct val="115000"/>
              </a:lnSpc>
              <a:spcBef>
                <a:spcPts val="520"/>
              </a:spcBef>
              <a:spcAft>
                <a:spcPts val="0"/>
              </a:spcAft>
              <a:buClr>
                <a:schemeClr val="dk1"/>
              </a:buClr>
              <a:buSzPts val="1100"/>
              <a:buFont typeface="Arial"/>
              <a:buNone/>
            </a:pPr>
            <a:r>
              <a:rPr lang="en-US" sz="2300" dirty="0">
                <a:solidFill>
                  <a:schemeClr val="dk1"/>
                </a:solidFill>
              </a:rPr>
              <a:t>Learners constantly integrate many types of learning, both deliberately and unconsciously, in response to the circumstances and challenges encountered in their social and physical environments (NASEM, 2018). </a:t>
            </a:r>
            <a:r>
              <a:rPr lang="en-US" sz="2300" dirty="0"/>
              <a:t>The cues in a learner’s environment are critical to the learner’s ability to recall information and integrate new information as knowledge.</a:t>
            </a:r>
            <a:endParaRPr sz="2300" dirty="0"/>
          </a:p>
        </p:txBody>
      </p:sp>
      <p:pic>
        <p:nvPicPr>
          <p:cNvPr id="184" name="Google Shape;184;p36"/>
          <p:cNvPicPr preferRelativeResize="0"/>
          <p:nvPr/>
        </p:nvPicPr>
        <p:blipFill rotWithShape="1">
          <a:blip r:embed="rId3">
            <a:alphaModFix/>
          </a:blip>
          <a:srcRect l="17456" t="7503" r="15353" b="9584"/>
          <a:stretch/>
        </p:blipFill>
        <p:spPr>
          <a:xfrm>
            <a:off x="5714975" y="95250"/>
            <a:ext cx="3150574" cy="2916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title"/>
          </p:nvPr>
        </p:nvSpPr>
        <p:spPr>
          <a:xfrm>
            <a:off x="275075" y="95250"/>
            <a:ext cx="5174700" cy="7557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600" dirty="0"/>
              <a:t>Cues and Integration</a:t>
            </a:r>
            <a:endParaRPr sz="3600" dirty="0"/>
          </a:p>
        </p:txBody>
      </p:sp>
      <p:sp>
        <p:nvSpPr>
          <p:cNvPr id="190" name="Google Shape;190;p37"/>
          <p:cNvSpPr txBox="1">
            <a:spLocks noGrp="1"/>
          </p:cNvSpPr>
          <p:nvPr>
            <p:ph type="body" idx="1"/>
          </p:nvPr>
        </p:nvSpPr>
        <p:spPr>
          <a:xfrm>
            <a:off x="275075" y="818400"/>
            <a:ext cx="5762400" cy="3506700"/>
          </a:xfrm>
          <a:prstGeom prst="rect">
            <a:avLst/>
          </a:prstGeom>
        </p:spPr>
        <p:txBody>
          <a:bodyPr spcFirstLastPara="1" wrap="square" lIns="91425" tIns="45700" rIns="91425" bIns="45700" anchor="t" anchorCtr="0">
            <a:noAutofit/>
          </a:bodyPr>
          <a:lstStyle/>
          <a:p>
            <a:pPr marL="0" lvl="0" indent="0" algn="l" rtl="0">
              <a:lnSpc>
                <a:spcPct val="115000"/>
              </a:lnSpc>
              <a:spcBef>
                <a:spcPts val="520"/>
              </a:spcBef>
              <a:spcAft>
                <a:spcPts val="0"/>
              </a:spcAft>
              <a:buClr>
                <a:schemeClr val="dk1"/>
              </a:buClr>
              <a:buSzPts val="1100"/>
              <a:buFont typeface="Arial"/>
              <a:buNone/>
            </a:pPr>
            <a:r>
              <a:rPr lang="en-US" sz="2300" dirty="0"/>
              <a:t>These cues provide the conditions in which learners attempt to retrieve knowledge in a learning situation and consequently influence learning outcomes. The learning environment and classroom culture are part of this cueing mechanism. Therefore, interactions in the classroom constitute their own community and become cultural activities in their own right.</a:t>
            </a:r>
            <a:endParaRPr sz="3400" dirty="0"/>
          </a:p>
        </p:txBody>
      </p:sp>
      <p:pic>
        <p:nvPicPr>
          <p:cNvPr id="191" name="Google Shape;191;p37"/>
          <p:cNvPicPr preferRelativeResize="0"/>
          <p:nvPr/>
        </p:nvPicPr>
        <p:blipFill rotWithShape="1">
          <a:blip r:embed="rId3">
            <a:alphaModFix/>
          </a:blip>
          <a:srcRect l="17456" t="7503" r="15353" b="9584"/>
          <a:stretch/>
        </p:blipFill>
        <p:spPr>
          <a:xfrm>
            <a:off x="5714975" y="95250"/>
            <a:ext cx="3150574" cy="2916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8"/>
          <p:cNvPicPr preferRelativeResize="0"/>
          <p:nvPr/>
        </p:nvPicPr>
        <p:blipFill rotWithShape="1">
          <a:blip r:embed="rId3">
            <a:alphaModFix/>
          </a:blip>
          <a:srcRect t="19938" b="10660"/>
          <a:stretch/>
        </p:blipFill>
        <p:spPr>
          <a:xfrm>
            <a:off x="0" y="1760175"/>
            <a:ext cx="3274076" cy="1623151"/>
          </a:xfrm>
          <a:prstGeom prst="rect">
            <a:avLst/>
          </a:prstGeom>
          <a:noFill/>
          <a:ln>
            <a:noFill/>
          </a:ln>
        </p:spPr>
      </p:pic>
      <p:sp>
        <p:nvSpPr>
          <p:cNvPr id="197" name="Google Shape;197;p38"/>
          <p:cNvSpPr txBox="1">
            <a:spLocks noGrp="1"/>
          </p:cNvSpPr>
          <p:nvPr>
            <p:ph type="title"/>
          </p:nvPr>
        </p:nvSpPr>
        <p:spPr>
          <a:xfrm>
            <a:off x="4381500" y="138175"/>
            <a:ext cx="4880100" cy="7557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600" dirty="0"/>
              <a:t>Culture and Contexts</a:t>
            </a:r>
            <a:endParaRPr sz="3600" dirty="0"/>
          </a:p>
        </p:txBody>
      </p:sp>
      <p:sp>
        <p:nvSpPr>
          <p:cNvPr id="198" name="Google Shape;198;p38"/>
          <p:cNvSpPr txBox="1">
            <a:spLocks noGrp="1"/>
          </p:cNvSpPr>
          <p:nvPr>
            <p:ph type="body" idx="1"/>
          </p:nvPr>
        </p:nvSpPr>
        <p:spPr>
          <a:xfrm>
            <a:off x="3187200" y="893875"/>
            <a:ext cx="5761800" cy="3853800"/>
          </a:xfrm>
          <a:prstGeom prst="rect">
            <a:avLst/>
          </a:prstGeom>
        </p:spPr>
        <p:txBody>
          <a:bodyPr spcFirstLastPara="1" wrap="square" lIns="91425" tIns="45700" rIns="91425" bIns="45700" anchor="t" anchorCtr="0">
            <a:noAutofit/>
          </a:bodyPr>
          <a:lstStyle/>
          <a:p>
            <a:pPr marL="0" lvl="0" indent="0" algn="l" rtl="0">
              <a:lnSpc>
                <a:spcPct val="100000"/>
              </a:lnSpc>
              <a:spcBef>
                <a:spcPts val="520"/>
              </a:spcBef>
              <a:spcAft>
                <a:spcPts val="0"/>
              </a:spcAft>
              <a:buClr>
                <a:schemeClr val="dk1"/>
              </a:buClr>
              <a:buSzPts val="1100"/>
              <a:buFont typeface="Arial"/>
              <a:buNone/>
            </a:pPr>
            <a:r>
              <a:rPr lang="en-US" sz="2300" dirty="0">
                <a:solidFill>
                  <a:schemeClr val="dk1"/>
                </a:solidFill>
              </a:rPr>
              <a:t>Learning is a social process infused with a system of cultural meaning (NRC, 2009). Each learner develops a unique set of knowledge and cognitive resources based on the interplay of their formal and informal educational, cultural, and social experiences.</a:t>
            </a:r>
            <a:endParaRPr sz="2300" dirty="0"/>
          </a:p>
          <a:p>
            <a:pPr marL="0" lvl="0" indent="0" algn="l" rtl="0">
              <a:lnSpc>
                <a:spcPct val="100000"/>
              </a:lnSpc>
              <a:spcBef>
                <a:spcPts val="520"/>
              </a:spcBef>
              <a:spcAft>
                <a:spcPts val="0"/>
              </a:spcAft>
              <a:buClr>
                <a:schemeClr val="dk1"/>
              </a:buClr>
              <a:buSzPts val="1100"/>
              <a:buFont typeface="Arial"/>
              <a:buNone/>
            </a:pPr>
            <a:r>
              <a:rPr lang="en-US" sz="2300" dirty="0">
                <a:solidFill>
                  <a:schemeClr val="dk1"/>
                </a:solidFill>
              </a:rPr>
              <a:t>Understanding the developmental, cultural, contextual, and historical diversity of learners is central to understanding how people learn. </a:t>
            </a:r>
            <a:endParaRPr sz="23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9"/>
          <p:cNvPicPr preferRelativeResize="0"/>
          <p:nvPr/>
        </p:nvPicPr>
        <p:blipFill rotWithShape="1">
          <a:blip r:embed="rId3">
            <a:alphaModFix/>
          </a:blip>
          <a:srcRect t="19938" b="10660"/>
          <a:stretch/>
        </p:blipFill>
        <p:spPr>
          <a:xfrm>
            <a:off x="0" y="1760175"/>
            <a:ext cx="3274076" cy="1623151"/>
          </a:xfrm>
          <a:prstGeom prst="rect">
            <a:avLst/>
          </a:prstGeom>
          <a:noFill/>
          <a:ln>
            <a:noFill/>
          </a:ln>
        </p:spPr>
      </p:pic>
      <p:sp>
        <p:nvSpPr>
          <p:cNvPr id="204" name="Google Shape;204;p39"/>
          <p:cNvSpPr txBox="1">
            <a:spLocks noGrp="1"/>
          </p:cNvSpPr>
          <p:nvPr>
            <p:ph type="title"/>
          </p:nvPr>
        </p:nvSpPr>
        <p:spPr>
          <a:xfrm>
            <a:off x="4381500" y="138175"/>
            <a:ext cx="4880100" cy="7557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600" dirty="0"/>
              <a:t>Culture and Contexts</a:t>
            </a:r>
            <a:endParaRPr sz="3600" dirty="0"/>
          </a:p>
        </p:txBody>
      </p:sp>
      <p:sp>
        <p:nvSpPr>
          <p:cNvPr id="205" name="Google Shape;205;p39"/>
          <p:cNvSpPr txBox="1">
            <a:spLocks noGrp="1"/>
          </p:cNvSpPr>
          <p:nvPr>
            <p:ph type="body" idx="1"/>
          </p:nvPr>
        </p:nvSpPr>
        <p:spPr>
          <a:xfrm>
            <a:off x="3187200" y="893875"/>
            <a:ext cx="5761800" cy="3853800"/>
          </a:xfrm>
          <a:prstGeom prst="rect">
            <a:avLst/>
          </a:prstGeom>
        </p:spPr>
        <p:txBody>
          <a:bodyPr spcFirstLastPara="1" wrap="square" lIns="91425" tIns="45700" rIns="91425" bIns="45700" anchor="t" anchorCtr="0">
            <a:noAutofit/>
          </a:bodyPr>
          <a:lstStyle/>
          <a:p>
            <a:pPr marL="0" lvl="0" indent="0" algn="l" rtl="0">
              <a:lnSpc>
                <a:spcPct val="100000"/>
              </a:lnSpc>
              <a:spcBef>
                <a:spcPts val="520"/>
              </a:spcBef>
              <a:spcAft>
                <a:spcPts val="0"/>
              </a:spcAft>
              <a:buClr>
                <a:schemeClr val="dk1"/>
              </a:buClr>
              <a:buSzPts val="1100"/>
              <a:buFont typeface="Arial"/>
              <a:buNone/>
            </a:pPr>
            <a:r>
              <a:rPr lang="en-US" sz="2300" dirty="0">
                <a:solidFill>
                  <a:schemeClr val="dk1"/>
                </a:solidFill>
              </a:rPr>
              <a:t>In addition to experiences acquired through formal and informal education, cultural knowledge is part of the long-term memory of each individual and contributes to their understanding of an instructional activity. If</a:t>
            </a:r>
            <a:r>
              <a:rPr lang="en-US" sz="2300" dirty="0"/>
              <a:t> instructional</a:t>
            </a:r>
            <a:r>
              <a:rPr lang="en-US" sz="2300" dirty="0">
                <a:solidFill>
                  <a:schemeClr val="dk1"/>
                </a:solidFill>
              </a:rPr>
              <a:t> activities include social interaction through collaboration, learners can bring their cultural and social experiences to the learning process by retrieving and sharing ideas that encourage knowledge integration.</a:t>
            </a:r>
            <a:endParaRPr sz="2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0"/>
          <p:cNvSpPr txBox="1">
            <a:spLocks noGrp="1"/>
          </p:cNvSpPr>
          <p:nvPr>
            <p:ph type="title" idx="4294967295"/>
          </p:nvPr>
        </p:nvSpPr>
        <p:spPr>
          <a:xfrm>
            <a:off x="457200" y="307249"/>
            <a:ext cx="8229600" cy="6012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Beach Ball Talk and Toss</a:t>
            </a:r>
            <a:endParaRPr dirty="0"/>
          </a:p>
        </p:txBody>
      </p:sp>
      <p:graphicFrame>
        <p:nvGraphicFramePr>
          <p:cNvPr id="211" name="Google Shape;211;p40"/>
          <p:cNvGraphicFramePr/>
          <p:nvPr/>
        </p:nvGraphicFramePr>
        <p:xfrm>
          <a:off x="640400" y="1172013"/>
          <a:ext cx="7483000" cy="3733239"/>
        </p:xfrm>
        <a:graphic>
          <a:graphicData uri="http://schemas.openxmlformats.org/drawingml/2006/table">
            <a:tbl>
              <a:tblPr>
                <a:noFill/>
                <a:tableStyleId>{100A0038-6E93-44CF-9ED5-5347B9B496A8}</a:tableStyleId>
              </a:tblPr>
              <a:tblGrid>
                <a:gridCol w="855775">
                  <a:extLst>
                    <a:ext uri="{9D8B030D-6E8A-4147-A177-3AD203B41FA5}">
                      <a16:colId xmlns:a16="http://schemas.microsoft.com/office/drawing/2014/main" val="20000"/>
                    </a:ext>
                  </a:extLst>
                </a:gridCol>
                <a:gridCol w="6627225">
                  <a:extLst>
                    <a:ext uri="{9D8B030D-6E8A-4147-A177-3AD203B41FA5}">
                      <a16:colId xmlns:a16="http://schemas.microsoft.com/office/drawing/2014/main" val="20001"/>
                    </a:ext>
                  </a:extLst>
                </a:gridCol>
              </a:tblGrid>
              <a:tr h="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FFFFFF"/>
                          </a:solidFill>
                          <a:latin typeface="Calibri"/>
                          <a:ea typeface="Calibri"/>
                          <a:cs typeface="Calibri"/>
                          <a:sym typeface="Calibri"/>
                        </a:rPr>
                        <a:t>Color</a:t>
                      </a:r>
                      <a:endParaRPr sz="1400" u="none" strike="noStrike" cap="none"/>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FFFFFF"/>
                          </a:solidFill>
                          <a:latin typeface="Calibri"/>
                          <a:ea typeface="Calibri"/>
                          <a:cs typeface="Calibri"/>
                          <a:sym typeface="Calibri"/>
                        </a:rPr>
                        <a:t>Question</a:t>
                      </a:r>
                      <a:endParaRPr sz="14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71340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000000"/>
                          </a:solidFill>
                          <a:latin typeface="Calibri"/>
                          <a:ea typeface="Calibri"/>
                          <a:cs typeface="Calibri"/>
                          <a:sym typeface="Calibri"/>
                        </a:rPr>
                        <a:t>Red</a:t>
                      </a:r>
                      <a:endParaRPr sz="1400" u="none" strike="noStrike" cap="none">
                        <a:solidFill>
                          <a:srgbClr val="000000"/>
                        </a:solidFill>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EA2301"/>
                    </a:solidFill>
                  </a:tcPr>
                </a:tc>
                <a:tc>
                  <a:txBody>
                    <a:bodyPr/>
                    <a:lstStyle/>
                    <a:p>
                      <a:pPr marL="0" lvl="0" indent="0" algn="l" rtl="0">
                        <a:lnSpc>
                          <a:spcPct val="100000"/>
                        </a:lnSpc>
                        <a:spcBef>
                          <a:spcPts val="0"/>
                        </a:spcBef>
                        <a:spcAft>
                          <a:spcPts val="800"/>
                        </a:spcAft>
                        <a:buClr>
                          <a:schemeClr val="dk1"/>
                        </a:buClr>
                        <a:buSzPts val="1100"/>
                        <a:buFont typeface="Arial"/>
                        <a:buNone/>
                      </a:pPr>
                      <a:r>
                        <a:rPr lang="en-US" sz="1800">
                          <a:solidFill>
                            <a:schemeClr val="dk1"/>
                          </a:solidFill>
                          <a:latin typeface="Calibri"/>
                          <a:ea typeface="Calibri"/>
                          <a:cs typeface="Calibri"/>
                          <a:sym typeface="Calibri"/>
                        </a:rPr>
                        <a:t>Which part(s) of your ideal classroom promote the principles of how people learn? </a:t>
                      </a:r>
                      <a:endParaRPr sz="18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F22907">
                        <a:alpha val="18350"/>
                      </a:srgbClr>
                    </a:solidFill>
                  </a:tcPr>
                </a:tc>
                <a:extLst>
                  <a:ext uri="{0D108BD9-81ED-4DB2-BD59-A6C34878D82A}">
                    <a16:rowId xmlns:a16="http://schemas.microsoft.com/office/drawing/2014/main" val="10001"/>
                  </a:ext>
                </a:extLst>
              </a:tr>
              <a:tr h="43167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rgbClr val="000000"/>
                          </a:solidFill>
                          <a:latin typeface="Calibri"/>
                          <a:ea typeface="Calibri"/>
                          <a:cs typeface="Calibri"/>
                          <a:sym typeface="Calibri"/>
                        </a:rPr>
                        <a:t>Orange</a:t>
                      </a:r>
                      <a:endParaRPr sz="1400" u="none" strike="noStrike" cap="none">
                        <a:solidFill>
                          <a:srgbClr val="000000"/>
                        </a:solidFill>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FFA103"/>
                    </a:solidFill>
                  </a:tcPr>
                </a:tc>
                <a:tc>
                  <a:txBody>
                    <a:bodyPr/>
                    <a:lstStyle/>
                    <a:p>
                      <a:pPr marL="0" lvl="0" indent="0" algn="l" rtl="0">
                        <a:lnSpc>
                          <a:spcPct val="115000"/>
                        </a:lnSpc>
                        <a:spcBef>
                          <a:spcPts val="0"/>
                        </a:spcBef>
                        <a:spcAft>
                          <a:spcPts val="800"/>
                        </a:spcAft>
                        <a:buClr>
                          <a:schemeClr val="dk1"/>
                        </a:buClr>
                        <a:buSzPts val="1100"/>
                        <a:buFont typeface="Arial"/>
                        <a:buNone/>
                      </a:pPr>
                      <a:r>
                        <a:rPr lang="en-US" sz="1800">
                          <a:solidFill>
                            <a:schemeClr val="dk1"/>
                          </a:solidFill>
                          <a:latin typeface="Calibri"/>
                          <a:ea typeface="Calibri"/>
                          <a:cs typeface="Calibri"/>
                          <a:sym typeface="Calibri"/>
                        </a:rPr>
                        <a:t>What would you add to your ideal classroom to support a student-centered learning environment?</a:t>
                      </a:r>
                      <a:endParaRPr sz="18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FFA103">
                        <a:alpha val="34180"/>
                      </a:srgbClr>
                    </a:solidFill>
                  </a:tcPr>
                </a:tc>
                <a:extLst>
                  <a:ext uri="{0D108BD9-81ED-4DB2-BD59-A6C34878D82A}">
                    <a16:rowId xmlns:a16="http://schemas.microsoft.com/office/drawing/2014/main" val="10002"/>
                  </a:ext>
                </a:extLst>
              </a:tr>
              <a:tr h="513875">
                <a:tc>
                  <a:txBody>
                    <a:bodyPr/>
                    <a:lstStyle/>
                    <a:p>
                      <a:pPr marL="0" marR="0" lvl="0" indent="0" algn="ctr" rtl="0">
                        <a:lnSpc>
                          <a:spcPct val="100000"/>
                        </a:lnSpc>
                        <a:spcBef>
                          <a:spcPts val="0"/>
                        </a:spcBef>
                        <a:spcAft>
                          <a:spcPts val="0"/>
                        </a:spcAft>
                        <a:buClr>
                          <a:srgbClr val="000000"/>
                        </a:buClr>
                        <a:buSzPts val="1800"/>
                        <a:buFont typeface="Arial"/>
                        <a:buNone/>
                      </a:pPr>
                      <a:r>
                        <a:rPr lang="en-US" sz="1800" b="1">
                          <a:latin typeface="Calibri"/>
                          <a:ea typeface="Calibri"/>
                          <a:cs typeface="Calibri"/>
                          <a:sym typeface="Calibri"/>
                        </a:rPr>
                        <a:t>Yellow</a:t>
                      </a:r>
                      <a:endParaRPr sz="1800" b="1">
                        <a:latin typeface="Calibri"/>
                        <a:ea typeface="Calibri"/>
                        <a:cs typeface="Calibri"/>
                        <a:sym typeface="Calibri"/>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EFCD01"/>
                    </a:solidFill>
                  </a:tcPr>
                </a:tc>
                <a:tc>
                  <a:txBody>
                    <a:bodyPr/>
                    <a:lstStyle/>
                    <a:p>
                      <a:pPr marL="0" lvl="0" indent="0" algn="l" rtl="0">
                        <a:lnSpc>
                          <a:spcPct val="115000"/>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At which station(s) did you recognize memory and learning? How?</a:t>
                      </a:r>
                      <a:endParaRPr sz="1800" u="none" strike="noStrike" cap="none"/>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EFCD01">
                        <a:alpha val="27850"/>
                      </a:srgbClr>
                    </a:solidFill>
                  </a:tcPr>
                </a:tc>
                <a:extLst>
                  <a:ext uri="{0D108BD9-81ED-4DB2-BD59-A6C34878D82A}">
                    <a16:rowId xmlns:a16="http://schemas.microsoft.com/office/drawing/2014/main" val="10003"/>
                  </a:ext>
                </a:extLst>
              </a:tr>
              <a:tr h="431675">
                <a:tc>
                  <a:txBody>
                    <a:bodyPr/>
                    <a:lstStyle/>
                    <a:p>
                      <a:pPr marL="0" marR="0" lvl="0" indent="0" algn="ctr" rtl="0">
                        <a:lnSpc>
                          <a:spcPct val="100000"/>
                        </a:lnSpc>
                        <a:spcBef>
                          <a:spcPts val="0"/>
                        </a:spcBef>
                        <a:spcAft>
                          <a:spcPts val="0"/>
                        </a:spcAft>
                        <a:buNone/>
                      </a:pPr>
                      <a:r>
                        <a:rPr lang="en-US" sz="1800" b="1">
                          <a:solidFill>
                            <a:srgbClr val="000000"/>
                          </a:solidFill>
                          <a:latin typeface="Calibri"/>
                          <a:ea typeface="Calibri"/>
                          <a:cs typeface="Calibri"/>
                          <a:sym typeface="Calibri"/>
                        </a:rPr>
                        <a:t>Green</a:t>
                      </a:r>
                      <a:endParaRPr sz="1800" b="1" u="none" strike="noStrike" cap="none">
                        <a:solidFill>
                          <a:srgbClr val="000000"/>
                        </a:solidFill>
                        <a:latin typeface="Calibri"/>
                        <a:ea typeface="Calibri"/>
                        <a:cs typeface="Calibri"/>
                        <a:sym typeface="Calibri"/>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00A124"/>
                    </a:solidFill>
                  </a:tcPr>
                </a:tc>
                <a:tc>
                  <a:txBody>
                    <a:bodyPr/>
                    <a:lstStyle/>
                    <a:p>
                      <a:pPr marL="0" lvl="0" indent="0" algn="l" rtl="0">
                        <a:lnSpc>
                          <a:spcPct val="115000"/>
                        </a:lnSpc>
                        <a:spcBef>
                          <a:spcPts val="0"/>
                        </a:spcBef>
                        <a:spcAft>
                          <a:spcPts val="800"/>
                        </a:spcAft>
                        <a:buClr>
                          <a:schemeClr val="dk1"/>
                        </a:buClr>
                        <a:buSzPts val="1100"/>
                        <a:buFont typeface="Arial"/>
                        <a:buNone/>
                      </a:pPr>
                      <a:r>
                        <a:rPr lang="en-US" sz="1800">
                          <a:solidFill>
                            <a:schemeClr val="dk1"/>
                          </a:solidFill>
                          <a:latin typeface="Calibri"/>
                          <a:ea typeface="Calibri"/>
                          <a:cs typeface="Calibri"/>
                          <a:sym typeface="Calibri"/>
                        </a:rPr>
                        <a:t>At which station(s) did you recognize the transfer of learning? How?</a:t>
                      </a:r>
                      <a:endParaRPr sz="18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00A124">
                        <a:alpha val="23420"/>
                      </a:srgbClr>
                    </a:solidFill>
                  </a:tcPr>
                </a:tc>
                <a:extLst>
                  <a:ext uri="{0D108BD9-81ED-4DB2-BD59-A6C34878D82A}">
                    <a16:rowId xmlns:a16="http://schemas.microsoft.com/office/drawing/2014/main" val="10004"/>
                  </a:ext>
                </a:extLst>
              </a:tr>
              <a:tr h="431675">
                <a:tc>
                  <a:txBody>
                    <a:bodyPr/>
                    <a:lstStyle/>
                    <a:p>
                      <a:pPr marL="0" marR="0" lvl="0" indent="0" algn="ctr" rtl="0">
                        <a:lnSpc>
                          <a:spcPct val="100000"/>
                        </a:lnSpc>
                        <a:spcBef>
                          <a:spcPts val="0"/>
                        </a:spcBef>
                        <a:spcAft>
                          <a:spcPts val="0"/>
                        </a:spcAft>
                        <a:buNone/>
                      </a:pPr>
                      <a:r>
                        <a:rPr lang="en-US" sz="1800" b="1">
                          <a:solidFill>
                            <a:srgbClr val="000000"/>
                          </a:solidFill>
                          <a:latin typeface="Calibri"/>
                          <a:ea typeface="Calibri"/>
                          <a:cs typeface="Calibri"/>
                          <a:sym typeface="Calibri"/>
                        </a:rPr>
                        <a:t>Blue</a:t>
                      </a:r>
                      <a:endParaRPr sz="1800" b="1" u="none" strike="noStrike" cap="none">
                        <a:solidFill>
                          <a:srgbClr val="000000"/>
                        </a:solidFill>
                        <a:latin typeface="Calibri"/>
                        <a:ea typeface="Calibri"/>
                        <a:cs typeface="Calibri"/>
                        <a:sym typeface="Calibri"/>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017CE3"/>
                    </a:solidFill>
                  </a:tcPr>
                </a:tc>
                <a:tc>
                  <a:txBody>
                    <a:bodyPr/>
                    <a:lstStyle/>
                    <a:p>
                      <a:pPr marL="0" lvl="0" indent="0" algn="l" rtl="0">
                        <a:lnSpc>
                          <a:spcPct val="115000"/>
                        </a:lnSpc>
                        <a:spcBef>
                          <a:spcPts val="0"/>
                        </a:spcBef>
                        <a:spcAft>
                          <a:spcPts val="800"/>
                        </a:spcAft>
                        <a:buClr>
                          <a:schemeClr val="dk1"/>
                        </a:buClr>
                        <a:buSzPts val="1100"/>
                        <a:buFont typeface="Arial"/>
                        <a:buNone/>
                      </a:pPr>
                      <a:r>
                        <a:rPr lang="en-US" sz="1800">
                          <a:solidFill>
                            <a:schemeClr val="dk1"/>
                          </a:solidFill>
                          <a:latin typeface="Calibri"/>
                          <a:ea typeface="Calibri"/>
                          <a:cs typeface="Calibri"/>
                          <a:sym typeface="Calibri"/>
                        </a:rPr>
                        <a:t>At which station(s) did you recognize cues and integration? How?</a:t>
                      </a:r>
                      <a:endParaRPr sz="18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017CE3">
                        <a:alpha val="24050"/>
                      </a:srgbClr>
                    </a:solidFill>
                  </a:tcPr>
                </a:tc>
                <a:extLst>
                  <a:ext uri="{0D108BD9-81ED-4DB2-BD59-A6C34878D82A}">
                    <a16:rowId xmlns:a16="http://schemas.microsoft.com/office/drawing/2014/main" val="10005"/>
                  </a:ext>
                </a:extLst>
              </a:tr>
              <a:tr h="431675">
                <a:tc>
                  <a:txBody>
                    <a:bodyPr/>
                    <a:lstStyle/>
                    <a:p>
                      <a:pPr marL="0" marR="0" lvl="0" indent="0" algn="ctr" rtl="0">
                        <a:lnSpc>
                          <a:spcPct val="100000"/>
                        </a:lnSpc>
                        <a:spcBef>
                          <a:spcPts val="0"/>
                        </a:spcBef>
                        <a:spcAft>
                          <a:spcPts val="0"/>
                        </a:spcAft>
                        <a:buNone/>
                      </a:pPr>
                      <a:r>
                        <a:rPr lang="en-US" sz="1800" b="1">
                          <a:solidFill>
                            <a:srgbClr val="000000"/>
                          </a:solidFill>
                          <a:latin typeface="Calibri"/>
                          <a:ea typeface="Calibri"/>
                          <a:cs typeface="Calibri"/>
                          <a:sym typeface="Calibri"/>
                        </a:rPr>
                        <a:t>White</a:t>
                      </a:r>
                      <a:endParaRPr sz="1800" b="1">
                        <a:solidFill>
                          <a:srgbClr val="000000"/>
                        </a:solidFill>
                        <a:latin typeface="Calibri"/>
                        <a:ea typeface="Calibri"/>
                        <a:cs typeface="Calibri"/>
                        <a:sym typeface="Calibri"/>
                      </a:endParaRPr>
                    </a:p>
                  </a:txBody>
                  <a:tcPr marL="73025" marR="73025" marT="73025" marB="73025" anchor="ctr">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F1F2F2"/>
                    </a:solidFill>
                  </a:tcPr>
                </a:tc>
                <a:tc>
                  <a:txBody>
                    <a:bodyPr/>
                    <a:lstStyle/>
                    <a:p>
                      <a:pPr marL="0" lvl="0" indent="0" algn="l" rtl="0">
                        <a:lnSpc>
                          <a:spcPct val="115000"/>
                        </a:lnSpc>
                        <a:spcBef>
                          <a:spcPts val="0"/>
                        </a:spcBef>
                        <a:spcAft>
                          <a:spcPts val="800"/>
                        </a:spcAft>
                        <a:buClr>
                          <a:schemeClr val="dk1"/>
                        </a:buClr>
                        <a:buSzPts val="1100"/>
                        <a:buFont typeface="Arial"/>
                        <a:buNone/>
                      </a:pPr>
                      <a:r>
                        <a:rPr lang="en-US" sz="1800">
                          <a:solidFill>
                            <a:schemeClr val="dk1"/>
                          </a:solidFill>
                          <a:latin typeface="Calibri"/>
                          <a:ea typeface="Calibri"/>
                          <a:cs typeface="Calibri"/>
                          <a:sym typeface="Calibri"/>
                        </a:rPr>
                        <a:t>At which station(s) did you recognize culture and context? How?</a:t>
                      </a:r>
                      <a:endParaRPr sz="18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F1F2F2">
                        <a:alpha val="44940"/>
                      </a:srgbClr>
                    </a:solidFill>
                  </a:tcPr>
                </a:tc>
                <a:extLst>
                  <a:ext uri="{0D108BD9-81ED-4DB2-BD59-A6C34878D82A}">
                    <a16:rowId xmlns:a16="http://schemas.microsoft.com/office/drawing/2014/main" val="10006"/>
                  </a:ext>
                </a:extLst>
              </a:tr>
            </a:tbl>
          </a:graphicData>
        </a:graphic>
      </p:graphicFrame>
      <p:pic>
        <p:nvPicPr>
          <p:cNvPr id="212" name="Google Shape;212;p40"/>
          <p:cNvPicPr preferRelativeResize="0"/>
          <p:nvPr/>
        </p:nvPicPr>
        <p:blipFill rotWithShape="1">
          <a:blip r:embed="rId3">
            <a:alphaModFix/>
          </a:blip>
          <a:srcRect/>
          <a:stretch/>
        </p:blipFill>
        <p:spPr>
          <a:xfrm>
            <a:off x="7611035" y="164137"/>
            <a:ext cx="1260160" cy="12601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400"/>
              </a:spcBef>
              <a:spcAft>
                <a:spcPts val="0"/>
              </a:spcAft>
              <a:buNone/>
            </a:pPr>
            <a:r>
              <a:rPr lang="en-US" dirty="0"/>
              <a:t>As you read, use the Categorical Highlighting strategy to mark the following: </a:t>
            </a:r>
            <a:endParaRPr dirty="0"/>
          </a:p>
          <a:p>
            <a:pPr marL="0" lvl="0" indent="0" algn="l" rtl="0">
              <a:lnSpc>
                <a:spcPct val="100000"/>
              </a:lnSpc>
              <a:spcBef>
                <a:spcPts val="400"/>
              </a:spcBef>
              <a:spcAft>
                <a:spcPts val="0"/>
              </a:spcAft>
              <a:buNone/>
            </a:pPr>
            <a:endParaRPr sz="1800" dirty="0"/>
          </a:p>
          <a:p>
            <a:pPr marL="457200" lvl="0" indent="-393700" algn="l" rtl="0">
              <a:lnSpc>
                <a:spcPct val="100000"/>
              </a:lnSpc>
              <a:spcBef>
                <a:spcPts val="400"/>
              </a:spcBef>
              <a:spcAft>
                <a:spcPts val="0"/>
              </a:spcAft>
              <a:buClr>
                <a:schemeClr val="accent6"/>
              </a:buClr>
              <a:buSzPts val="2600"/>
              <a:buChar char="•"/>
            </a:pPr>
            <a:r>
              <a:rPr lang="en-US" b="1" dirty="0"/>
              <a:t>Conceptual Definition</a:t>
            </a:r>
            <a:r>
              <a:rPr lang="en-US" dirty="0"/>
              <a:t>—Defines or describes the practice being discussed</a:t>
            </a:r>
            <a:endParaRPr dirty="0"/>
          </a:p>
          <a:p>
            <a:pPr marL="457200" lvl="0" indent="-393700" algn="l" rtl="0">
              <a:lnSpc>
                <a:spcPct val="100000"/>
              </a:lnSpc>
              <a:spcBef>
                <a:spcPts val="0"/>
              </a:spcBef>
              <a:spcAft>
                <a:spcPts val="0"/>
              </a:spcAft>
              <a:buClr>
                <a:schemeClr val="accent6"/>
              </a:buClr>
              <a:buSzPts val="2600"/>
              <a:buChar char="•"/>
            </a:pPr>
            <a:r>
              <a:rPr lang="en-US" b="1" dirty="0"/>
              <a:t>Application</a:t>
            </a:r>
            <a:r>
              <a:rPr lang="en-US" dirty="0"/>
              <a:t>—Describes how the practice is implemented in the classroom</a:t>
            </a:r>
            <a:endParaRPr dirty="0"/>
          </a:p>
          <a:p>
            <a:pPr marL="457200" lvl="0" indent="-393700" algn="l" rtl="0">
              <a:lnSpc>
                <a:spcPct val="100000"/>
              </a:lnSpc>
              <a:spcBef>
                <a:spcPts val="0"/>
              </a:spcBef>
              <a:spcAft>
                <a:spcPts val="0"/>
              </a:spcAft>
              <a:buClr>
                <a:schemeClr val="accent6"/>
              </a:buClr>
              <a:buSzPts val="2600"/>
              <a:buChar char="•"/>
            </a:pPr>
            <a:r>
              <a:rPr lang="en-US" b="1" dirty="0"/>
              <a:t>HPL Connections</a:t>
            </a:r>
            <a:r>
              <a:rPr lang="en-US" dirty="0"/>
              <a:t>—Describes the principles of how people learn</a:t>
            </a:r>
            <a:endParaRPr dirty="0"/>
          </a:p>
        </p:txBody>
      </p:sp>
      <p:sp>
        <p:nvSpPr>
          <p:cNvPr id="225" name="Google Shape;225;p4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Authentic Learning Framework</a:t>
            </a:r>
            <a:endParaRPr/>
          </a:p>
        </p:txBody>
      </p:sp>
      <p:pic>
        <p:nvPicPr>
          <p:cNvPr id="226" name="Google Shape;226;p42" title="categorical highlighting.png"/>
          <p:cNvPicPr preferRelativeResize="0"/>
          <p:nvPr/>
        </p:nvPicPr>
        <p:blipFill>
          <a:blip r:embed="rId3">
            <a:alphaModFix/>
          </a:blip>
          <a:stretch>
            <a:fillRect/>
          </a:stretch>
        </p:blipFill>
        <p:spPr>
          <a:xfrm>
            <a:off x="7530897" y="153875"/>
            <a:ext cx="1155899" cy="10843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How We Learn</a:t>
            </a:r>
            <a:endParaRPr dirty="0"/>
          </a:p>
        </p:txBody>
      </p:sp>
      <p:pic>
        <p:nvPicPr>
          <p:cNvPr id="232" name="Google Shape;232;p43" descr="The human brain is the most incredibly complex thing that we have ever studied.  Join us as we take a look inside the brain to see how is creating brain-compatible learning experiences for our students." title="How We Learn">
            <a:hlinkClick r:id="rId3"/>
          </p:cNvPr>
          <p:cNvPicPr preferRelativeResize="0"/>
          <p:nvPr/>
        </p:nvPicPr>
        <p:blipFill>
          <a:blip r:embed="rId4">
            <a:alphaModFix/>
          </a:blip>
          <a:stretch>
            <a:fillRect/>
          </a:stretch>
        </p:blipFill>
        <p:spPr>
          <a:xfrm>
            <a:off x="1607163" y="1344925"/>
            <a:ext cx="5929675" cy="3335450"/>
          </a:xfrm>
          <a:prstGeom prst="rect">
            <a:avLst/>
          </a:prstGeom>
          <a:noFill/>
          <a:ln>
            <a:noFill/>
          </a:ln>
        </p:spPr>
      </p:pic>
      <p:sp>
        <p:nvSpPr>
          <p:cNvPr id="233" name="Google Shape;233;p43"/>
          <p:cNvSpPr txBox="1"/>
          <p:nvPr/>
        </p:nvSpPr>
        <p:spPr>
          <a:xfrm>
            <a:off x="1860025" y="4721575"/>
            <a:ext cx="5450100" cy="3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5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https://youtu.be/wlaG99awCD8</a:t>
            </a:r>
            <a:endParaRPr sz="15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5"/>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How People Learn</a:t>
            </a:r>
            <a:endParaRPr dirty="0"/>
          </a:p>
        </p:txBody>
      </p:sp>
      <p:sp>
        <p:nvSpPr>
          <p:cNvPr id="106" name="Google Shape;106;p25"/>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Triangle-Square-Circle</a:t>
            </a:r>
            <a:endParaRPr dirty="0"/>
          </a:p>
        </p:txBody>
      </p:sp>
      <p:sp>
        <p:nvSpPr>
          <p:cNvPr id="239" name="Google Shape;239;p44"/>
          <p:cNvSpPr txBox="1">
            <a:spLocks noGrp="1"/>
          </p:cNvSpPr>
          <p:nvPr>
            <p:ph type="body" idx="1"/>
          </p:nvPr>
        </p:nvSpPr>
        <p:spPr>
          <a:xfrm>
            <a:off x="457200" y="1305050"/>
            <a:ext cx="65985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0"/>
              </a:spcAft>
              <a:buClr>
                <a:srgbClr val="F3F3F3"/>
              </a:buClr>
              <a:buSzPts val="2600"/>
              <a:buChar char="•"/>
            </a:pPr>
            <a:r>
              <a:rPr lang="en-US" dirty="0"/>
              <a:t>What are three important points from today’s session?</a:t>
            </a:r>
            <a:endParaRPr dirty="0"/>
          </a:p>
          <a:p>
            <a:pPr marL="457200" lvl="0" indent="0" algn="l" rtl="0">
              <a:lnSpc>
                <a:spcPct val="100000"/>
              </a:lnSpc>
              <a:spcBef>
                <a:spcPts val="0"/>
              </a:spcBef>
              <a:spcAft>
                <a:spcPts val="0"/>
              </a:spcAft>
              <a:buNone/>
            </a:pPr>
            <a:endParaRPr sz="1200" dirty="0"/>
          </a:p>
          <a:p>
            <a:pPr marL="457200" lvl="0" indent="-393700" algn="l" rtl="0">
              <a:lnSpc>
                <a:spcPct val="100000"/>
              </a:lnSpc>
              <a:spcBef>
                <a:spcPts val="0"/>
              </a:spcBef>
              <a:spcAft>
                <a:spcPts val="0"/>
              </a:spcAft>
              <a:buClr>
                <a:srgbClr val="F3F3F3"/>
              </a:buClr>
              <a:buSzPts val="2600"/>
              <a:buChar char="•"/>
            </a:pPr>
            <a:r>
              <a:rPr lang="en-US" dirty="0"/>
              <a:t>What “squares” with your thinking? What ideas align with your own understanding and viewpoints?</a:t>
            </a:r>
            <a:endParaRPr dirty="0"/>
          </a:p>
          <a:p>
            <a:pPr marL="457200" lvl="0" indent="0" algn="l" rtl="0">
              <a:lnSpc>
                <a:spcPct val="100000"/>
              </a:lnSpc>
              <a:spcBef>
                <a:spcPts val="0"/>
              </a:spcBef>
              <a:spcAft>
                <a:spcPts val="0"/>
              </a:spcAft>
              <a:buNone/>
            </a:pPr>
            <a:endParaRPr sz="1200" dirty="0"/>
          </a:p>
          <a:p>
            <a:pPr marL="457200" lvl="0" indent="-393700" algn="l" rtl="0">
              <a:lnSpc>
                <a:spcPct val="100000"/>
              </a:lnSpc>
              <a:spcBef>
                <a:spcPts val="0"/>
              </a:spcBef>
              <a:spcAft>
                <a:spcPts val="0"/>
              </a:spcAft>
              <a:buClr>
                <a:srgbClr val="F3F3F3"/>
              </a:buClr>
              <a:buSzPts val="2600"/>
              <a:buChar char="•"/>
            </a:pPr>
            <a:r>
              <a:rPr lang="en-US" dirty="0"/>
              <a:t>What questions or ideas are still “circling” your mind?</a:t>
            </a:r>
            <a:endParaRPr dirty="0"/>
          </a:p>
        </p:txBody>
      </p:sp>
      <p:pic>
        <p:nvPicPr>
          <p:cNvPr id="240" name="Google Shape;240;p44" title="Triangle-Square-Circle.png"/>
          <p:cNvPicPr preferRelativeResize="0"/>
          <p:nvPr/>
        </p:nvPicPr>
        <p:blipFill>
          <a:blip r:embed="rId3">
            <a:alphaModFix/>
          </a:blip>
          <a:stretch>
            <a:fillRect/>
          </a:stretch>
        </p:blipFill>
        <p:spPr>
          <a:xfrm>
            <a:off x="6869575" y="414525"/>
            <a:ext cx="1527100" cy="1527100"/>
          </a:xfrm>
          <a:prstGeom prst="rect">
            <a:avLst/>
          </a:prstGeom>
          <a:noFill/>
          <a:ln>
            <a:noFill/>
          </a:ln>
        </p:spPr>
      </p:pic>
      <p:sp>
        <p:nvSpPr>
          <p:cNvPr id="241" name="Google Shape;241;p44"/>
          <p:cNvSpPr/>
          <p:nvPr/>
        </p:nvSpPr>
        <p:spPr>
          <a:xfrm>
            <a:off x="520200" y="1473500"/>
            <a:ext cx="410400" cy="395700"/>
          </a:xfrm>
          <a:prstGeom prst="triangle">
            <a:avLst>
              <a:gd name="adj" fmla="val 50000"/>
            </a:avLst>
          </a:prstGeom>
          <a:solidFill>
            <a:srgbClr val="F5E27C"/>
          </a:solidFill>
          <a:ln w="9525" cap="flat" cmpd="sng">
            <a:solidFill>
              <a:srgbClr val="F5E27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2" name="Google Shape;242;p44"/>
          <p:cNvSpPr/>
          <p:nvPr/>
        </p:nvSpPr>
        <p:spPr>
          <a:xfrm>
            <a:off x="520200" y="3861250"/>
            <a:ext cx="410400" cy="395700"/>
          </a:xfrm>
          <a:prstGeom prst="ellipse">
            <a:avLst/>
          </a:prstGeom>
          <a:solidFill>
            <a:srgbClr val="9D7FAE"/>
          </a:solidFill>
          <a:ln w="9525" cap="flat" cmpd="sng">
            <a:solidFill>
              <a:srgbClr val="9D7FA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3" name="Google Shape;243;p44"/>
          <p:cNvSpPr/>
          <p:nvPr/>
        </p:nvSpPr>
        <p:spPr>
          <a:xfrm>
            <a:off x="534900" y="2432925"/>
            <a:ext cx="381000" cy="395700"/>
          </a:xfrm>
          <a:prstGeom prst="roundRect">
            <a:avLst>
              <a:gd name="adj" fmla="val 16667"/>
            </a:avLst>
          </a:prstGeom>
          <a:solidFill>
            <a:srgbClr val="F26D7F"/>
          </a:solidFill>
          <a:ln w="9525" cap="flat" cmpd="sng">
            <a:solidFill>
              <a:srgbClr val="F26D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5"/>
          <p:cNvSpPr txBox="1">
            <a:spLocks noGrp="1"/>
          </p:cNvSpPr>
          <p:nvPr>
            <p:ph type="body" idx="1"/>
          </p:nvPr>
        </p:nvSpPr>
        <p:spPr>
          <a:xfrm>
            <a:off x="457200" y="1410250"/>
            <a:ext cx="8229600" cy="33132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240"/>
              </a:spcBef>
              <a:spcAft>
                <a:spcPts val="0"/>
              </a:spcAft>
              <a:buSzPct val="42307"/>
              <a:buFont typeface="Arial"/>
              <a:buNone/>
            </a:pPr>
            <a:r>
              <a:rPr lang="en-US" dirty="0"/>
              <a:t>Reflect on the following strategies used in the session: </a:t>
            </a:r>
            <a:endParaRPr dirty="0"/>
          </a:p>
          <a:p>
            <a:pPr marL="457200" lvl="0" indent="-381317" algn="l" rtl="0">
              <a:spcBef>
                <a:spcPts val="240"/>
              </a:spcBef>
              <a:spcAft>
                <a:spcPts val="0"/>
              </a:spcAft>
              <a:buSzPct val="100000"/>
              <a:buChar char="•"/>
            </a:pPr>
            <a:r>
              <a:rPr lang="en-US" dirty="0"/>
              <a:t>Vision Boards</a:t>
            </a:r>
            <a:endParaRPr dirty="0"/>
          </a:p>
          <a:p>
            <a:pPr marL="457200" lvl="0" indent="-381317" algn="l" rtl="0">
              <a:spcBef>
                <a:spcPts val="0"/>
              </a:spcBef>
              <a:spcAft>
                <a:spcPts val="0"/>
              </a:spcAft>
              <a:buSzPct val="100000"/>
              <a:buChar char="•"/>
            </a:pPr>
            <a:r>
              <a:rPr lang="en-US" dirty="0"/>
              <a:t>Gallery Walk</a:t>
            </a:r>
            <a:endParaRPr dirty="0"/>
          </a:p>
          <a:p>
            <a:pPr marL="457200" lvl="0" indent="-381317" algn="l" rtl="0">
              <a:spcBef>
                <a:spcPts val="0"/>
              </a:spcBef>
              <a:spcAft>
                <a:spcPts val="0"/>
              </a:spcAft>
              <a:buSzPct val="100000"/>
              <a:buChar char="•"/>
            </a:pPr>
            <a:r>
              <a:rPr lang="en-US" dirty="0"/>
              <a:t>Chat Stations</a:t>
            </a:r>
            <a:endParaRPr dirty="0"/>
          </a:p>
          <a:p>
            <a:pPr marL="457200" lvl="0" indent="-381317" algn="l" rtl="0">
              <a:spcBef>
                <a:spcPts val="0"/>
              </a:spcBef>
              <a:spcAft>
                <a:spcPts val="0"/>
              </a:spcAft>
              <a:buSzPct val="100000"/>
              <a:buChar char="•"/>
            </a:pPr>
            <a:r>
              <a:rPr lang="en-US" dirty="0"/>
              <a:t>Beach Ball Talk and Toss</a:t>
            </a:r>
            <a:endParaRPr dirty="0"/>
          </a:p>
          <a:p>
            <a:pPr marL="457200" lvl="0" indent="-381317" algn="l" rtl="0">
              <a:spcBef>
                <a:spcPts val="0"/>
              </a:spcBef>
              <a:spcAft>
                <a:spcPts val="0"/>
              </a:spcAft>
              <a:buSzPct val="100000"/>
              <a:buChar char="•"/>
            </a:pPr>
            <a:r>
              <a:rPr lang="en-US" dirty="0"/>
              <a:t>Jigsaw</a:t>
            </a:r>
            <a:endParaRPr dirty="0"/>
          </a:p>
          <a:p>
            <a:pPr marL="457200" lvl="0" indent="-381317" algn="l" rtl="0">
              <a:spcBef>
                <a:spcPts val="0"/>
              </a:spcBef>
              <a:spcAft>
                <a:spcPts val="0"/>
              </a:spcAft>
              <a:buSzPct val="100000"/>
              <a:buChar char="•"/>
            </a:pPr>
            <a:r>
              <a:rPr lang="en-US" dirty="0"/>
              <a:t>Triangle-Square-Circle</a:t>
            </a:r>
            <a:endParaRPr dirty="0"/>
          </a:p>
          <a:p>
            <a:pPr marL="0" lvl="0" indent="0" algn="l" rtl="0">
              <a:spcBef>
                <a:spcPts val="240"/>
              </a:spcBef>
              <a:spcAft>
                <a:spcPts val="0"/>
              </a:spcAft>
              <a:buNone/>
            </a:pPr>
            <a:endParaRPr dirty="0"/>
          </a:p>
          <a:p>
            <a:pPr marL="0" lvl="0" indent="0" algn="l" rtl="0">
              <a:spcBef>
                <a:spcPts val="240"/>
              </a:spcBef>
              <a:spcAft>
                <a:spcPts val="0"/>
              </a:spcAft>
              <a:buSzPct val="42307"/>
              <a:buFont typeface="Arial"/>
              <a:buNone/>
            </a:pPr>
            <a:r>
              <a:rPr lang="en-US" dirty="0"/>
              <a:t>How can you use these strategies in your classroom to create real-world connections?</a:t>
            </a:r>
            <a:endParaRPr dirty="0"/>
          </a:p>
        </p:txBody>
      </p:sp>
      <p:sp>
        <p:nvSpPr>
          <p:cNvPr id="249" name="Google Shape;249;p4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dirty="0"/>
              <a:t>Instructional Strategy Reflection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6"/>
          <p:cNvSpPr txBox="1">
            <a:spLocks noGrp="1"/>
          </p:cNvSpPr>
          <p:nvPr>
            <p:ph type="body" idx="1"/>
          </p:nvPr>
        </p:nvSpPr>
        <p:spPr>
          <a:xfrm>
            <a:off x="457200" y="1309350"/>
            <a:ext cx="6620700" cy="343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400"/>
              </a:spcBef>
              <a:spcAft>
                <a:spcPts val="0"/>
              </a:spcAft>
              <a:buNone/>
            </a:pPr>
            <a:r>
              <a:rPr lang="en-US" dirty="0"/>
              <a:t>Create a vision board using the following prompt:</a:t>
            </a:r>
            <a:endParaRPr dirty="0"/>
          </a:p>
          <a:p>
            <a:pPr marL="0" lvl="0" indent="0" algn="l" rtl="0">
              <a:lnSpc>
                <a:spcPct val="100000"/>
              </a:lnSpc>
              <a:spcBef>
                <a:spcPts val="400"/>
              </a:spcBef>
              <a:spcAft>
                <a:spcPts val="0"/>
              </a:spcAft>
              <a:buNone/>
            </a:pPr>
            <a:endParaRPr dirty="0"/>
          </a:p>
          <a:p>
            <a:pPr marL="0" lvl="0" indent="0" algn="l" rtl="0">
              <a:lnSpc>
                <a:spcPct val="100000"/>
              </a:lnSpc>
              <a:spcBef>
                <a:spcPts val="400"/>
              </a:spcBef>
              <a:spcAft>
                <a:spcPts val="0"/>
              </a:spcAft>
              <a:buNone/>
            </a:pPr>
            <a:r>
              <a:rPr lang="en-US" i="1" dirty="0"/>
              <a:t>What does your ideal classroom look like, sound like, and feel like?</a:t>
            </a:r>
            <a:endParaRPr i="1" dirty="0"/>
          </a:p>
          <a:p>
            <a:pPr marL="0" lvl="0" indent="0" algn="l" rtl="0">
              <a:lnSpc>
                <a:spcPct val="100000"/>
              </a:lnSpc>
              <a:spcBef>
                <a:spcPts val="400"/>
              </a:spcBef>
              <a:spcAft>
                <a:spcPts val="0"/>
              </a:spcAft>
              <a:buNone/>
            </a:pPr>
            <a:endParaRPr dirty="0"/>
          </a:p>
          <a:p>
            <a:pPr marL="0" lvl="0" indent="0" algn="l" rtl="0">
              <a:lnSpc>
                <a:spcPct val="100000"/>
              </a:lnSpc>
              <a:spcBef>
                <a:spcPts val="400"/>
              </a:spcBef>
              <a:spcAft>
                <a:spcPts val="0"/>
              </a:spcAft>
              <a:buNone/>
            </a:pPr>
            <a:r>
              <a:rPr lang="en-US" dirty="0"/>
              <a:t>Use colors, images, emojis, GIFs, words, and symbols to illustrate your ideal classroom.</a:t>
            </a:r>
            <a:endParaRPr dirty="0"/>
          </a:p>
        </p:txBody>
      </p:sp>
      <p:sp>
        <p:nvSpPr>
          <p:cNvPr id="112" name="Google Shape;112;p26"/>
          <p:cNvSpPr txBox="1">
            <a:spLocks noGrp="1"/>
          </p:cNvSpPr>
          <p:nvPr>
            <p:ph type="title"/>
          </p:nvPr>
        </p:nvSpPr>
        <p:spPr>
          <a:xfrm>
            <a:off x="457200" y="307250"/>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Vision Boards</a:t>
            </a:r>
            <a:endParaRPr dirty="0"/>
          </a:p>
        </p:txBody>
      </p:sp>
      <p:pic>
        <p:nvPicPr>
          <p:cNvPr id="113" name="Google Shape;113;p26"/>
          <p:cNvPicPr preferRelativeResize="0"/>
          <p:nvPr/>
        </p:nvPicPr>
        <p:blipFill rotWithShape="1">
          <a:blip r:embed="rId3">
            <a:alphaModFix/>
          </a:blip>
          <a:srcRect b="1380"/>
          <a:stretch/>
        </p:blipFill>
        <p:spPr>
          <a:xfrm>
            <a:off x="7162425" y="307250"/>
            <a:ext cx="1289550" cy="1294126"/>
          </a:xfrm>
          <a:prstGeom prst="rect">
            <a:avLst/>
          </a:prstGeom>
          <a:noFill/>
          <a:ln>
            <a:noFill/>
          </a:ln>
        </p:spPr>
      </p:pic>
      <p:pic>
        <p:nvPicPr>
          <p:cNvPr id="114" name="Google Shape;114;p26" title="K20 Center 15 minute timer">
            <a:hlinkClick r:id="rId4"/>
          </p:cNvPr>
          <p:cNvPicPr preferRelativeResize="0"/>
          <p:nvPr/>
        </p:nvPicPr>
        <p:blipFill>
          <a:blip r:embed="rId5">
            <a:alphaModFix/>
          </a:blip>
          <a:stretch>
            <a:fillRect/>
          </a:stretch>
        </p:blipFill>
        <p:spPr>
          <a:xfrm>
            <a:off x="6927600" y="2794547"/>
            <a:ext cx="1759200" cy="9895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400"/>
              </a:spcBef>
              <a:spcAft>
                <a:spcPts val="0"/>
              </a:spcAft>
              <a:buNone/>
            </a:pPr>
            <a:r>
              <a:rPr lang="en-US" i="1" dirty="0"/>
              <a:t>What does your ideal classroom look like, sound like, and feel like?</a:t>
            </a:r>
            <a:endParaRPr i="1" dirty="0"/>
          </a:p>
          <a:p>
            <a:pPr marL="0" lvl="0" indent="0" algn="l" rtl="0">
              <a:lnSpc>
                <a:spcPct val="100000"/>
              </a:lnSpc>
              <a:spcBef>
                <a:spcPts val="400"/>
              </a:spcBef>
              <a:spcAft>
                <a:spcPts val="0"/>
              </a:spcAft>
              <a:buNone/>
            </a:pPr>
            <a:endParaRPr dirty="0"/>
          </a:p>
          <a:p>
            <a:pPr marL="0" lvl="0" indent="0" algn="l" rtl="0">
              <a:lnSpc>
                <a:spcPct val="100000"/>
              </a:lnSpc>
              <a:spcBef>
                <a:spcPts val="400"/>
              </a:spcBef>
              <a:spcAft>
                <a:spcPts val="0"/>
              </a:spcAft>
              <a:buNone/>
            </a:pPr>
            <a:r>
              <a:rPr lang="en-US" dirty="0"/>
              <a:t>As you observe others’ vision boards think about similarities or differences between them.</a:t>
            </a:r>
            <a:endParaRPr dirty="0"/>
          </a:p>
          <a:p>
            <a:pPr marL="0" lvl="0" indent="0" algn="l" rtl="0">
              <a:lnSpc>
                <a:spcPct val="100000"/>
              </a:lnSpc>
              <a:spcBef>
                <a:spcPts val="400"/>
              </a:spcBef>
              <a:spcAft>
                <a:spcPts val="0"/>
              </a:spcAft>
              <a:buNone/>
            </a:pPr>
            <a:endParaRPr dirty="0"/>
          </a:p>
          <a:p>
            <a:pPr marL="0" lvl="0" indent="0" algn="l" rtl="0">
              <a:lnSpc>
                <a:spcPct val="100000"/>
              </a:lnSpc>
              <a:spcBef>
                <a:spcPts val="400"/>
              </a:spcBef>
              <a:spcAft>
                <a:spcPts val="0"/>
              </a:spcAft>
              <a:buNone/>
            </a:pPr>
            <a:r>
              <a:rPr lang="en-US" dirty="0"/>
              <a:t>Are there any components that you want to add to your board?</a:t>
            </a:r>
            <a:endParaRPr dirty="0"/>
          </a:p>
        </p:txBody>
      </p:sp>
      <p:sp>
        <p:nvSpPr>
          <p:cNvPr id="120" name="Google Shape;120;p27"/>
          <p:cNvSpPr txBox="1">
            <a:spLocks noGrp="1"/>
          </p:cNvSpPr>
          <p:nvPr>
            <p:ph type="title"/>
          </p:nvPr>
        </p:nvSpPr>
        <p:spPr>
          <a:xfrm>
            <a:off x="457200" y="307250"/>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Vision Board Gallery Walk</a:t>
            </a:r>
            <a:endParaRPr dirty="0"/>
          </a:p>
        </p:txBody>
      </p:sp>
      <p:pic>
        <p:nvPicPr>
          <p:cNvPr id="121" name="Google Shape;121;p27"/>
          <p:cNvPicPr preferRelativeResize="0"/>
          <p:nvPr/>
        </p:nvPicPr>
        <p:blipFill>
          <a:blip r:embed="rId3">
            <a:alphaModFix/>
          </a:blip>
          <a:stretch>
            <a:fillRect/>
          </a:stretch>
        </p:blipFill>
        <p:spPr>
          <a:xfrm>
            <a:off x="6507550" y="215500"/>
            <a:ext cx="2057724" cy="1040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27" name="Google Shape;127;p28"/>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lnSpc>
                <a:spcPct val="100000"/>
              </a:lnSpc>
              <a:spcBef>
                <a:spcPts val="0"/>
              </a:spcBef>
              <a:spcAft>
                <a:spcPts val="0"/>
              </a:spcAft>
              <a:buSzPts val="2600"/>
              <a:buNone/>
            </a:pPr>
            <a:r>
              <a:rPr lang="en-US" dirty="0"/>
              <a:t>How can authenticity be used to support how students learn?</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9"/>
          <p:cNvSpPr txBox="1">
            <a:spLocks noGrp="1"/>
          </p:cNvSpPr>
          <p:nvPr>
            <p:ph type="title"/>
          </p:nvPr>
        </p:nvSpPr>
        <p:spPr>
          <a:xfrm>
            <a:off x="530350" y="508000"/>
            <a:ext cx="7772400" cy="11793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Learning Goals</a:t>
            </a:r>
            <a:endParaRPr dirty="0"/>
          </a:p>
        </p:txBody>
      </p:sp>
      <p:sp>
        <p:nvSpPr>
          <p:cNvPr id="133" name="Google Shape;133;p29"/>
          <p:cNvSpPr txBox="1">
            <a:spLocks noGrp="1"/>
          </p:cNvSpPr>
          <p:nvPr>
            <p:ph type="body" idx="1"/>
          </p:nvPr>
        </p:nvSpPr>
        <p:spPr>
          <a:xfrm>
            <a:off x="530350" y="1805225"/>
            <a:ext cx="7772400" cy="2670300"/>
          </a:xfrm>
          <a:prstGeom prst="rect">
            <a:avLst/>
          </a:prstGeom>
          <a:noFill/>
          <a:ln>
            <a:noFill/>
          </a:ln>
        </p:spPr>
        <p:txBody>
          <a:bodyPr spcFirstLastPara="1" wrap="square" lIns="45700" tIns="45700" rIns="45700" bIns="45700" anchor="t" anchorCtr="0">
            <a:normAutofit lnSpcReduction="10000"/>
          </a:bodyPr>
          <a:lstStyle/>
          <a:p>
            <a:pPr marL="457200" lvl="0" indent="-393700" algn="l" rtl="0">
              <a:lnSpc>
                <a:spcPct val="100000"/>
              </a:lnSpc>
              <a:spcBef>
                <a:spcPts val="0"/>
              </a:spcBef>
              <a:spcAft>
                <a:spcPts val="0"/>
              </a:spcAft>
              <a:buSzPts val="2600"/>
              <a:buChar char="•"/>
            </a:pPr>
            <a:r>
              <a:rPr lang="en-US" dirty="0"/>
              <a:t>Engage in the experiences of how people learn.</a:t>
            </a:r>
            <a:endParaRPr dirty="0"/>
          </a:p>
          <a:p>
            <a:pPr marL="457200" lvl="0" indent="-393700" algn="l" rtl="0">
              <a:lnSpc>
                <a:spcPct val="100000"/>
              </a:lnSpc>
              <a:spcBef>
                <a:spcPts val="0"/>
              </a:spcBef>
              <a:spcAft>
                <a:spcPts val="0"/>
              </a:spcAft>
              <a:buSzPts val="2600"/>
              <a:buChar char="•"/>
            </a:pPr>
            <a:r>
              <a:rPr lang="en-US" dirty="0"/>
              <a:t>Identify key principles and practices of how people learn, including memory and learning, transfer of learning, cues and integration, and culture and context.</a:t>
            </a:r>
            <a:endParaRPr dirty="0"/>
          </a:p>
          <a:p>
            <a:pPr marL="457200" lvl="0" indent="-393700" algn="l" rtl="0">
              <a:lnSpc>
                <a:spcPct val="100000"/>
              </a:lnSpc>
              <a:spcBef>
                <a:spcPts val="0"/>
              </a:spcBef>
              <a:spcAft>
                <a:spcPts val="0"/>
              </a:spcAft>
              <a:buSzPts val="2600"/>
              <a:buChar char="•"/>
            </a:pPr>
            <a:r>
              <a:rPr lang="en-US" dirty="0"/>
              <a:t>Reflect on research related to how people learn and how it supports the Authenticity Framework.</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xfrm>
            <a:off x="457200" y="307250"/>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Chat Stations</a:t>
            </a:r>
            <a:endParaRPr dirty="0"/>
          </a:p>
        </p:txBody>
      </p:sp>
      <p:sp>
        <p:nvSpPr>
          <p:cNvPr id="139" name="Google Shape;139;p30"/>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0"/>
              </a:spcAft>
              <a:buClr>
                <a:schemeClr val="accent6"/>
              </a:buClr>
              <a:buSzPts val="2600"/>
              <a:buChar char="•"/>
            </a:pPr>
            <a:r>
              <a:rPr lang="en-US" dirty="0"/>
              <a:t>Read or watch the information at your station with your group.</a:t>
            </a:r>
            <a:endParaRPr dirty="0"/>
          </a:p>
          <a:p>
            <a:pPr marL="457200" lvl="0" indent="-393700" algn="l" rtl="0">
              <a:lnSpc>
                <a:spcPct val="100000"/>
              </a:lnSpc>
              <a:spcBef>
                <a:spcPts val="0"/>
              </a:spcBef>
              <a:spcAft>
                <a:spcPts val="0"/>
              </a:spcAft>
              <a:buClr>
                <a:schemeClr val="accent6"/>
              </a:buClr>
              <a:buSzPts val="2600"/>
              <a:buChar char="•"/>
            </a:pPr>
            <a:r>
              <a:rPr lang="en-US" dirty="0"/>
              <a:t>Respond to the questions for that station on your Chat Station Handout.</a:t>
            </a:r>
            <a:endParaRPr dirty="0"/>
          </a:p>
          <a:p>
            <a:pPr marL="457200" lvl="0" indent="-393700" algn="l" rtl="0">
              <a:lnSpc>
                <a:spcPct val="100000"/>
              </a:lnSpc>
              <a:spcBef>
                <a:spcPts val="0"/>
              </a:spcBef>
              <a:spcAft>
                <a:spcPts val="0"/>
              </a:spcAft>
              <a:buClr>
                <a:schemeClr val="accent6"/>
              </a:buClr>
              <a:buSzPts val="2600"/>
              <a:buChar char="•"/>
            </a:pPr>
            <a:r>
              <a:rPr lang="en-US" dirty="0"/>
              <a:t>Rotate to the next station when time is called. </a:t>
            </a:r>
            <a:endParaRPr dirty="0"/>
          </a:p>
        </p:txBody>
      </p:sp>
      <p:pic>
        <p:nvPicPr>
          <p:cNvPr id="140" name="Google Shape;140;p30" title="ChatStations.png"/>
          <p:cNvPicPr preferRelativeResize="0"/>
          <p:nvPr/>
        </p:nvPicPr>
        <p:blipFill>
          <a:blip r:embed="rId3">
            <a:alphaModFix/>
          </a:blip>
          <a:stretch>
            <a:fillRect/>
          </a:stretch>
        </p:blipFill>
        <p:spPr>
          <a:xfrm>
            <a:off x="6034697" y="539651"/>
            <a:ext cx="2562076" cy="1878299"/>
          </a:xfrm>
          <a:prstGeom prst="rect">
            <a:avLst/>
          </a:prstGeom>
          <a:noFill/>
          <a:ln>
            <a:noFill/>
          </a:ln>
        </p:spPr>
      </p:pic>
      <p:pic>
        <p:nvPicPr>
          <p:cNvPr id="141" name="Google Shape;141;p30" title="K20 Center 10 minute timer">
            <a:hlinkClick r:id="rId4"/>
          </p:cNvPr>
          <p:cNvPicPr preferRelativeResize="0"/>
          <p:nvPr/>
        </p:nvPicPr>
        <p:blipFill>
          <a:blip r:embed="rId5">
            <a:alphaModFix/>
          </a:blip>
          <a:stretch>
            <a:fillRect/>
          </a:stretch>
        </p:blipFill>
        <p:spPr>
          <a:xfrm>
            <a:off x="6034698" y="2522133"/>
            <a:ext cx="2562075" cy="14411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1"/>
          <p:cNvSpPr/>
          <p:nvPr/>
        </p:nvSpPr>
        <p:spPr>
          <a:xfrm>
            <a:off x="-47625" y="0"/>
            <a:ext cx="3838500" cy="5181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1"/>
          <p:cNvSpPr txBox="1">
            <a:spLocks noGrp="1"/>
          </p:cNvSpPr>
          <p:nvPr>
            <p:ph type="ctrTitle"/>
          </p:nvPr>
        </p:nvSpPr>
        <p:spPr>
          <a:xfrm>
            <a:off x="4295779" y="439775"/>
            <a:ext cx="4612800" cy="2052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dirty="0"/>
              <a:t>Foundations </a:t>
            </a:r>
            <a:endParaRPr dirty="0"/>
          </a:p>
          <a:p>
            <a:pPr marL="0" lvl="0" indent="0" algn="l" rtl="0">
              <a:spcBef>
                <a:spcPts val="0"/>
              </a:spcBef>
              <a:spcAft>
                <a:spcPts val="0"/>
              </a:spcAft>
              <a:buNone/>
            </a:pPr>
            <a:r>
              <a:rPr lang="en-US" dirty="0"/>
              <a:t>of Authenticity</a:t>
            </a:r>
            <a:endParaRPr dirty="0"/>
          </a:p>
        </p:txBody>
      </p:sp>
      <p:sp>
        <p:nvSpPr>
          <p:cNvPr id="148" name="Google Shape;148;p31"/>
          <p:cNvSpPr txBox="1">
            <a:spLocks noGrp="1"/>
          </p:cNvSpPr>
          <p:nvPr>
            <p:ph type="subTitle" idx="1"/>
          </p:nvPr>
        </p:nvSpPr>
        <p:spPr>
          <a:xfrm>
            <a:off x="4295700" y="2529325"/>
            <a:ext cx="4612800" cy="1434600"/>
          </a:xfrm>
          <a:prstGeom prst="rect">
            <a:avLst/>
          </a:prstGeom>
        </p:spPr>
        <p:txBody>
          <a:bodyPr spcFirstLastPara="1" wrap="square" lIns="0" tIns="45700" rIns="18275" bIns="45700" anchor="t" anchorCtr="0">
            <a:normAutofit fontScale="25000" lnSpcReduction="10000"/>
          </a:bodyPr>
          <a:lstStyle/>
          <a:p>
            <a:pPr marL="0" lvl="0" indent="0" algn="l" rtl="0">
              <a:spcBef>
                <a:spcPts val="520"/>
              </a:spcBef>
              <a:spcAft>
                <a:spcPts val="0"/>
              </a:spcAft>
              <a:buClr>
                <a:schemeClr val="dk1"/>
              </a:buClr>
              <a:buSzPts val="275"/>
              <a:buFont typeface="Arial"/>
              <a:buNone/>
            </a:pPr>
            <a:r>
              <a:rPr lang="en-US" sz="7200" dirty="0"/>
              <a:t>The Authenticity Framework is supported by the body of research on how people learn. Research on memory, learning transfer, environmental cues, culture, and context is crucial to the study of authenticity. </a:t>
            </a:r>
            <a:endParaRPr sz="1800" dirty="0"/>
          </a:p>
        </p:txBody>
      </p:sp>
      <p:pic>
        <p:nvPicPr>
          <p:cNvPr id="149" name="Google Shape;149;p31"/>
          <p:cNvPicPr preferRelativeResize="0"/>
          <p:nvPr/>
        </p:nvPicPr>
        <p:blipFill>
          <a:blip r:embed="rId3">
            <a:alphaModFix/>
          </a:blip>
          <a:stretch>
            <a:fillRect/>
          </a:stretch>
        </p:blipFill>
        <p:spPr>
          <a:xfrm>
            <a:off x="-861525" y="572650"/>
            <a:ext cx="5330926" cy="399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245775" y="139225"/>
            <a:ext cx="4223700" cy="8253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600" dirty="0"/>
              <a:t>Memory and Learning</a:t>
            </a:r>
            <a:endParaRPr sz="3600" dirty="0"/>
          </a:p>
        </p:txBody>
      </p:sp>
      <p:sp>
        <p:nvSpPr>
          <p:cNvPr id="155" name="Google Shape;155;p32"/>
          <p:cNvSpPr txBox="1">
            <a:spLocks noGrp="1"/>
          </p:cNvSpPr>
          <p:nvPr>
            <p:ph type="body" idx="1"/>
          </p:nvPr>
        </p:nvSpPr>
        <p:spPr>
          <a:xfrm>
            <a:off x="150675" y="1472700"/>
            <a:ext cx="8543400" cy="2220000"/>
          </a:xfrm>
          <a:prstGeom prst="rect">
            <a:avLst/>
          </a:prstGeom>
        </p:spPr>
        <p:txBody>
          <a:bodyPr spcFirstLastPara="1" wrap="square" lIns="91425" tIns="45700" rIns="91425" bIns="45700" anchor="t" anchorCtr="0">
            <a:noAutofit/>
          </a:bodyPr>
          <a:lstStyle/>
          <a:p>
            <a:pPr marL="0" lvl="0" indent="0" algn="l" rtl="0">
              <a:lnSpc>
                <a:spcPct val="115000"/>
              </a:lnSpc>
              <a:spcBef>
                <a:spcPts val="520"/>
              </a:spcBef>
              <a:spcAft>
                <a:spcPts val="0"/>
              </a:spcAft>
              <a:buClr>
                <a:schemeClr val="dk1"/>
              </a:buClr>
              <a:buSzPts val="1100"/>
              <a:buFont typeface="Arial"/>
              <a:buNone/>
            </a:pPr>
            <a:r>
              <a:rPr lang="en-US" sz="2300" dirty="0">
                <a:solidFill>
                  <a:schemeClr val="dk1"/>
                </a:solidFill>
              </a:rPr>
              <a:t>Research shows that learners generate understanding of the information they accumulate and extend their knowledge by making logical connections between pieces of information. Learning involves taking existing knowledge and using it to construct new understanding through information processing. For most types of learning, memory is an important foundation. Pieces of information are stored in the brain within neural networks as encoded mental representations (sometimes called “schemas”). </a:t>
            </a:r>
            <a:endParaRPr sz="2300" dirty="0"/>
          </a:p>
        </p:txBody>
      </p:sp>
      <p:pic>
        <p:nvPicPr>
          <p:cNvPr id="156" name="Google Shape;156;p32"/>
          <p:cNvPicPr preferRelativeResize="0"/>
          <p:nvPr/>
        </p:nvPicPr>
        <p:blipFill rotWithShape="1">
          <a:blip r:embed="rId3">
            <a:alphaModFix/>
          </a:blip>
          <a:srcRect t="20385" b="5835"/>
          <a:stretch/>
        </p:blipFill>
        <p:spPr>
          <a:xfrm>
            <a:off x="4542675" y="139225"/>
            <a:ext cx="3894927" cy="1428726"/>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1484</Words>
  <Application>Microsoft Macintosh PowerPoint</Application>
  <PresentationFormat>On-screen Show (16:9)</PresentationFormat>
  <Paragraphs>101</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Noto Sans Symbols</vt:lpstr>
      <vt:lpstr>LEARN theme</vt:lpstr>
      <vt:lpstr>LEARN theme</vt:lpstr>
      <vt:lpstr>PowerPoint Presentation</vt:lpstr>
      <vt:lpstr>How People Learn</vt:lpstr>
      <vt:lpstr>Vision Boards</vt:lpstr>
      <vt:lpstr>Vision Board Gallery Walk</vt:lpstr>
      <vt:lpstr>Essential Question</vt:lpstr>
      <vt:lpstr>Learning Goals</vt:lpstr>
      <vt:lpstr>Chat Stations</vt:lpstr>
      <vt:lpstr>Foundations  of Authenticity</vt:lpstr>
      <vt:lpstr>Memory and Learning</vt:lpstr>
      <vt:lpstr>Memory and Learning</vt:lpstr>
      <vt:lpstr>Transfer of Learning</vt:lpstr>
      <vt:lpstr>Transfer of Learning</vt:lpstr>
      <vt:lpstr>Cues and Integration</vt:lpstr>
      <vt:lpstr>Cues and Integration</vt:lpstr>
      <vt:lpstr>Culture and Contexts</vt:lpstr>
      <vt:lpstr>Culture and Contexts</vt:lpstr>
      <vt:lpstr>Beach Ball Talk and Toss</vt:lpstr>
      <vt:lpstr>Authentic Learning Framework</vt:lpstr>
      <vt:lpstr>How We Learn</vt:lpstr>
      <vt:lpstr>Triangle-Square-Circle</vt:lpstr>
      <vt:lpstr>Instructional Strategy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Finley-Combs, Elsa C.</cp:lastModifiedBy>
  <cp:revision>2</cp:revision>
  <dcterms:modified xsi:type="dcterms:W3CDTF">2024-09-04T19:15:46Z</dcterms:modified>
</cp:coreProperties>
</file>