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iwmJ1OcaxO0pLqG6KeJoVeJoVVN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0" d="100"/>
          <a:sy n="150" d="100"/>
        </p:scale>
        <p:origin x="47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earn.k20center.ou.edu/strategy/87"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learn.k20center.ou.edu/strategy/87"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learn.k20center.ou.edu/strategy/117"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learn.k20center.ou.edu/strategy/87"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learn.k20center.ou.edu/strategy/87"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earn.k20center.ou.edu/strategy/87"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learn.k20center.ou.edu/strategy/87"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bdadeefd4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5" name="Google Shape;145;g2bdadeefd44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K20 Center. (n.d.). Affinity process.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https://learn.k20center.ou.edu/strategy/87</a:t>
            </a: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bdadeefd44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2" name="Google Shape;152;g2bdadeefd44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K20 Center. (n.d.). Affinity process.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https://learn.k20center.ou.edu/strategy/87</a:t>
            </a: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bdadeefd44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9" name="Google Shape;159;g2bdadeefd44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bdadeefd44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5" name="Google Shape;165;g2bdadeefd44_0_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2bdadeefd44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1" name="Google Shape;171;g2bdadeefd44_0_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US"/>
              <a:t>K20 Center. (n.d.). 3-2-1. Strategies. </a:t>
            </a:r>
            <a:r>
              <a:rPr lang="en-US" u="sng">
                <a:solidFill>
                  <a:schemeClr val="hlink"/>
                </a:solidFill>
                <a:hlinkClick r:id="rId3"/>
              </a:rPr>
              <a:t>https://learn.k20center.ou.edu/strategy/117</a:t>
            </a:r>
            <a:r>
              <a:rPr lang="en-US"/>
              <a:t> </a:t>
            </a:r>
            <a:endParaRPr/>
          </a:p>
        </p:txBody>
      </p:sp>
      <p:sp>
        <p:nvSpPr>
          <p:cNvPr id="98" name="Google Shape;9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5" name="Google Shape;10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a:t>The facilitator will ensure that everyone has an opportunity to participate and will make sure that the final norms are based upon consensus. The recorder will record all of the ideas. </a:t>
            </a:r>
            <a:endParaRPr/>
          </a:p>
        </p:txBody>
      </p:sp>
      <p:sp>
        <p:nvSpPr>
          <p:cNvPr id="111" name="Google Shape;11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bd674b7734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g2bd674b7734_0_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K20 Center. (n.d.). Affinity process.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https://learn.k20center.ou.edu/strategy/87</a:t>
            </a:r>
            <a:endParaRPr/>
          </a:p>
          <a:p>
            <a:pPr marL="0" lvl="0" indent="0" algn="l" rtl="0">
              <a:lnSpc>
                <a:spcPct val="100000"/>
              </a:lnSpc>
              <a:spcBef>
                <a:spcPts val="0"/>
              </a:spcBef>
              <a:spcAft>
                <a:spcPts val="0"/>
              </a:spcAft>
              <a:buClr>
                <a:schemeClr val="dk1"/>
              </a:buClr>
              <a:buSzPts val="1100"/>
              <a:buFont typeface="Arial"/>
              <a:buNone/>
            </a:pPr>
            <a:endParaRPr/>
          </a:p>
          <a:p>
            <a:pPr marL="0" lvl="0" indent="0" algn="l" rtl="0">
              <a:lnSpc>
                <a:spcPct val="100000"/>
              </a:lnSpc>
              <a:spcBef>
                <a:spcPts val="0"/>
              </a:spcBef>
              <a:spcAft>
                <a:spcPts val="0"/>
              </a:spcAft>
              <a:buClr>
                <a:schemeClr val="dk1"/>
              </a:buClr>
              <a:buSzPts val="1100"/>
              <a:buFont typeface="Arial"/>
              <a:buNone/>
            </a:pPr>
            <a:r>
              <a:rPr lang="en-US"/>
              <a:t>What are effective behaviors that promote productivity in your workspace?</a:t>
            </a:r>
            <a:endParaRPr/>
          </a:p>
          <a:p>
            <a:pPr marL="0" lvl="0" indent="0" algn="l" rtl="0">
              <a:lnSpc>
                <a:spcPct val="100000"/>
              </a:lnSpc>
              <a:spcBef>
                <a:spcPts val="0"/>
              </a:spcBef>
              <a:spcAft>
                <a:spcPts val="0"/>
              </a:spcAft>
              <a:buClr>
                <a:schemeClr val="dk1"/>
              </a:buClr>
              <a:buSzPts val="1100"/>
              <a:buFont typeface="Arial"/>
              <a:buNone/>
            </a:pPr>
            <a:r>
              <a:rPr lang="en-US"/>
              <a:t>What are guidelines or rules when implemented that will help people regulate behaviors and promote productivity? What are some that influence how employees treat each other and assess individual productivity?</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bd674b7734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g2bd674b7734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K20 Center. (n.d.). Affinity process.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https://learn.k20center.ou.edu/strategy/87</a:t>
            </a: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2bd674b7734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1" name="Google Shape;131;g2bd674b7734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K20 Center. (n.d.). Affinity process.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https://learn.k20center.ou.edu/strategy/87</a:t>
            </a: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bd674b7734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8" name="Google Shape;138;g2bd674b7734_0_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US" sz="1200">
                <a:latin typeface="Calibri"/>
                <a:ea typeface="Calibri"/>
                <a:cs typeface="Calibri"/>
                <a:sym typeface="Calibri"/>
              </a:rPr>
              <a:t>K20 Center. (n.d.). Affinity process. Strategies.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https://learn.k20center.ou.edu/strategy/87</a:t>
            </a:r>
            <a:endParaRPr/>
          </a:p>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8"/>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3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30"/>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30"/>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30"/>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3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30"/>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31"/>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31"/>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3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3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3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32"/>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3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3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3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3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3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3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3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1"/>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1"/>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2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24"/>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2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5"/>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25"/>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6"/>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26"/>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27"/>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7"/>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27"/>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27"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2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2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22"/>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2"/>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2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29"/>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9"/>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2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29"/>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7"/>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7"/>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bdadeefd44_0_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Affinity Process (Part 5)</a:t>
            </a:r>
            <a:endParaRPr/>
          </a:p>
        </p:txBody>
      </p:sp>
      <p:sp>
        <p:nvSpPr>
          <p:cNvPr id="148" name="Google Shape;148;g2bdadeefd44_0_0"/>
          <p:cNvSpPr txBox="1">
            <a:spLocks noGrp="1"/>
          </p:cNvSpPr>
          <p:nvPr>
            <p:ph type="body" idx="1"/>
          </p:nvPr>
        </p:nvSpPr>
        <p:spPr>
          <a:xfrm>
            <a:off x="457200" y="1309350"/>
            <a:ext cx="5776800" cy="34341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dirty="0"/>
              <a:t>Place the sticky notes listing your proposed norms on the wall.</a:t>
            </a:r>
            <a:endParaRPr dirty="0"/>
          </a:p>
          <a:p>
            <a:pPr marL="457200" lvl="0" indent="-393700" algn="l" rtl="0">
              <a:lnSpc>
                <a:spcPct val="100000"/>
              </a:lnSpc>
              <a:spcBef>
                <a:spcPts val="0"/>
              </a:spcBef>
              <a:spcAft>
                <a:spcPts val="0"/>
              </a:spcAft>
              <a:buSzPts val="2600"/>
              <a:buChar char="•"/>
            </a:pPr>
            <a:r>
              <a:rPr lang="en-US" dirty="0"/>
              <a:t>Read carefully through them all and search for similarities.</a:t>
            </a:r>
            <a:endParaRPr dirty="0"/>
          </a:p>
          <a:p>
            <a:pPr marL="457200" lvl="0" indent="-393700" algn="l" rtl="0">
              <a:lnSpc>
                <a:spcPct val="100000"/>
              </a:lnSpc>
              <a:spcBef>
                <a:spcPts val="0"/>
              </a:spcBef>
              <a:spcAft>
                <a:spcPts val="0"/>
              </a:spcAft>
              <a:buSzPts val="2600"/>
              <a:buChar char="•"/>
            </a:pPr>
            <a:r>
              <a:rPr lang="en-US" dirty="0"/>
              <a:t>If your group agrees that the norms need to be regrouped, you can rearrange them.</a:t>
            </a:r>
            <a:endParaRPr dirty="0"/>
          </a:p>
        </p:txBody>
      </p:sp>
      <p:pic>
        <p:nvPicPr>
          <p:cNvPr id="149" name="Google Shape;149;g2bdadeefd44_0_0"/>
          <p:cNvPicPr preferRelativeResize="0"/>
          <p:nvPr/>
        </p:nvPicPr>
        <p:blipFill rotWithShape="1">
          <a:blip r:embed="rId3">
            <a:alphaModFix/>
          </a:blip>
          <a:srcRect/>
          <a:stretch/>
        </p:blipFill>
        <p:spPr>
          <a:xfrm>
            <a:off x="6029313" y="1433500"/>
            <a:ext cx="2657475" cy="22764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g2bdadeefd44_0_8"/>
          <p:cNvSpPr txBox="1">
            <a:spLocks noGrp="1"/>
          </p:cNvSpPr>
          <p:nvPr>
            <p:ph type="title"/>
          </p:nvPr>
        </p:nvSpPr>
        <p:spPr>
          <a:xfrm>
            <a:off x="450838" y="275875"/>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dirty="0"/>
              <a:t>Affinity Process (Part 6)</a:t>
            </a:r>
            <a:endParaRPr dirty="0"/>
          </a:p>
        </p:txBody>
      </p:sp>
      <p:sp>
        <p:nvSpPr>
          <p:cNvPr id="155" name="Google Shape;155;g2bdadeefd44_0_8"/>
          <p:cNvSpPr txBox="1">
            <a:spLocks noGrp="1"/>
          </p:cNvSpPr>
          <p:nvPr>
            <p:ph type="body" idx="1"/>
          </p:nvPr>
        </p:nvSpPr>
        <p:spPr>
          <a:xfrm>
            <a:off x="457212" y="1233150"/>
            <a:ext cx="5880000" cy="3434100"/>
          </a:xfrm>
          <a:prstGeom prst="rect">
            <a:avLst/>
          </a:prstGeom>
          <a:noFill/>
          <a:ln>
            <a:noFill/>
          </a:ln>
        </p:spPr>
        <p:txBody>
          <a:bodyPr spcFirstLastPara="1" wrap="square" lIns="91425" tIns="45700" rIns="91425" bIns="45700" anchor="t" anchorCtr="0">
            <a:noAutofit/>
          </a:bodyPr>
          <a:lstStyle/>
          <a:p>
            <a:pPr marL="457200" lvl="0" indent="-393700" algn="l" rtl="0">
              <a:lnSpc>
                <a:spcPct val="100000"/>
              </a:lnSpc>
              <a:spcBef>
                <a:spcPts val="520"/>
              </a:spcBef>
              <a:spcAft>
                <a:spcPts val="0"/>
              </a:spcAft>
              <a:buSzPts val="2600"/>
              <a:buChar char="•"/>
            </a:pPr>
            <a:r>
              <a:rPr lang="en-US" sz="2400" dirty="0"/>
              <a:t>Take one final look at the affinity map your group has put together.</a:t>
            </a:r>
            <a:endParaRPr sz="2400" dirty="0"/>
          </a:p>
          <a:p>
            <a:pPr marL="457200" lvl="0" indent="-393700" algn="l" rtl="0">
              <a:lnSpc>
                <a:spcPct val="100000"/>
              </a:lnSpc>
              <a:spcBef>
                <a:spcPts val="0"/>
              </a:spcBef>
              <a:spcAft>
                <a:spcPts val="0"/>
              </a:spcAft>
              <a:buSzPts val="2600"/>
              <a:buChar char="•"/>
            </a:pPr>
            <a:r>
              <a:rPr lang="en-US" sz="2400" dirty="0"/>
              <a:t>Make sure you agree that the map has been categorized properly.</a:t>
            </a:r>
            <a:endParaRPr sz="2400" dirty="0"/>
          </a:p>
          <a:p>
            <a:pPr marL="457200" lvl="0" indent="-393700" algn="l" rtl="0">
              <a:lnSpc>
                <a:spcPct val="100000"/>
              </a:lnSpc>
              <a:spcBef>
                <a:spcPts val="0"/>
              </a:spcBef>
              <a:spcAft>
                <a:spcPts val="0"/>
              </a:spcAft>
              <a:buSzPts val="2600"/>
              <a:buChar char="•"/>
            </a:pPr>
            <a:r>
              <a:rPr lang="en-US" sz="2400" dirty="0"/>
              <a:t>If necessary, make some final, minor adjustments.</a:t>
            </a:r>
            <a:endParaRPr sz="2400" dirty="0"/>
          </a:p>
          <a:p>
            <a:pPr marL="457200" lvl="0" indent="-393700" algn="l" rtl="0">
              <a:lnSpc>
                <a:spcPct val="100000"/>
              </a:lnSpc>
              <a:spcBef>
                <a:spcPts val="0"/>
              </a:spcBef>
              <a:spcAft>
                <a:spcPts val="0"/>
              </a:spcAft>
              <a:buSzPts val="2600"/>
              <a:buChar char="•"/>
            </a:pPr>
            <a:r>
              <a:rPr lang="en-US" sz="2400" dirty="0"/>
              <a:t>You will use this map as a reference for establishing norms that can be used in your book study group.</a:t>
            </a:r>
            <a:endParaRPr sz="2400" dirty="0"/>
          </a:p>
        </p:txBody>
      </p:sp>
      <p:pic>
        <p:nvPicPr>
          <p:cNvPr id="156" name="Google Shape;156;g2bdadeefd44_0_8"/>
          <p:cNvPicPr preferRelativeResize="0"/>
          <p:nvPr/>
        </p:nvPicPr>
        <p:blipFill rotWithShape="1">
          <a:blip r:embed="rId3">
            <a:alphaModFix/>
          </a:blip>
          <a:srcRect/>
          <a:stretch/>
        </p:blipFill>
        <p:spPr>
          <a:xfrm>
            <a:off x="6029313" y="1433500"/>
            <a:ext cx="2657475" cy="22764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g2bdadeefd44_0_16"/>
          <p:cNvSpPr txBox="1">
            <a:spLocks noGrp="1"/>
          </p:cNvSpPr>
          <p:nvPr>
            <p:ph type="body" idx="1"/>
          </p:nvPr>
        </p:nvSpPr>
        <p:spPr>
          <a:xfrm>
            <a:off x="457200" y="1258552"/>
            <a:ext cx="6915150" cy="34341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sz="2400" dirty="0"/>
              <a:t>With your group, decide on the norms you’ll be using.</a:t>
            </a:r>
            <a:endParaRPr sz="2400" dirty="0"/>
          </a:p>
          <a:p>
            <a:pPr marL="457200" lvl="0" indent="-393700" algn="l" rtl="0">
              <a:lnSpc>
                <a:spcPct val="100000"/>
              </a:lnSpc>
              <a:spcBef>
                <a:spcPts val="0"/>
              </a:spcBef>
              <a:spcAft>
                <a:spcPts val="0"/>
              </a:spcAft>
              <a:buSzPts val="2600"/>
              <a:buChar char="•"/>
            </a:pPr>
            <a:r>
              <a:rPr lang="en-US" sz="2400" dirty="0"/>
              <a:t>As you do so, keep in mind the successes and pet peeves you’ve discussed.</a:t>
            </a:r>
            <a:endParaRPr sz="2400" dirty="0"/>
          </a:p>
          <a:p>
            <a:pPr marL="457200" lvl="0" indent="-393700" algn="l" rtl="0">
              <a:lnSpc>
                <a:spcPct val="100000"/>
              </a:lnSpc>
              <a:spcBef>
                <a:spcPts val="0"/>
              </a:spcBef>
              <a:spcAft>
                <a:spcPts val="0"/>
              </a:spcAft>
              <a:buSzPts val="2600"/>
              <a:buChar char="•"/>
            </a:pPr>
            <a:r>
              <a:rPr lang="en-US" sz="2400" dirty="0"/>
              <a:t>Your group should come up with 3-5 norms along with some verbal and visual cues that could be used to determine if these norms are ever broken.</a:t>
            </a:r>
            <a:endParaRPr sz="2400" dirty="0"/>
          </a:p>
        </p:txBody>
      </p:sp>
      <p:sp>
        <p:nvSpPr>
          <p:cNvPr id="162" name="Google Shape;162;g2bdadeefd44_0_16"/>
          <p:cNvSpPr txBox="1">
            <a:spLocks noGrp="1"/>
          </p:cNvSpPr>
          <p:nvPr>
            <p:ph type="title"/>
          </p:nvPr>
        </p:nvSpPr>
        <p:spPr>
          <a:xfrm>
            <a:off x="457200" y="2691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dirty="0"/>
              <a:t>Proposing Norms</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g2bdadeefd44_0_21"/>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a:t>Someone holds up a stuffed animal.</a:t>
            </a:r>
            <a:endParaRPr/>
          </a:p>
          <a:p>
            <a:pPr marL="457200" lvl="0" indent="-393700" algn="l" rtl="0">
              <a:lnSpc>
                <a:spcPct val="100000"/>
              </a:lnSpc>
              <a:spcBef>
                <a:spcPts val="0"/>
              </a:spcBef>
              <a:spcAft>
                <a:spcPts val="0"/>
              </a:spcAft>
              <a:buSzPts val="2600"/>
              <a:buChar char="•"/>
            </a:pPr>
            <a:r>
              <a:rPr lang="en-US"/>
              <a:t>Someone raises a hand.</a:t>
            </a:r>
            <a:endParaRPr/>
          </a:p>
        </p:txBody>
      </p:sp>
      <p:sp>
        <p:nvSpPr>
          <p:cNvPr id="168" name="Google Shape;168;g2bdadeefd44_0_2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Examples of Visual Cues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g2bdadeefd44_0_26"/>
          <p:cNvSpPr txBox="1">
            <a:spLocks noGrp="1"/>
          </p:cNvSpPr>
          <p:nvPr>
            <p:ph type="body" idx="1"/>
          </p:nvPr>
        </p:nvSpPr>
        <p:spPr>
          <a:xfrm>
            <a:off x="457200" y="1309352"/>
            <a:ext cx="6629400" cy="34341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sz="2400" dirty="0"/>
              <a:t>Someone utters an agreed-upon word.</a:t>
            </a:r>
            <a:endParaRPr sz="2400" dirty="0"/>
          </a:p>
          <a:p>
            <a:pPr marL="457200" lvl="0" indent="-393700" algn="l" rtl="0">
              <a:lnSpc>
                <a:spcPct val="100000"/>
              </a:lnSpc>
              <a:spcBef>
                <a:spcPts val="0"/>
              </a:spcBef>
              <a:spcAft>
                <a:spcPts val="0"/>
              </a:spcAft>
              <a:buSzPts val="2600"/>
              <a:buChar char="•"/>
            </a:pPr>
            <a:r>
              <a:rPr lang="en-US" sz="2400" dirty="0"/>
              <a:t>A participant politely asks a someone about a norm in question.</a:t>
            </a:r>
            <a:endParaRPr sz="2400" dirty="0"/>
          </a:p>
          <a:p>
            <a:pPr marL="457200" lvl="0" indent="-393700" algn="l" rtl="0">
              <a:lnSpc>
                <a:spcPct val="100000"/>
              </a:lnSpc>
              <a:spcBef>
                <a:spcPts val="0"/>
              </a:spcBef>
              <a:spcAft>
                <a:spcPts val="0"/>
              </a:spcAft>
              <a:buSzPts val="2600"/>
              <a:buChar char="•"/>
            </a:pPr>
            <a:r>
              <a:rPr lang="en-US" sz="2400" dirty="0"/>
              <a:t>Group members discuss the norm outside of the meeting with the leader of the group.</a:t>
            </a:r>
            <a:endParaRPr sz="2400" dirty="0"/>
          </a:p>
        </p:txBody>
      </p:sp>
      <p:sp>
        <p:nvSpPr>
          <p:cNvPr id="174" name="Google Shape;174;g2bdadeefd44_0_2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Examples of Verbal Cues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a:t>Establishing Norms</a:t>
            </a:r>
            <a:endParaRPr/>
          </a:p>
        </p:txBody>
      </p:sp>
      <p:sp>
        <p:nvSpPr>
          <p:cNvPr id="95" name="Google Shape;95;p2"/>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p>
            <a:pPr marL="0" marR="34287" lvl="0" indent="0" algn="l" rtl="0">
              <a:lnSpc>
                <a:spcPct val="100000"/>
              </a:lnSpc>
              <a:spcBef>
                <a:spcPts val="0"/>
              </a:spcBef>
              <a:spcAft>
                <a:spcPts val="0"/>
              </a:spcAft>
              <a:buSzPts val="2600"/>
              <a:buNone/>
            </a:pPr>
            <a:r>
              <a:rPr lang="en-US"/>
              <a:t>How to Ensure Successful Collaboration</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5"/>
          <p:cNvSpPr txBox="1">
            <a:spLocks noGrp="1"/>
          </p:cNvSpPr>
          <p:nvPr>
            <p:ph type="body" idx="1"/>
          </p:nvPr>
        </p:nvSpPr>
        <p:spPr>
          <a:xfrm>
            <a:off x="457200" y="1309350"/>
            <a:ext cx="6672600" cy="3434100"/>
          </a:xfrm>
          <a:prstGeom prst="rect">
            <a:avLst/>
          </a:prstGeom>
          <a:noFill/>
          <a:ln>
            <a:noFill/>
          </a:ln>
        </p:spPr>
        <p:txBody>
          <a:bodyPr spcFirstLastPara="1" wrap="square" lIns="91425" tIns="45700" rIns="91425" bIns="45700" anchor="t" anchorCtr="0">
            <a:normAutofit/>
          </a:bodyPr>
          <a:lstStyle/>
          <a:p>
            <a:pPr marL="227011" lvl="0" indent="-227011" algn="l" rtl="0">
              <a:lnSpc>
                <a:spcPct val="100000"/>
              </a:lnSpc>
              <a:spcBef>
                <a:spcPts val="0"/>
              </a:spcBef>
              <a:spcAft>
                <a:spcPts val="0"/>
              </a:spcAft>
              <a:buClr>
                <a:schemeClr val="accent4"/>
              </a:buClr>
              <a:buSzPts val="2600"/>
              <a:buFont typeface="Arial"/>
              <a:buChar char="•"/>
            </a:pPr>
            <a:r>
              <a:rPr lang="en-US" dirty="0"/>
              <a:t>  On a piece of paper, write the following:</a:t>
            </a:r>
            <a:endParaRPr dirty="0"/>
          </a:p>
          <a:p>
            <a:pPr lvl="1" algn="l" rtl="0">
              <a:lnSpc>
                <a:spcPct val="100000"/>
              </a:lnSpc>
              <a:spcBef>
                <a:spcPts val="0"/>
              </a:spcBef>
              <a:spcAft>
                <a:spcPts val="0"/>
              </a:spcAft>
              <a:buSzPts val="2000"/>
              <a:buFont typeface="Wingdings" panose="05000000000000000000" pitchFamily="2" charset="2"/>
              <a:buChar char="§"/>
            </a:pPr>
            <a:r>
              <a:rPr lang="en-US" b="1" dirty="0"/>
              <a:t>3</a:t>
            </a:r>
            <a:r>
              <a:rPr lang="en-US" dirty="0"/>
              <a:t> things you hope to gain from this book study</a:t>
            </a:r>
            <a:endParaRPr dirty="0"/>
          </a:p>
          <a:p>
            <a:pPr lvl="1" algn="l" rtl="0">
              <a:lnSpc>
                <a:spcPct val="100000"/>
              </a:lnSpc>
              <a:spcBef>
                <a:spcPts val="0"/>
              </a:spcBef>
              <a:spcAft>
                <a:spcPts val="0"/>
              </a:spcAft>
              <a:buSzPts val="2000"/>
              <a:buFont typeface="Wingdings" panose="05000000000000000000" pitchFamily="2" charset="2"/>
              <a:buChar char="§"/>
            </a:pPr>
            <a:r>
              <a:rPr lang="en-US" b="1" dirty="0"/>
              <a:t>2</a:t>
            </a:r>
            <a:r>
              <a:rPr lang="en-US" dirty="0"/>
              <a:t> concerns you have about the upcoming book study</a:t>
            </a:r>
            <a:endParaRPr dirty="0"/>
          </a:p>
          <a:p>
            <a:pPr lvl="1" algn="l" rtl="0">
              <a:lnSpc>
                <a:spcPct val="100000"/>
              </a:lnSpc>
              <a:spcBef>
                <a:spcPts val="0"/>
              </a:spcBef>
              <a:spcAft>
                <a:spcPts val="0"/>
              </a:spcAft>
              <a:buSzPts val="2000"/>
              <a:buFont typeface="Wingdings" panose="05000000000000000000" pitchFamily="2" charset="2"/>
              <a:buChar char="§"/>
            </a:pPr>
            <a:r>
              <a:rPr lang="en-US" b="1" dirty="0"/>
              <a:t>1</a:t>
            </a:r>
            <a:r>
              <a:rPr lang="en-US" dirty="0"/>
              <a:t> approach you have for mitigating those concerns</a:t>
            </a:r>
            <a:endParaRPr dirty="0"/>
          </a:p>
          <a:p>
            <a:pPr marL="457200" lvl="0" indent="-393700" algn="l" rtl="0">
              <a:lnSpc>
                <a:spcPct val="100000"/>
              </a:lnSpc>
              <a:spcBef>
                <a:spcPts val="0"/>
              </a:spcBef>
              <a:spcAft>
                <a:spcPts val="0"/>
              </a:spcAft>
              <a:buSzPts val="2600"/>
              <a:buChar char="•"/>
            </a:pPr>
            <a:r>
              <a:rPr lang="en-US" dirty="0"/>
              <a:t>Share what you wrote with others in your small group.</a:t>
            </a:r>
            <a:endParaRPr dirty="0"/>
          </a:p>
          <a:p>
            <a:pPr marL="457200" lvl="0" indent="0" algn="l" rtl="0">
              <a:lnSpc>
                <a:spcPct val="100000"/>
              </a:lnSpc>
              <a:spcBef>
                <a:spcPts val="0"/>
              </a:spcBef>
              <a:spcAft>
                <a:spcPts val="0"/>
              </a:spcAft>
              <a:buSzPts val="2600"/>
              <a:buNone/>
            </a:pPr>
            <a:endParaRPr dirty="0"/>
          </a:p>
          <a:p>
            <a:pPr marL="1645836" lvl="7" indent="-60949" algn="l" rtl="0">
              <a:lnSpc>
                <a:spcPct val="100000"/>
              </a:lnSpc>
              <a:spcBef>
                <a:spcPts val="240"/>
              </a:spcBef>
              <a:spcAft>
                <a:spcPts val="0"/>
              </a:spcAft>
              <a:buSzPts val="1200"/>
              <a:buFont typeface="Calibri"/>
              <a:buNone/>
            </a:pPr>
            <a:endParaRPr dirty="0"/>
          </a:p>
        </p:txBody>
      </p:sp>
      <p:sp>
        <p:nvSpPr>
          <p:cNvPr id="101" name="Google Shape;101;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3-2-1</a:t>
            </a:r>
            <a:endParaRPr/>
          </a:p>
        </p:txBody>
      </p:sp>
      <p:pic>
        <p:nvPicPr>
          <p:cNvPr id="102" name="Google Shape;102;p5"/>
          <p:cNvPicPr preferRelativeResize="0"/>
          <p:nvPr/>
        </p:nvPicPr>
        <p:blipFill rotWithShape="1">
          <a:blip r:embed="rId3">
            <a:alphaModFix/>
          </a:blip>
          <a:srcRect/>
          <a:stretch/>
        </p:blipFill>
        <p:spPr>
          <a:xfrm>
            <a:off x="7282200" y="1316897"/>
            <a:ext cx="1709400" cy="1709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Questions</a:t>
            </a:r>
            <a:endParaRPr/>
          </a:p>
        </p:txBody>
      </p:sp>
      <p:sp>
        <p:nvSpPr>
          <p:cNvPr id="108" name="Google Shape;108;p3"/>
          <p:cNvSpPr txBox="1">
            <a:spLocks noGrp="1"/>
          </p:cNvSpPr>
          <p:nvPr>
            <p:ph type="body" idx="1"/>
          </p:nvPr>
        </p:nvSpPr>
        <p:spPr>
          <a:xfrm>
            <a:off x="530352" y="2028497"/>
            <a:ext cx="7772400" cy="1950719"/>
          </a:xfrm>
          <a:prstGeom prst="rect">
            <a:avLst/>
          </a:prstGeom>
          <a:noFill/>
          <a:ln>
            <a:noFill/>
          </a:ln>
        </p:spPr>
        <p:txBody>
          <a:bodyPr spcFirstLastPara="1" wrap="square" lIns="45700" tIns="45700" rIns="45700" bIns="45700" anchor="t" anchorCtr="0">
            <a:normAutofit/>
          </a:bodyPr>
          <a:lstStyle/>
          <a:p>
            <a:pPr marL="457200" lvl="0" indent="-393700" algn="l" rtl="0">
              <a:lnSpc>
                <a:spcPct val="100000"/>
              </a:lnSpc>
              <a:spcBef>
                <a:spcPts val="0"/>
              </a:spcBef>
              <a:spcAft>
                <a:spcPts val="0"/>
              </a:spcAft>
              <a:buSzPts val="2600"/>
              <a:buChar char="•"/>
            </a:pPr>
            <a:r>
              <a:rPr lang="en-US"/>
              <a:t>What are team norms we can create that will ensure that this book study is a success? </a:t>
            </a:r>
            <a:endParaRPr/>
          </a:p>
          <a:p>
            <a:pPr marL="457200" lvl="0" indent="-393700" algn="l" rtl="0">
              <a:lnSpc>
                <a:spcPct val="100000"/>
              </a:lnSpc>
              <a:spcBef>
                <a:spcPts val="0"/>
              </a:spcBef>
              <a:spcAft>
                <a:spcPts val="0"/>
              </a:spcAft>
              <a:buSzPts val="2600"/>
              <a:buChar char="•"/>
            </a:pPr>
            <a:r>
              <a:rPr lang="en-US"/>
              <a:t>How should we enforce those norms?</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4"/>
          <p:cNvSpPr txBox="1">
            <a:spLocks noGrp="1"/>
          </p:cNvSpPr>
          <p:nvPr>
            <p:ph type="title"/>
          </p:nvPr>
        </p:nvSpPr>
        <p:spPr>
          <a:xfrm>
            <a:off x="527300" y="4541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Activity Objectives</a:t>
            </a:r>
            <a:endParaRPr dirty="0"/>
          </a:p>
        </p:txBody>
      </p:sp>
      <p:sp>
        <p:nvSpPr>
          <p:cNvPr id="114" name="Google Shape;114;p4"/>
          <p:cNvSpPr txBox="1">
            <a:spLocks noGrp="1"/>
          </p:cNvSpPr>
          <p:nvPr>
            <p:ph type="body" idx="1"/>
          </p:nvPr>
        </p:nvSpPr>
        <p:spPr>
          <a:xfrm>
            <a:off x="559300" y="1691949"/>
            <a:ext cx="7772400" cy="2510700"/>
          </a:xfrm>
          <a:prstGeom prst="rect">
            <a:avLst/>
          </a:prstGeom>
          <a:noFill/>
          <a:ln>
            <a:noFill/>
          </a:ln>
        </p:spPr>
        <p:txBody>
          <a:bodyPr spcFirstLastPara="1" wrap="square" lIns="45700" tIns="45700" rIns="45700" bIns="45700" anchor="t" anchorCtr="0">
            <a:normAutofit fontScale="92500"/>
          </a:bodyPr>
          <a:lstStyle/>
          <a:p>
            <a:pPr marL="457200" lvl="0" indent="-393700" algn="l" rtl="0">
              <a:lnSpc>
                <a:spcPct val="100000"/>
              </a:lnSpc>
              <a:spcBef>
                <a:spcPts val="0"/>
              </a:spcBef>
              <a:spcAft>
                <a:spcPts val="0"/>
              </a:spcAft>
              <a:buSzPts val="2600"/>
              <a:buChar char="•"/>
            </a:pPr>
            <a:r>
              <a:rPr lang="en-US" dirty="0"/>
              <a:t>Reflect on instances in which you have collaborated successfully with others as well as when collaboration has been ineffective.</a:t>
            </a:r>
            <a:endParaRPr dirty="0"/>
          </a:p>
          <a:p>
            <a:pPr marL="457200" lvl="0" indent="-393700" algn="l" rtl="0">
              <a:lnSpc>
                <a:spcPct val="100000"/>
              </a:lnSpc>
              <a:spcBef>
                <a:spcPts val="0"/>
              </a:spcBef>
              <a:spcAft>
                <a:spcPts val="0"/>
              </a:spcAft>
              <a:buSzPts val="2600"/>
              <a:buChar char="•"/>
            </a:pPr>
            <a:r>
              <a:rPr lang="en-US" dirty="0"/>
              <a:t>Collaborate to establish norms that can be used over the course of the book study.</a:t>
            </a:r>
            <a:endParaRPr dirty="0"/>
          </a:p>
          <a:p>
            <a:pPr marL="457200" lvl="0" indent="-393700" algn="l" rtl="0">
              <a:lnSpc>
                <a:spcPct val="100000"/>
              </a:lnSpc>
              <a:spcBef>
                <a:spcPts val="0"/>
              </a:spcBef>
              <a:spcAft>
                <a:spcPts val="0"/>
              </a:spcAft>
              <a:buSzPts val="2600"/>
              <a:buChar char="•"/>
            </a:pPr>
            <a:r>
              <a:rPr lang="en-US" dirty="0"/>
              <a:t>Determine how these norms can be enforced during the book study.</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2bd674b7734_0_2"/>
          <p:cNvSpPr txBox="1">
            <a:spLocks noGrp="1"/>
          </p:cNvSpPr>
          <p:nvPr>
            <p:ph type="body" idx="1"/>
          </p:nvPr>
        </p:nvSpPr>
        <p:spPr>
          <a:xfrm>
            <a:off x="457212" y="1169650"/>
            <a:ext cx="5467500" cy="3434100"/>
          </a:xfrm>
          <a:prstGeom prst="rect">
            <a:avLst/>
          </a:prstGeom>
          <a:noFill/>
          <a:ln>
            <a:noFill/>
          </a:ln>
        </p:spPr>
        <p:txBody>
          <a:bodyPr spcFirstLastPara="1" wrap="square" lIns="91425" tIns="45700" rIns="91425" bIns="45700" anchor="t" anchorCtr="0">
            <a:noAutofit/>
          </a:bodyPr>
          <a:lstStyle/>
          <a:p>
            <a:pPr marL="457200" lvl="0" indent="-393700" algn="l" rtl="0">
              <a:lnSpc>
                <a:spcPct val="100000"/>
              </a:lnSpc>
              <a:spcBef>
                <a:spcPts val="520"/>
              </a:spcBef>
              <a:spcAft>
                <a:spcPts val="0"/>
              </a:spcAft>
              <a:buSzPts val="2600"/>
              <a:buChar char="•"/>
            </a:pPr>
            <a:r>
              <a:rPr lang="en-US" sz="2400" dirty="0"/>
              <a:t>Take 2 yellow sticky notes and write on each a reason why you have collaborated successfully when working in groups in the past.</a:t>
            </a:r>
            <a:endParaRPr sz="2400" dirty="0"/>
          </a:p>
          <a:p>
            <a:pPr marL="457200" lvl="0" indent="-393700" algn="l" rtl="0">
              <a:lnSpc>
                <a:spcPct val="100000"/>
              </a:lnSpc>
              <a:spcBef>
                <a:spcPts val="0"/>
              </a:spcBef>
              <a:spcAft>
                <a:spcPts val="0"/>
              </a:spcAft>
              <a:buSzPts val="2600"/>
              <a:buChar char="•"/>
            </a:pPr>
            <a:r>
              <a:rPr lang="en-US" sz="2400" dirty="0"/>
              <a:t>Take 2 blue sticky notes and write on each a pet peeve/behavior that reduces your productivity and/or hinders personal relationships when working with groups.</a:t>
            </a:r>
            <a:endParaRPr sz="2400" dirty="0"/>
          </a:p>
        </p:txBody>
      </p:sp>
      <p:sp>
        <p:nvSpPr>
          <p:cNvPr id="120" name="Google Shape;120;g2bd674b7734_0_2"/>
          <p:cNvSpPr txBox="1">
            <a:spLocks noGrp="1"/>
          </p:cNvSpPr>
          <p:nvPr>
            <p:ph type="title"/>
          </p:nvPr>
        </p:nvSpPr>
        <p:spPr>
          <a:xfrm>
            <a:off x="374650" y="13579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dirty="0"/>
              <a:t>Affinity Process (Part 1)</a:t>
            </a:r>
            <a:endParaRPr dirty="0"/>
          </a:p>
        </p:txBody>
      </p:sp>
      <p:pic>
        <p:nvPicPr>
          <p:cNvPr id="121" name="Google Shape;121;g2bd674b7734_0_2"/>
          <p:cNvPicPr preferRelativeResize="0"/>
          <p:nvPr/>
        </p:nvPicPr>
        <p:blipFill rotWithShape="1">
          <a:blip r:embed="rId3">
            <a:alphaModFix/>
          </a:blip>
          <a:srcRect/>
          <a:stretch/>
        </p:blipFill>
        <p:spPr>
          <a:xfrm>
            <a:off x="6029313" y="1433500"/>
            <a:ext cx="2657475" cy="22764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g2bd674b7734_0_8"/>
          <p:cNvSpPr txBox="1">
            <a:spLocks noGrp="1"/>
          </p:cNvSpPr>
          <p:nvPr>
            <p:ph type="title"/>
          </p:nvPr>
        </p:nvSpPr>
        <p:spPr>
          <a:xfrm>
            <a:off x="457200" y="275875"/>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dirty="0"/>
              <a:t>Affinity Process (Part 2)</a:t>
            </a:r>
            <a:endParaRPr dirty="0"/>
          </a:p>
        </p:txBody>
      </p:sp>
      <p:sp>
        <p:nvSpPr>
          <p:cNvPr id="127" name="Google Shape;127;g2bd674b7734_0_8"/>
          <p:cNvSpPr txBox="1">
            <a:spLocks noGrp="1"/>
          </p:cNvSpPr>
          <p:nvPr>
            <p:ph type="body" idx="1"/>
          </p:nvPr>
        </p:nvSpPr>
        <p:spPr>
          <a:xfrm>
            <a:off x="457200" y="1309350"/>
            <a:ext cx="5703300" cy="34341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sz="2400" dirty="0"/>
              <a:t>With your group, arrange the sticky notes on the table or a nearby wall.</a:t>
            </a:r>
            <a:endParaRPr sz="2400" dirty="0"/>
          </a:p>
          <a:p>
            <a:pPr marL="457200" lvl="0" indent="-393700" algn="l" rtl="0">
              <a:lnSpc>
                <a:spcPct val="100000"/>
              </a:lnSpc>
              <a:spcBef>
                <a:spcPts val="0"/>
              </a:spcBef>
              <a:spcAft>
                <a:spcPts val="0"/>
              </a:spcAft>
              <a:buSzPts val="2600"/>
              <a:buChar char="•"/>
            </a:pPr>
            <a:r>
              <a:rPr lang="en-US" sz="2400" dirty="0"/>
              <a:t>Identify some broad categories into which the positive and negative behaviors can be grouped (theming and coding).</a:t>
            </a:r>
            <a:endParaRPr sz="2400" dirty="0"/>
          </a:p>
        </p:txBody>
      </p:sp>
      <p:pic>
        <p:nvPicPr>
          <p:cNvPr id="128" name="Google Shape;128;g2bd674b7734_0_8"/>
          <p:cNvPicPr preferRelativeResize="0"/>
          <p:nvPr/>
        </p:nvPicPr>
        <p:blipFill rotWithShape="1">
          <a:blip r:embed="rId3">
            <a:alphaModFix/>
          </a:blip>
          <a:srcRect/>
          <a:stretch/>
        </p:blipFill>
        <p:spPr>
          <a:xfrm>
            <a:off x="6080113" y="1084250"/>
            <a:ext cx="2657475" cy="22764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g2bd674b7734_0_1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Affinity Process (Part 3)</a:t>
            </a:r>
            <a:endParaRPr/>
          </a:p>
        </p:txBody>
      </p:sp>
      <p:pic>
        <p:nvPicPr>
          <p:cNvPr id="134" name="Google Shape;134;g2bd674b7734_0_16"/>
          <p:cNvPicPr preferRelativeResize="0"/>
          <p:nvPr/>
        </p:nvPicPr>
        <p:blipFill rotWithShape="1">
          <a:blip r:embed="rId3">
            <a:alphaModFix/>
          </a:blip>
          <a:srcRect/>
          <a:stretch/>
        </p:blipFill>
        <p:spPr>
          <a:xfrm>
            <a:off x="6029325" y="1389350"/>
            <a:ext cx="2657475" cy="2276475"/>
          </a:xfrm>
          <a:prstGeom prst="rect">
            <a:avLst/>
          </a:prstGeom>
          <a:noFill/>
          <a:ln>
            <a:noFill/>
          </a:ln>
        </p:spPr>
      </p:pic>
      <p:sp>
        <p:nvSpPr>
          <p:cNvPr id="135" name="Google Shape;135;g2bd674b7734_0_16"/>
          <p:cNvSpPr txBox="1">
            <a:spLocks noGrp="1"/>
          </p:cNvSpPr>
          <p:nvPr>
            <p:ph type="body" idx="1"/>
          </p:nvPr>
        </p:nvSpPr>
        <p:spPr>
          <a:xfrm>
            <a:off x="457113" y="1353800"/>
            <a:ext cx="5572200" cy="3053100"/>
          </a:xfrm>
          <a:prstGeom prst="rect">
            <a:avLst/>
          </a:prstGeom>
          <a:noFill/>
          <a:ln>
            <a:noFill/>
          </a:ln>
        </p:spPr>
        <p:txBody>
          <a:bodyPr spcFirstLastPara="1" wrap="square" lIns="91425" tIns="45700" rIns="91425" bIns="45700" anchor="t" anchorCtr="0">
            <a:normAutofit/>
          </a:bodyPr>
          <a:lstStyle/>
          <a:p>
            <a:pPr marL="457200" lvl="0" indent="-393700" algn="l" rtl="0">
              <a:lnSpc>
                <a:spcPct val="100000"/>
              </a:lnSpc>
              <a:spcBef>
                <a:spcPts val="520"/>
              </a:spcBef>
              <a:spcAft>
                <a:spcPts val="0"/>
              </a:spcAft>
              <a:buSzPts val="2600"/>
              <a:buChar char="•"/>
            </a:pPr>
            <a:r>
              <a:rPr lang="en-US" sz="2400" dirty="0"/>
              <a:t>Review the categories with your groups and discuss what you see.</a:t>
            </a:r>
            <a:endParaRPr sz="2400" dirty="0"/>
          </a:p>
          <a:p>
            <a:pPr marL="457200" lvl="0" indent="-393700" algn="l" rtl="0">
              <a:lnSpc>
                <a:spcPct val="100000"/>
              </a:lnSpc>
              <a:spcBef>
                <a:spcPts val="0"/>
              </a:spcBef>
              <a:spcAft>
                <a:spcPts val="0"/>
              </a:spcAft>
              <a:buSzPts val="2600"/>
              <a:buChar char="•"/>
            </a:pPr>
            <a:r>
              <a:rPr lang="en-US" sz="2400" dirty="0"/>
              <a:t>Take turns justifying your reasons for grouping the sticky notes as you did.</a:t>
            </a:r>
            <a:endParaRPr sz="2400" dirty="0"/>
          </a:p>
          <a:p>
            <a:pPr marL="457200" lvl="0" indent="-393700" algn="l" rtl="0">
              <a:lnSpc>
                <a:spcPct val="100000"/>
              </a:lnSpc>
              <a:spcBef>
                <a:spcPts val="0"/>
              </a:spcBef>
              <a:spcAft>
                <a:spcPts val="0"/>
              </a:spcAft>
              <a:buSzPts val="2600"/>
              <a:buChar char="•"/>
            </a:pPr>
            <a:r>
              <a:rPr lang="en-US" sz="2400" dirty="0"/>
              <a:t>If you feel it’s necessary, rearrange the sticky notes.</a:t>
            </a:r>
            <a:endParaRP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2bd674b7734_0_2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Affinity Process (Part 4)</a:t>
            </a:r>
            <a:endParaRPr/>
          </a:p>
        </p:txBody>
      </p:sp>
      <p:sp>
        <p:nvSpPr>
          <p:cNvPr id="141" name="Google Shape;141;g2bd674b7734_0_24"/>
          <p:cNvSpPr txBox="1">
            <a:spLocks noGrp="1"/>
          </p:cNvSpPr>
          <p:nvPr>
            <p:ph type="body" idx="1"/>
          </p:nvPr>
        </p:nvSpPr>
        <p:spPr>
          <a:xfrm>
            <a:off x="457200" y="1309350"/>
            <a:ext cx="5776800" cy="3434100"/>
          </a:xfrm>
          <a:prstGeom prst="rect">
            <a:avLst/>
          </a:prstGeom>
          <a:noFill/>
          <a:ln>
            <a:noFill/>
          </a:ln>
        </p:spPr>
        <p:txBody>
          <a:bodyPr spcFirstLastPara="1" wrap="square" lIns="91425" tIns="45700" rIns="91425" bIns="45700" anchor="t" anchorCtr="0">
            <a:normAutofit/>
          </a:bodyPr>
          <a:lstStyle/>
          <a:p>
            <a:pPr marL="457200" lvl="0" indent="-393699" algn="l" rtl="0">
              <a:lnSpc>
                <a:spcPct val="100000"/>
              </a:lnSpc>
              <a:spcBef>
                <a:spcPts val="520"/>
              </a:spcBef>
              <a:spcAft>
                <a:spcPts val="0"/>
              </a:spcAft>
              <a:buSzPts val="2600"/>
              <a:buChar char="•"/>
            </a:pPr>
            <a:r>
              <a:rPr lang="en-US" sz="2400" dirty="0"/>
              <a:t>Use your affinity maps to come to a group consensus of 3-5 norms for the larger book study group.</a:t>
            </a:r>
            <a:endParaRPr sz="2400" dirty="0"/>
          </a:p>
          <a:p>
            <a:pPr marL="457200" lvl="0" indent="-393699" algn="l" rtl="0">
              <a:lnSpc>
                <a:spcPct val="100000"/>
              </a:lnSpc>
              <a:spcBef>
                <a:spcPts val="0"/>
              </a:spcBef>
              <a:spcAft>
                <a:spcPts val="0"/>
              </a:spcAft>
              <a:buSzPts val="2600"/>
              <a:buChar char="•"/>
            </a:pPr>
            <a:r>
              <a:rPr lang="en-US" sz="2400" dirty="0"/>
              <a:t>Write these on sticky notes and be prepared to share them with the larger group.</a:t>
            </a:r>
            <a:endParaRPr sz="2400" dirty="0"/>
          </a:p>
        </p:txBody>
      </p:sp>
      <p:pic>
        <p:nvPicPr>
          <p:cNvPr id="142" name="Google Shape;142;g2bd674b7734_0_24"/>
          <p:cNvPicPr preferRelativeResize="0"/>
          <p:nvPr/>
        </p:nvPicPr>
        <p:blipFill rotWithShape="1">
          <a:blip r:embed="rId3">
            <a:alphaModFix/>
          </a:blip>
          <a:srcRect/>
          <a:stretch/>
        </p:blipFill>
        <p:spPr>
          <a:xfrm>
            <a:off x="6029313" y="1433500"/>
            <a:ext cx="2657475" cy="2276475"/>
          </a:xfrm>
          <a:prstGeom prst="rect">
            <a:avLst/>
          </a:prstGeom>
          <a:noFill/>
          <a:ln>
            <a:noFill/>
          </a:ln>
        </p:spPr>
      </p:pic>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796</Words>
  <Application>Microsoft Office PowerPoint</Application>
  <PresentationFormat>On-screen Show (16:9)</PresentationFormat>
  <Paragraphs>59</Paragraphs>
  <Slides>14</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Noto Sans Symbols</vt:lpstr>
      <vt:lpstr>Wingdings</vt:lpstr>
      <vt:lpstr>LEARN theme</vt:lpstr>
      <vt:lpstr>LEARN theme</vt:lpstr>
      <vt:lpstr>PowerPoint Presentation</vt:lpstr>
      <vt:lpstr>Establishing Norms</vt:lpstr>
      <vt:lpstr>3-2-1</vt:lpstr>
      <vt:lpstr>Essential Questions</vt:lpstr>
      <vt:lpstr>Activity Objectives</vt:lpstr>
      <vt:lpstr>Affinity Process (Part 1)</vt:lpstr>
      <vt:lpstr>Affinity Process (Part 2)</vt:lpstr>
      <vt:lpstr>Affinity Process (Part 3)</vt:lpstr>
      <vt:lpstr>Affinity Process (Part 4)</vt:lpstr>
      <vt:lpstr>Affinity Process (Part 5)</vt:lpstr>
      <vt:lpstr>Affinity Process (Part 6)</vt:lpstr>
      <vt:lpstr>Proposing Norms</vt:lpstr>
      <vt:lpstr>Examples of Visual Cues</vt:lpstr>
      <vt:lpstr>Examples of Verbal Cues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Eike, Michell L.</dc:creator>
  <cp:lastModifiedBy>McLeod Porter, Delma</cp:lastModifiedBy>
  <cp:revision>2</cp:revision>
  <dcterms:created xsi:type="dcterms:W3CDTF">2021-08-30T12:17:31Z</dcterms:created>
  <dcterms:modified xsi:type="dcterms:W3CDTF">2024-08-12T16:22:36Z</dcterms:modified>
</cp:coreProperties>
</file>