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1" r:id="rId1"/>
    <p:sldMasterId id="2147483681" r:id="rId2"/>
  </p:sldMasterIdLst>
  <p:notesMasterIdLst>
    <p:notesMasterId r:id="rId17"/>
  </p:notesMasterIdLst>
  <p:sldIdLst>
    <p:sldId id="256" r:id="rId3"/>
    <p:sldId id="257" r:id="rId4"/>
    <p:sldId id="274" r:id="rId5"/>
    <p:sldId id="262" r:id="rId6"/>
    <p:sldId id="272" r:id="rId7"/>
    <p:sldId id="260" r:id="rId8"/>
    <p:sldId id="277" r:id="rId9"/>
    <p:sldId id="278" r:id="rId10"/>
    <p:sldId id="279" r:id="rId11"/>
    <p:sldId id="280" r:id="rId12"/>
    <p:sldId id="281" r:id="rId13"/>
    <p:sldId id="273" r:id="rId14"/>
    <p:sldId id="275" r:id="rId15"/>
    <p:sldId id="276" r:id="rId16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5pPr>
    <a:lvl6pPr marL="22860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6pPr>
    <a:lvl7pPr marL="27432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7pPr>
    <a:lvl8pPr marL="32004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8pPr>
    <a:lvl9pPr marL="36576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EDF182F-1DE7-4F13-8AA3-002D9E3B458A}">
  <a:tblStyle styleId="{BEDF182F-1DE7-4F13-8AA3-002D9E3B458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286"/>
  </p:normalViewPr>
  <p:slideViewPr>
    <p:cSldViewPr snapToGrid="0">
      <p:cViewPr varScale="1">
        <p:scale>
          <a:sx n="197" d="100"/>
          <a:sy n="197" d="100"/>
        </p:scale>
        <p:origin x="7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Google Shape;3;n">
            <a:extLst>
              <a:ext uri="{FF2B5EF4-FFF2-40B4-BE49-F238E27FC236}">
                <a16:creationId xmlns:a16="http://schemas.microsoft.com/office/drawing/2014/main" id="{8624FC82-B5A2-5FA3-CBF3-BCBFA34F9D9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custGeom>
            <a:avLst/>
            <a:gdLst>
              <a:gd name="T0" fmla="*/ 0 w 120000"/>
              <a:gd name="T1" fmla="*/ 0 h 120000"/>
              <a:gd name="T2" fmla="*/ 120000 w 120000"/>
              <a:gd name="T3" fmla="*/ 0 h 120000"/>
              <a:gd name="T4" fmla="*/ 120000 w 120000"/>
              <a:gd name="T5" fmla="*/ 120000 h 120000"/>
              <a:gd name="T6" fmla="*/ 0 w 120000"/>
              <a:gd name="T7" fmla="*/ 120000 h 120000"/>
              <a:gd name="T8" fmla="*/ 0 w 120000"/>
              <a:gd name="T9" fmla="*/ 0 h 120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Google Shape;4;n">
            <a:extLst>
              <a:ext uri="{FF2B5EF4-FFF2-40B4-BE49-F238E27FC236}">
                <a16:creationId xmlns:a16="http://schemas.microsoft.com/office/drawing/2014/main" id="{8976970C-9707-70A8-F003-735290520F14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>
              <a:sym typeface="Arial" panose="020B0604020202020204" pitchFamily="34" charset="0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L="457200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1pPr>
    <a:lvl2pPr marL="914400" lvl="1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2pPr>
    <a:lvl3pPr marL="1371600" lvl="2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3pPr>
    <a:lvl4pPr marL="1828800" lvl="3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4pPr>
    <a:lvl5pPr marL="2286000" lvl="4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17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87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87" TargetMode="External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87" TargetMode="Externa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87" TargetMode="External"/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87" TargetMode="External"/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87" TargetMode="External"/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Google Shape;38;p:notes">
            <a:extLst>
              <a:ext uri="{FF2B5EF4-FFF2-40B4-BE49-F238E27FC236}">
                <a16:creationId xmlns:a16="http://schemas.microsoft.com/office/drawing/2014/main" id="{9366B4A2-DBA3-CFE8-53CE-BFEE9562E40A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1506" name="Google Shape;39;p:notes">
            <a:extLst>
              <a:ext uri="{FF2B5EF4-FFF2-40B4-BE49-F238E27FC236}">
                <a16:creationId xmlns:a16="http://schemas.microsoft.com/office/drawing/2014/main" id="{3F2534ED-FEAD-412D-0543-27B7B303B0D9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SzPts val="1100"/>
            </a:pPr>
            <a:endParaRPr lang="en-US" altLang="en-US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0" indent="-298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K20 Center. (n.d.). 3-2-1. Strategies. </a:t>
            </a:r>
            <a:r>
              <a:rPr lang="en-US" u="sng" dirty="0">
                <a:solidFill>
                  <a:schemeClr val="hlink"/>
                </a:solidFill>
                <a:hlinkClick r:id="rId3"/>
              </a:rPr>
              <a:t>https://learn.k20center.ou.edu/strategy/117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017054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K20 Center. (n.d.). Affinity process. Strategies. </a:t>
            </a:r>
            <a:r>
              <a:rPr lang="en-US" sz="1600" u="sng" dirty="0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https://learn.k20center.ou.edu/strategy/87</a:t>
            </a:r>
            <a:endParaRPr lang="en-US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en-US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/>
              <a:t>What are effective behaviors that promote productivity in your workspace?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/>
              <a:t>What are guidelines or rules when implemented that will help people regulate behaviors and promote productivity? What are some that influence how employees treat each other and assess individual productivity?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65303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7CB953-53F5-06DD-B0E4-F74DCDD495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3A76F7B-47B8-B917-32AC-102547229E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D2C6ACA-5DB6-8E9F-7A2A-9989636EF8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K20 Center. (n.d.). Affinity process. Strategies. </a:t>
            </a:r>
            <a:r>
              <a:rPr lang="en-US" sz="1600" u="sng" dirty="0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https://learn.k20center.ou.edu/strategy/87</a:t>
            </a:r>
            <a:endParaRPr lang="en-US" sz="1600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2468479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633DC7-C7AD-E44F-C550-3623A7586F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E158BC0-51CF-9C91-50E4-704B3BF9E75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F97BA89-F3A8-098A-E317-57FD4B5CBA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K20 Center. (n.d.). Affinity process. Strategies. </a:t>
            </a:r>
            <a:r>
              <a:rPr lang="en-US" sz="1600" u="sng" dirty="0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https://learn.k20center.ou.edu/strategy/87</a:t>
            </a:r>
            <a:endParaRPr lang="en-US" sz="1600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7345017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40D937-D86C-0B31-A6E5-78D91E41AD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985D3D7-D3E6-EA59-BB2C-8CBEFC6FF79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462347E-187D-0A71-035E-C687894DA26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K20 Center. (n.d.). Affinity process. Strategies. </a:t>
            </a:r>
            <a:r>
              <a:rPr lang="en-US" sz="1600" u="sng" dirty="0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https://learn.k20center.ou.edu/strategy/87</a:t>
            </a:r>
            <a:endParaRPr lang="en-US" sz="1600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1507010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F41D15-9FE2-5E5F-A903-11E156034B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3CE5DEB-6F81-1541-D0B7-9D145F2C081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E92730A-B371-B201-1AA9-563AF23206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K20 Center. (n.d.). Affinity process. Strategies. </a:t>
            </a:r>
            <a:r>
              <a:rPr lang="en-US" sz="1600" u="sng" dirty="0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https://learn.k20center.ou.edu/strategy/87</a:t>
            </a:r>
            <a:endParaRPr lang="en-US" sz="1600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2097903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A9F9B4-F87A-C51A-E2CB-20F2AB5F9C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C8C4D9B-03E0-47CE-F828-2A394A4F68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B47C0E2-E0C8-D91D-15F4-89DBFFD0155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K20 Center. (n.d.). Affinity process. Strategies. </a:t>
            </a:r>
            <a:r>
              <a:rPr lang="en-US" sz="1600" u="sng" dirty="0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https://learn.k20center.ou.edu/strategy/87</a:t>
            </a:r>
            <a:endParaRPr lang="en-US" sz="1600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6776744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8710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29;p7" title="k20center-logo-variations_K20 - Bug Color.png">
            <a:extLst>
              <a:ext uri="{FF2B5EF4-FFF2-40B4-BE49-F238E27FC236}">
                <a16:creationId xmlns:a16="http://schemas.microsoft.com/office/drawing/2014/main" id="{4B20552E-7342-E84A-F371-1971A3F6C441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32;p8"/>
          <p:cNvSpPr txBox="1">
            <a:spLocks noGrp="1"/>
          </p:cNvSpPr>
          <p:nvPr>
            <p:ph type="title"/>
          </p:nvPr>
        </p:nvSpPr>
        <p:spPr>
          <a:xfrm>
            <a:off x="754050" y="4329575"/>
            <a:ext cx="7635900" cy="572700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 anchor="t">
            <a:normAutofit/>
          </a:bodyPr>
          <a:lstStyle>
            <a:lvl1pPr lv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75781"/>
              </a:buClr>
              <a:buSzPts val="1800"/>
              <a:buFont typeface="Calibri"/>
              <a:buNone/>
              <a:defRPr sz="1800">
                <a:solidFill>
                  <a:srgbClr val="27578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69048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oogle Shape;29;p7" title="k20center-logo-variations_K20 - Bug Color.png">
            <a:extLst>
              <a:ext uri="{FF2B5EF4-FFF2-40B4-BE49-F238E27FC236}">
                <a16:creationId xmlns:a16="http://schemas.microsoft.com/office/drawing/2014/main" id="{AD6EEF45-89C6-035A-7767-7ED289963CD9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274638"/>
            <a:ext cx="7886700" cy="993775"/>
          </a:xfrm>
        </p:spPr>
        <p:txBody>
          <a:bodyPr anchor="b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260475"/>
            <a:ext cx="3868737" cy="619125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1879600"/>
            <a:ext cx="3868737" cy="27622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475"/>
            <a:ext cx="3887788" cy="6191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9600"/>
            <a:ext cx="3887788" cy="27622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73937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29;p7" title="k20center-logo-variations_K20 - Bug Color.png">
            <a:extLst>
              <a:ext uri="{FF2B5EF4-FFF2-40B4-BE49-F238E27FC236}">
                <a16:creationId xmlns:a16="http://schemas.microsoft.com/office/drawing/2014/main" id="{C972B790-E0EA-1D94-2E39-E91EBF32EFA9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28245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Quot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13;p3" title="k20center-logo-variations_K20 Bug - White.png">
            <a:extLst>
              <a:ext uri="{FF2B5EF4-FFF2-40B4-BE49-F238E27FC236}">
                <a16:creationId xmlns:a16="http://schemas.microsoft.com/office/drawing/2014/main" id="{A98AC9D7-ABC9-ABD1-C36A-7174189F79D4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559689"/>
            <a:ext cx="7886700" cy="2139950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2718689"/>
            <a:ext cx="7886700" cy="112553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6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029586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Blu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29;p7" title="k20center-logo-variations_K20 - Bug Color.png">
            <a:extLst>
              <a:ext uri="{FF2B5EF4-FFF2-40B4-BE49-F238E27FC236}">
                <a16:creationId xmlns:a16="http://schemas.microsoft.com/office/drawing/2014/main" id="{120B5383-12EC-4263-1497-9698C0CF58F1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895F1D04-4812-04B5-3299-BCB12F584B19}"/>
              </a:ext>
            </a:extLst>
          </p:cNvPr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lang="en-US" kern="0">
              <a:sym typeface="Arial"/>
            </a:endParaRPr>
          </a:p>
        </p:txBody>
      </p:sp>
      <p:pic>
        <p:nvPicPr>
          <p:cNvPr id="5" name="Google Shape;13;p3" title="k20center-logo-variations_K20 Bug - White.png">
            <a:extLst>
              <a:ext uri="{FF2B5EF4-FFF2-40B4-BE49-F238E27FC236}">
                <a16:creationId xmlns:a16="http://schemas.microsoft.com/office/drawing/2014/main" id="{0201FEDF-1B17-4939-DD49-DF358C79259B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1496" y="521401"/>
            <a:ext cx="3867150" cy="410069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72110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Red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29;p7" title="k20center-logo-variations_K20 - Bug Color.png">
            <a:extLst>
              <a:ext uri="{FF2B5EF4-FFF2-40B4-BE49-F238E27FC236}">
                <a16:creationId xmlns:a16="http://schemas.microsoft.com/office/drawing/2014/main" id="{86F1E247-B682-7CCA-0967-E63908DD64C2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D492F45D-B2D5-2BE4-2F75-6C684136B567}"/>
              </a:ext>
            </a:extLst>
          </p:cNvPr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lang="en-US" kern="0">
              <a:sym typeface="Arial"/>
            </a:endParaRPr>
          </a:p>
        </p:txBody>
      </p:sp>
      <p:pic>
        <p:nvPicPr>
          <p:cNvPr id="5" name="Google Shape;13;p3" title="k20center-logo-variations_K20 Bug - White.png">
            <a:extLst>
              <a:ext uri="{FF2B5EF4-FFF2-40B4-BE49-F238E27FC236}">
                <a16:creationId xmlns:a16="http://schemas.microsoft.com/office/drawing/2014/main" id="{80D6DD3C-71EE-3C73-DDA5-5CEF6C3263A1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1496" y="521401"/>
            <a:ext cx="3867150" cy="410069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33065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29;p7" title="k20center-logo-variations_K20 - Bug Color.png">
            <a:extLst>
              <a:ext uri="{FF2B5EF4-FFF2-40B4-BE49-F238E27FC236}">
                <a16:creationId xmlns:a16="http://schemas.microsoft.com/office/drawing/2014/main" id="{AF74F841-FC3F-3B0B-3269-2B1C811007C1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215865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ver" type="title">
  <p:cSld name="Cover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63379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13;p3" title="k20center-logo-variations_K20 Bug - White.png">
            <a:extLst>
              <a:ext uri="{FF2B5EF4-FFF2-40B4-BE49-F238E27FC236}">
                <a16:creationId xmlns:a16="http://schemas.microsoft.com/office/drawing/2014/main" id="{07A283A7-4BAE-5607-F552-FF9DE8E501F0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559689"/>
            <a:ext cx="7886700" cy="2139950"/>
          </a:xfrm>
        </p:spPr>
        <p:txBody>
          <a:bodyPr anchor="b">
            <a:normAutofit/>
          </a:bodyPr>
          <a:lstStyle>
            <a:lvl1pPr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623888" y="2807732"/>
            <a:ext cx="7885113" cy="1397000"/>
          </a:xfrm>
          <a:prstGeom prst="rect">
            <a:avLst/>
          </a:prstGeom>
        </p:spPr>
        <p:txBody>
          <a:bodyPr/>
          <a:lstStyle>
            <a:lvl1pPr marL="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1pPr>
            <a:lvl2pPr marL="36576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2pPr>
            <a:lvl3pPr marL="82296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3pPr>
            <a:lvl4pPr marL="137160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4pPr>
            <a:lvl5pPr marL="182880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32459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- With Cover Imag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13;p3" title="k20center-logo-variations_K20 Bug - White.png">
            <a:extLst>
              <a:ext uri="{FF2B5EF4-FFF2-40B4-BE49-F238E27FC236}">
                <a16:creationId xmlns:a16="http://schemas.microsoft.com/office/drawing/2014/main" id="{07A283A7-4BAE-5607-F552-FF9DE8E501F0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9666" y="559689"/>
            <a:ext cx="4940921" cy="213995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3569073" y="2807732"/>
            <a:ext cx="4939927" cy="13970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1pPr>
            <a:lvl2pPr marL="36576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2pPr>
            <a:lvl3pPr marL="82296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3pPr>
            <a:lvl4pPr marL="137160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4pPr>
            <a:lvl5pPr marL="182880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0446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ssential Question(s)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13;p3" title="k20center-logo-variations_K20 Bug - White.png">
            <a:extLst>
              <a:ext uri="{FF2B5EF4-FFF2-40B4-BE49-F238E27FC236}">
                <a16:creationId xmlns:a16="http://schemas.microsoft.com/office/drawing/2014/main" id="{5D844917-401A-C607-900F-8340B4453A3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23888" y="559689"/>
            <a:ext cx="7886700" cy="2139950"/>
          </a:xfrm>
        </p:spPr>
        <p:txBody>
          <a:bodyPr anchor="b">
            <a:normAutofit/>
          </a:bodyPr>
          <a:lstStyle>
            <a:lvl1pPr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623888" y="2807732"/>
            <a:ext cx="7885113" cy="1397000"/>
          </a:xfrm>
          <a:prstGeom prst="rect">
            <a:avLst/>
          </a:prstGeo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1757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(s)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13;p3" title="k20center-logo-variations_K20 Bug - White.png">
            <a:extLst>
              <a:ext uri="{FF2B5EF4-FFF2-40B4-BE49-F238E27FC236}">
                <a16:creationId xmlns:a16="http://schemas.microsoft.com/office/drawing/2014/main" id="{2190A501-5ACD-F178-69EF-6D3C6116E867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23888" y="559689"/>
            <a:ext cx="7886700" cy="2139950"/>
          </a:xfrm>
        </p:spPr>
        <p:txBody>
          <a:bodyPr anchor="b">
            <a:normAutofit/>
          </a:bodyPr>
          <a:lstStyle>
            <a:lvl1pPr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623888" y="2807732"/>
            <a:ext cx="7885113" cy="1397000"/>
          </a:xfrm>
          <a:prstGeom prst="rect">
            <a:avLst/>
          </a:prstGeo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931420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29;p7" title="k20center-logo-variations_K20 - Bug Color.png">
            <a:extLst>
              <a:ext uri="{FF2B5EF4-FFF2-40B4-BE49-F238E27FC236}">
                <a16:creationId xmlns:a16="http://schemas.microsoft.com/office/drawing/2014/main" id="{7A36BC56-4BFB-F2FB-2704-1CEB5D4A557E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8649" y="1370013"/>
            <a:ext cx="7886699" cy="3262312"/>
          </a:xfrm>
          <a:prstGeom prst="rect">
            <a:avLst/>
          </a:prstGeom>
        </p:spPr>
        <p:txBody>
          <a:bodyPr/>
          <a:lstStyle>
            <a:lvl1pPr marL="228600" indent="-228600">
              <a:buFont typeface="+mj-lt"/>
              <a:buAutoNum type="arabicPeriod"/>
              <a:defRPr/>
            </a:lvl1pPr>
            <a:lvl2pPr marL="685800" indent="-320040">
              <a:buFont typeface="+mj-lt"/>
              <a:buAutoNum type="alphaLcPeriod"/>
              <a:defRPr/>
            </a:lvl2pPr>
            <a:lvl3pPr marL="1143000" indent="-320040">
              <a:buFont typeface="+mj-lt"/>
              <a:buAutoNum type="romanLcPeriod"/>
              <a:defRPr/>
            </a:lvl3pPr>
            <a:lvl4pPr marL="1600200" indent="-228600">
              <a:lnSpc>
                <a:spcPct val="100000"/>
              </a:lnSpc>
              <a:buSzPct val="120000"/>
              <a:buFont typeface="Arial" panose="020B0604020202020204" pitchFamily="34" charset="0"/>
              <a:buChar char="•"/>
              <a:defRPr/>
            </a:lvl4pPr>
            <a:lvl5pPr marL="2057400" indent="-228600">
              <a:lnSpc>
                <a:spcPct val="100000"/>
              </a:lnSpc>
              <a:buFont typeface="Courier New" panose="02070309020205020404" pitchFamily="49" charset="0"/>
              <a:buChar char="o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5648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Content -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29;p7" title="k20center-logo-variations_K20 - Bug Color.png">
            <a:extLst>
              <a:ext uri="{FF2B5EF4-FFF2-40B4-BE49-F238E27FC236}">
                <a16:creationId xmlns:a16="http://schemas.microsoft.com/office/drawing/2014/main" id="{D51A9934-4731-CF7D-01F8-8F8BC4047EED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3130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t -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29;p7" title="k20center-logo-variations_K20 - Bug Color.png">
            <a:extLst>
              <a:ext uri="{FF2B5EF4-FFF2-40B4-BE49-F238E27FC236}">
                <a16:creationId xmlns:a16="http://schemas.microsoft.com/office/drawing/2014/main" id="{CC1A804E-1971-8E34-9464-0A90A0072EB2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70013"/>
            <a:ext cx="3867150" cy="326231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0013"/>
            <a:ext cx="3867150" cy="3262312"/>
          </a:xfrm>
          <a:prstGeom prst="rect">
            <a:avLst/>
          </a:prstGeom>
        </p:spPr>
        <p:txBody>
          <a:bodyPr/>
          <a:lstStyle>
            <a:lvl1pPr marL="228600" indent="-320040">
              <a:buFont typeface="+mj-lt"/>
              <a:buAutoNum type="arabicPeriod"/>
              <a:defRPr/>
            </a:lvl1pPr>
            <a:lvl2pPr marL="685800" indent="-320040">
              <a:buFont typeface="+mj-lt"/>
              <a:buAutoNum type="alphaLcPeriod"/>
              <a:defRPr/>
            </a:lvl2pPr>
            <a:lvl3pPr marL="1143000" indent="-320040">
              <a:buFont typeface="+mj-lt"/>
              <a:buAutoNum type="romanLcPeriod"/>
              <a:defRPr/>
            </a:lvl3pPr>
            <a:lvl4pPr marL="1600200" indent="-320040">
              <a:lnSpc>
                <a:spcPct val="100000"/>
              </a:lnSpc>
              <a:buSzPct val="120000"/>
              <a:buFont typeface="Arial" panose="020B0604020202020204" pitchFamily="34" charset="0"/>
              <a:buChar char="•"/>
              <a:defRPr/>
            </a:lvl4pPr>
            <a:lvl5pPr marL="2057400" indent="-320040">
              <a:lnSpc>
                <a:spcPct val="100000"/>
              </a:lnSpc>
              <a:buFont typeface="Courier New" panose="02070309020205020404" pitchFamily="49" charset="0"/>
              <a:buChar char="o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060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structional Strateg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29;p7" title="k20center-logo-variations_K20 - Bug Color.png">
            <a:extLst>
              <a:ext uri="{FF2B5EF4-FFF2-40B4-BE49-F238E27FC236}">
                <a16:creationId xmlns:a16="http://schemas.microsoft.com/office/drawing/2014/main" id="{5D168AF4-32E4-74C0-4A18-039BCF6D6B8B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70013"/>
            <a:ext cx="3867150" cy="326231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0850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092A09B7-DA10-1158-CAB4-8798C3E2F8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274638"/>
            <a:ext cx="7886700" cy="99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C7CF834B-CD39-B870-A33D-BB16E7C46C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0" y="1370013"/>
            <a:ext cx="7886700" cy="326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 </a:t>
            </a:r>
          </a:p>
          <a:p>
            <a:pPr lvl="1"/>
            <a:r>
              <a:rPr lang="en-US" altLang="en-US" dirty="0"/>
              <a:t>Second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15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  <p:sldLayoutId id="2147483709" r:id="rId12"/>
    <p:sldLayoutId id="2147483710" r:id="rId13"/>
    <p:sldLayoutId id="2147483711" r:id="rId14"/>
    <p:sldLayoutId id="2147483712" r:id="rId15"/>
    <p:sldLayoutId id="2147483713" r:id="rId16"/>
    <p:sldLayoutId id="2147483714" r:id="rId17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9pPr>
    </p:titleStyle>
    <p:bodyStyle>
      <a:lvl1pPr marL="457200" indent="-393192" algn="l" rtl="0" eaLnBrk="1" fontAlgn="base" hangingPunct="1">
        <a:spcBef>
          <a:spcPts val="520"/>
        </a:spcBef>
        <a:spcAft>
          <a:spcPct val="0"/>
        </a:spcAft>
        <a:buClr>
          <a:srgbClr val="971D20"/>
        </a:buClr>
        <a:buSzPct val="100000"/>
        <a:buFont typeface="System Font Regular"/>
        <a:buChar char="●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914400" indent="-356616" algn="l" rtl="0" eaLnBrk="1" fontAlgn="base" hangingPunct="1">
        <a:spcBef>
          <a:spcPts val="400"/>
        </a:spcBef>
        <a:spcAft>
          <a:spcPct val="0"/>
        </a:spcAft>
        <a:buClr>
          <a:schemeClr val="accent1"/>
        </a:buClr>
        <a:buFont typeface="Courier New" panose="02070309020205020404" pitchFamily="49" charset="0"/>
        <a:buChar char="o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371600" indent="-338328" algn="l" rtl="0" eaLnBrk="1" fontAlgn="base" hangingPunct="1">
        <a:spcBef>
          <a:spcPts val="340"/>
        </a:spcBef>
        <a:spcAft>
          <a:spcPct val="0"/>
        </a:spcAft>
        <a:buClr>
          <a:srgbClr val="E8BF3C"/>
        </a:buClr>
        <a:buFont typeface="Wingdings" pitchFamily="2" charset="2"/>
        <a:buChar char="§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828800" indent="-320040" algn="l" rtl="0" eaLnBrk="1" fontAlgn="base" hangingPunct="1">
        <a:lnSpc>
          <a:spcPct val="90000"/>
        </a:lnSpc>
        <a:spcBef>
          <a:spcPts val="300"/>
        </a:spcBef>
        <a:spcAft>
          <a:spcPct val="0"/>
        </a:spcAft>
        <a:buClr>
          <a:srgbClr val="971D20"/>
        </a:buClr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286000" indent="-310896" algn="l" rtl="0" eaLnBrk="1" fontAlgn="base" hangingPunct="1">
        <a:lnSpc>
          <a:spcPct val="90000"/>
        </a:lnSpc>
        <a:spcBef>
          <a:spcPts val="270"/>
        </a:spcBef>
        <a:spcAft>
          <a:spcPct val="0"/>
        </a:spcAft>
        <a:buClr>
          <a:schemeClr val="accent1"/>
        </a:buClr>
        <a:buSzPct val="80000"/>
        <a:buFont typeface="Courier New" panose="02070309020205020404" pitchFamily="49" charset="0"/>
        <a:buChar char="o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>
            <a:extLst>
              <a:ext uri="{FF2B5EF4-FFF2-40B4-BE49-F238E27FC236}">
                <a16:creationId xmlns:a16="http://schemas.microsoft.com/office/drawing/2014/main" id="{DBC93EE6-7CCD-518F-84C9-A4397115C5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274638"/>
            <a:ext cx="7886700" cy="99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>
            <a:extLst>
              <a:ext uri="{FF2B5EF4-FFF2-40B4-BE49-F238E27FC236}">
                <a16:creationId xmlns:a16="http://schemas.microsoft.com/office/drawing/2014/main" id="{4DDC3D1B-4E0E-1D9F-CB2D-3C12C36432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0" y="1370013"/>
            <a:ext cx="7886700" cy="326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pic>
        <p:nvPicPr>
          <p:cNvPr id="7" name="Google Shape;29;p7" title="k20center-logo-variations_K20 - Bug Color.png">
            <a:extLst>
              <a:ext uri="{FF2B5EF4-FFF2-40B4-BE49-F238E27FC236}">
                <a16:creationId xmlns:a16="http://schemas.microsoft.com/office/drawing/2014/main" id="{A6C23A54-FCC8-0F9D-1665-130E35DC754A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9pPr>
    </p:titleStyle>
    <p:bodyStyle>
      <a:lvl1pPr marL="228600" indent="-393192" algn="l" rtl="0" fontAlgn="base">
        <a:spcBef>
          <a:spcPts val="520"/>
        </a:spcBef>
        <a:spcAft>
          <a:spcPct val="0"/>
        </a:spcAft>
        <a:buClr>
          <a:srgbClr val="971D20"/>
        </a:buClr>
        <a:buFont typeface="Aptos Display" panose="020B0004020202020204" pitchFamily="34" charset="0"/>
        <a:buAutoNum type="arabicPeriod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914400" indent="-356616" algn="l" rtl="0" fontAlgn="base">
        <a:spcBef>
          <a:spcPts val="400"/>
        </a:spcBef>
        <a:spcAft>
          <a:spcPct val="0"/>
        </a:spcAft>
        <a:buClr>
          <a:schemeClr val="accent1"/>
        </a:buClr>
        <a:buFont typeface="Aptos Display" panose="020B0004020202020204" pitchFamily="34" charset="0"/>
        <a:buAutoNum type="alphaLcPeriod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371600" indent="-338328" algn="l" rtl="0" fontAlgn="base">
        <a:spcBef>
          <a:spcPts val="340"/>
        </a:spcBef>
        <a:spcAft>
          <a:spcPct val="0"/>
        </a:spcAft>
        <a:buClr>
          <a:srgbClr val="E8BF3C"/>
        </a:buClr>
        <a:buFont typeface="Aptos Display" panose="020B0004020202020204" pitchFamily="34" charset="0"/>
        <a:buAutoNum type="romanLcPeriod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828800" indent="-319088" algn="l" rtl="0" fontAlgn="base">
        <a:spcBef>
          <a:spcPts val="300"/>
        </a:spcBef>
        <a:spcAft>
          <a:spcPct val="0"/>
        </a:spcAft>
        <a:buClr>
          <a:srgbClr val="971D20"/>
        </a:buClr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286000" indent="-310896" algn="l" rtl="0" fontAlgn="base">
        <a:spcBef>
          <a:spcPts val="270"/>
        </a:spcBef>
        <a:spcAft>
          <a:spcPct val="0"/>
        </a:spcAft>
        <a:buClr>
          <a:schemeClr val="accent1"/>
        </a:buClr>
        <a:buSzPct val="75000"/>
        <a:buFont typeface="Courier New" panose="02070309020205020404" pitchFamily="49" charset="0"/>
        <a:buChar char="o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071CE6-8D31-7D53-4023-5F62118E1F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100157-5D21-14F6-620C-38857A409A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Affinity Process (Part 5)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48EFA65B-3CAE-E61E-B21E-1EBB0F2EF300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r>
              <a:rPr lang="en-US" altLang="en-US" dirty="0"/>
              <a:t>Place the sticky notes listing your proposed norms on the wall.</a:t>
            </a:r>
          </a:p>
          <a:p>
            <a:r>
              <a:rPr lang="en-US" altLang="en-US" dirty="0"/>
              <a:t>Read carefully through them all and search for similarities.</a:t>
            </a:r>
          </a:p>
          <a:p>
            <a:r>
              <a:rPr lang="en-US" altLang="en-US" dirty="0"/>
              <a:t>If your group agrees that the norms need to be regrouped, you can rearrange them.</a:t>
            </a:r>
          </a:p>
        </p:txBody>
      </p:sp>
      <p:pic>
        <p:nvPicPr>
          <p:cNvPr id="3" name="Google Shape;121;g2bd674b7734_0_2">
            <a:extLst>
              <a:ext uri="{FF2B5EF4-FFF2-40B4-BE49-F238E27FC236}">
                <a16:creationId xmlns:a16="http://schemas.microsoft.com/office/drawing/2014/main" id="{B7AF0D54-866F-C055-2129-87E3A71F0CF7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00737" y="258541"/>
            <a:ext cx="1297493" cy="111147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848551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255193-DFF5-D765-5A36-31B8336220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86F681-3E4F-5CF1-8857-98A0F68BE8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Affinity Process (Part 6)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D4FDBCEE-FD40-2D59-351F-06EB8C68FBDA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r>
              <a:rPr lang="en-US" altLang="en-US" dirty="0"/>
              <a:t>Take one final look at the affinity map your group has put together.</a:t>
            </a:r>
          </a:p>
          <a:p>
            <a:r>
              <a:rPr lang="en-US" altLang="en-US" dirty="0"/>
              <a:t>Make sure you agree that the map has been categorized properly.</a:t>
            </a:r>
          </a:p>
          <a:p>
            <a:r>
              <a:rPr lang="en-US" altLang="en-US" dirty="0"/>
              <a:t>If necessary, make some final, minor adjustments.</a:t>
            </a:r>
          </a:p>
          <a:p>
            <a:r>
              <a:rPr lang="en-US" altLang="en-US" dirty="0"/>
              <a:t>You will use this map as a reference for establishing norms that can be used in your book study group.</a:t>
            </a:r>
          </a:p>
        </p:txBody>
      </p:sp>
      <p:pic>
        <p:nvPicPr>
          <p:cNvPr id="3" name="Google Shape;121;g2bd674b7734_0_2">
            <a:extLst>
              <a:ext uri="{FF2B5EF4-FFF2-40B4-BE49-F238E27FC236}">
                <a16:creationId xmlns:a16="http://schemas.microsoft.com/office/drawing/2014/main" id="{8D358461-F024-BFA1-180E-98D7C4E5CF04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00737" y="258541"/>
            <a:ext cx="1297493" cy="111147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44915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1EA8C6-5FF1-3A84-0761-97667DA74A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8322D2-14A9-7121-2B65-C325BECA10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Proposing Norms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CD2729D2-A0E8-0C0C-07EE-BF716BC51A46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r>
              <a:rPr lang="en-US" altLang="en-US" dirty="0"/>
              <a:t>With your group, decide on the norms you’ll be using.</a:t>
            </a:r>
          </a:p>
          <a:p>
            <a:r>
              <a:rPr lang="en-US" altLang="en-US" dirty="0"/>
              <a:t>As you do so, keep in mind the successes and pet peeves you’ve discussed.</a:t>
            </a:r>
          </a:p>
          <a:p>
            <a:r>
              <a:rPr lang="en-US" altLang="en-US" dirty="0"/>
              <a:t>Your group should come up with 3-5 norms along with some verbal and visual cues that could be used to determine if these norms are ever broken.</a:t>
            </a:r>
          </a:p>
        </p:txBody>
      </p:sp>
    </p:spTree>
    <p:extLst>
      <p:ext uri="{BB962C8B-B14F-4D97-AF65-F5344CB8AC3E}">
        <p14:creationId xmlns:p14="http://schemas.microsoft.com/office/powerpoint/2010/main" val="24740617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74ACF1-9969-FB7E-5346-716835C32F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3ED820-B183-08DA-DAAB-D917BF2224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Examples of Visual Cues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F69316A2-BEF3-5498-6FD2-C997A838ABFB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r>
              <a:rPr lang="en-US" altLang="en-US" dirty="0"/>
              <a:t>Someone holds up a stuffed animal.</a:t>
            </a:r>
          </a:p>
          <a:p>
            <a:r>
              <a:rPr lang="en-US" altLang="en-US" dirty="0"/>
              <a:t>Someone raises a hand.</a:t>
            </a:r>
          </a:p>
        </p:txBody>
      </p:sp>
    </p:spTree>
    <p:extLst>
      <p:ext uri="{BB962C8B-B14F-4D97-AF65-F5344CB8AC3E}">
        <p14:creationId xmlns:p14="http://schemas.microsoft.com/office/powerpoint/2010/main" val="11886446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024CD3-E0C5-DB06-DAC5-80DBDB3AC2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5936C2-0A96-830B-FF37-118EA361E0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Examples of Verbal Cues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C1A3358D-AC21-3B3E-58EE-A7A6B6768C66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r>
              <a:rPr lang="en-US" altLang="en-US" dirty="0"/>
              <a:t>Someone utters an agreed-upon word.</a:t>
            </a:r>
          </a:p>
          <a:p>
            <a:r>
              <a:rPr lang="en-US" altLang="en-US" dirty="0"/>
              <a:t>A participant politely asks a someone about a norm in question.</a:t>
            </a:r>
          </a:p>
          <a:p>
            <a:r>
              <a:rPr lang="en-US" altLang="en-US" dirty="0"/>
              <a:t>Group members discuss the norm outside of the meeting with the leader of the group.</a:t>
            </a:r>
          </a:p>
        </p:txBody>
      </p:sp>
    </p:spTree>
    <p:extLst>
      <p:ext uri="{BB962C8B-B14F-4D97-AF65-F5344CB8AC3E}">
        <p14:creationId xmlns:p14="http://schemas.microsoft.com/office/powerpoint/2010/main" val="7315772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3">
            <a:extLst>
              <a:ext uri="{FF2B5EF4-FFF2-40B4-BE49-F238E27FC236}">
                <a16:creationId xmlns:a16="http://schemas.microsoft.com/office/drawing/2014/main" id="{D39454A6-31F6-9DC3-BE75-39D080090E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23888" y="560388"/>
            <a:ext cx="7886700" cy="2139950"/>
          </a:xfrm>
        </p:spPr>
        <p:txBody>
          <a:bodyPr/>
          <a:lstStyle/>
          <a:p>
            <a:r>
              <a:rPr lang="en-US" altLang="en-US" dirty="0"/>
              <a:t>Establishing Norms</a:t>
            </a:r>
          </a:p>
        </p:txBody>
      </p:sp>
      <p:sp>
        <p:nvSpPr>
          <p:cNvPr id="22530" name="Text Placeholder 4">
            <a:extLst>
              <a:ext uri="{FF2B5EF4-FFF2-40B4-BE49-F238E27FC236}">
                <a16:creationId xmlns:a16="http://schemas.microsoft.com/office/drawing/2014/main" id="{019E2450-727C-5F8C-E55D-223CCB11F23B}"/>
              </a:ext>
            </a:extLst>
          </p:cNvPr>
          <p:cNvSpPr>
            <a:spLocks noGrp="1" noChangeArrowheads="1"/>
          </p:cNvSpPr>
          <p:nvPr>
            <p:ph type="body" sz="quarter" idx="10"/>
          </p:nvPr>
        </p:nvSpPr>
        <p:spPr>
          <a:xfrm>
            <a:off x="623888" y="2808288"/>
            <a:ext cx="7885112" cy="1397000"/>
          </a:xfrm>
        </p:spPr>
        <p:txBody>
          <a:bodyPr/>
          <a:lstStyle/>
          <a:p>
            <a:r>
              <a:rPr lang="en-US" altLang="en-US" dirty="0"/>
              <a:t>How to Ensure Successful Collaboration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90995C-8E84-7D29-9207-6616E64D56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E35258-9551-6CD9-7E39-2BB46802B4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3-2-1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1B80262B-3345-D9B9-B97B-E24542A0F4C2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r>
              <a:rPr lang="en-US" altLang="en-US" dirty="0"/>
              <a:t> On a piece of paper, write the following:</a:t>
            </a:r>
          </a:p>
          <a:p>
            <a:pPr lvl="1"/>
            <a:r>
              <a:rPr lang="en-US" altLang="en-US" sz="2400" b="1" dirty="0"/>
              <a:t>3</a:t>
            </a:r>
            <a:r>
              <a:rPr lang="en-US" altLang="en-US" sz="2400" dirty="0"/>
              <a:t> things you hope to gain from this book study</a:t>
            </a:r>
          </a:p>
          <a:p>
            <a:pPr lvl="1"/>
            <a:r>
              <a:rPr lang="en-US" altLang="en-US" sz="2400" b="1" dirty="0"/>
              <a:t>2</a:t>
            </a:r>
            <a:r>
              <a:rPr lang="en-US" altLang="en-US" sz="2400" dirty="0"/>
              <a:t> concerns you have about the upcoming book study</a:t>
            </a:r>
          </a:p>
          <a:p>
            <a:pPr lvl="1"/>
            <a:r>
              <a:rPr lang="en-US" altLang="en-US" sz="2400" b="1" dirty="0"/>
              <a:t>1 </a:t>
            </a:r>
            <a:r>
              <a:rPr lang="en-US" altLang="en-US" sz="2400" dirty="0"/>
              <a:t>approach you have for mitigating those concerns</a:t>
            </a:r>
          </a:p>
          <a:p>
            <a:r>
              <a:rPr lang="en-US" altLang="en-US" dirty="0"/>
              <a:t>Share what you wrote with others in your small group.</a:t>
            </a:r>
          </a:p>
        </p:txBody>
      </p:sp>
      <p:pic>
        <p:nvPicPr>
          <p:cNvPr id="3" name="Google Shape;102;p5">
            <a:extLst>
              <a:ext uri="{FF2B5EF4-FFF2-40B4-BE49-F238E27FC236}">
                <a16:creationId xmlns:a16="http://schemas.microsoft.com/office/drawing/2014/main" id="{2FF2681C-DECC-C6C6-0A44-3EBE76E01573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172343" y="464513"/>
            <a:ext cx="1487069" cy="148706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724470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3">
            <a:extLst>
              <a:ext uri="{FF2B5EF4-FFF2-40B4-BE49-F238E27FC236}">
                <a16:creationId xmlns:a16="http://schemas.microsoft.com/office/drawing/2014/main" id="{1C1DB67A-4418-8D73-6089-D989CE677E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23888" y="0"/>
            <a:ext cx="7886700" cy="2139950"/>
          </a:xfrm>
        </p:spPr>
        <p:txBody>
          <a:bodyPr/>
          <a:lstStyle/>
          <a:p>
            <a:r>
              <a:rPr lang="en-US" altLang="en-US" dirty="0"/>
              <a:t>Essential Questions</a:t>
            </a:r>
          </a:p>
        </p:txBody>
      </p:sp>
      <p:sp>
        <p:nvSpPr>
          <p:cNvPr id="23554" name="Text Placeholder 4">
            <a:extLst>
              <a:ext uri="{FF2B5EF4-FFF2-40B4-BE49-F238E27FC236}">
                <a16:creationId xmlns:a16="http://schemas.microsoft.com/office/drawing/2014/main" id="{F01DC99E-0FC2-0634-50E3-612982742493}"/>
              </a:ext>
            </a:extLst>
          </p:cNvPr>
          <p:cNvSpPr>
            <a:spLocks noGrp="1" noChangeArrowheads="1"/>
          </p:cNvSpPr>
          <p:nvPr>
            <p:ph type="body" sz="quarter" idx="10"/>
          </p:nvPr>
        </p:nvSpPr>
        <p:spPr>
          <a:xfrm>
            <a:off x="623888" y="2247900"/>
            <a:ext cx="7885112" cy="1397000"/>
          </a:xfrm>
        </p:spPr>
        <p:txBody>
          <a:bodyPr/>
          <a:lstStyle/>
          <a:p>
            <a:r>
              <a:rPr lang="en-US" altLang="en-US" dirty="0"/>
              <a:t>What are team norms we can create that will ensure that this book study is a success? </a:t>
            </a:r>
          </a:p>
          <a:p>
            <a:r>
              <a:rPr lang="en-US" altLang="en-US" dirty="0"/>
              <a:t>How should we enforce those norms?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B7C21D-A088-E7A6-44C3-2956E63F94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3">
            <a:extLst>
              <a:ext uri="{FF2B5EF4-FFF2-40B4-BE49-F238E27FC236}">
                <a16:creationId xmlns:a16="http://schemas.microsoft.com/office/drawing/2014/main" id="{5B6165A6-E59A-D359-83C7-3DEF385EBE6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23888" y="0"/>
            <a:ext cx="7886700" cy="2139950"/>
          </a:xfrm>
        </p:spPr>
        <p:txBody>
          <a:bodyPr/>
          <a:lstStyle/>
          <a:p>
            <a:r>
              <a:rPr lang="en-US" altLang="en-US" dirty="0"/>
              <a:t>Lesson Objectives</a:t>
            </a:r>
          </a:p>
        </p:txBody>
      </p:sp>
      <p:sp>
        <p:nvSpPr>
          <p:cNvPr id="23554" name="Text Placeholder 4">
            <a:extLst>
              <a:ext uri="{FF2B5EF4-FFF2-40B4-BE49-F238E27FC236}">
                <a16:creationId xmlns:a16="http://schemas.microsoft.com/office/drawing/2014/main" id="{87EB0432-7393-9807-D758-DC28FA8783FF}"/>
              </a:ext>
            </a:extLst>
          </p:cNvPr>
          <p:cNvSpPr>
            <a:spLocks noGrp="1" noChangeArrowheads="1"/>
          </p:cNvSpPr>
          <p:nvPr>
            <p:ph type="body" sz="quarter" idx="10"/>
          </p:nvPr>
        </p:nvSpPr>
        <p:spPr>
          <a:xfrm>
            <a:off x="623888" y="2247900"/>
            <a:ext cx="7885112" cy="1397000"/>
          </a:xfrm>
        </p:spPr>
        <p:txBody>
          <a:bodyPr/>
          <a:lstStyle/>
          <a:p>
            <a:r>
              <a:rPr lang="en-US" altLang="en-US" sz="2200" dirty="0"/>
              <a:t>Reflect on instances in which you have collaborated successfully with others as well as when collaboration has been ineffective.</a:t>
            </a:r>
          </a:p>
          <a:p>
            <a:r>
              <a:rPr lang="en-US" altLang="en-US" sz="2200" dirty="0"/>
              <a:t>Collaborate to establish norms that can be used over the course of the book study.</a:t>
            </a:r>
          </a:p>
          <a:p>
            <a:r>
              <a:rPr lang="en-US" altLang="en-US" sz="2200" dirty="0"/>
              <a:t>Determine how these norms can be enforced during the book study.</a:t>
            </a:r>
          </a:p>
        </p:txBody>
      </p:sp>
    </p:spTree>
    <p:extLst>
      <p:ext uri="{BB962C8B-B14F-4D97-AF65-F5344CB8AC3E}">
        <p14:creationId xmlns:p14="http://schemas.microsoft.com/office/powerpoint/2010/main" val="19837631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411CD8-D9BB-BC4B-FD94-B6149C8A5A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Affinity Process (Part 1)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67D3FB85-4C05-9AF8-0E54-BE7EB078D8F0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r>
              <a:rPr lang="en-US" altLang="en-US" dirty="0"/>
              <a:t>Take 2 yellow sticky notes and write on each a reason why you have collaborated successfully when working in groups in the past.</a:t>
            </a:r>
          </a:p>
          <a:p>
            <a:r>
              <a:rPr lang="en-US" altLang="en-US" dirty="0"/>
              <a:t>Take 2 blue sticky notes and write on each a pet peeve/behavior that reduces your productivity and/or hinders personal relationships when working with groups.</a:t>
            </a:r>
          </a:p>
        </p:txBody>
      </p:sp>
      <p:pic>
        <p:nvPicPr>
          <p:cNvPr id="3" name="Google Shape;121;g2bd674b7734_0_2">
            <a:extLst>
              <a:ext uri="{FF2B5EF4-FFF2-40B4-BE49-F238E27FC236}">
                <a16:creationId xmlns:a16="http://schemas.microsoft.com/office/drawing/2014/main" id="{7EA39DE6-3B46-7985-2616-7AF10D89CA1D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00737" y="258541"/>
            <a:ext cx="1297493" cy="111147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2EA4D3-4131-FD9F-60EA-A78456E97A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897A28-3950-C852-E7E8-5C1B2FFC65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Affinity Process (Part 2)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8AB30F63-8B07-1032-C83A-B192B3BF1D4C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r>
              <a:rPr lang="en-US" altLang="en-US" dirty="0"/>
              <a:t>With your group, arrange the sticky notes on the table or a nearby wall.</a:t>
            </a:r>
          </a:p>
          <a:p>
            <a:r>
              <a:rPr lang="en-US" altLang="en-US" dirty="0"/>
              <a:t>Identify some broad categories into which the positive and negative behaviors can be grouped (theming and coding).</a:t>
            </a:r>
          </a:p>
        </p:txBody>
      </p:sp>
      <p:pic>
        <p:nvPicPr>
          <p:cNvPr id="3" name="Google Shape;121;g2bd674b7734_0_2">
            <a:extLst>
              <a:ext uri="{FF2B5EF4-FFF2-40B4-BE49-F238E27FC236}">
                <a16:creationId xmlns:a16="http://schemas.microsoft.com/office/drawing/2014/main" id="{E24A0C5E-CC38-AA22-01E3-A9F64A08E38F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00737" y="258541"/>
            <a:ext cx="1297493" cy="111147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023473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EEC8B0-DD52-6547-2824-1EB9EFED73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6997E1-3BA3-6447-604A-9254C40DD7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Affinity Process (Part 3)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F32A1B9C-072F-6212-0C1A-EC77B647D238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r>
              <a:rPr lang="en-US" altLang="en-US" dirty="0"/>
              <a:t>Review the categories with your groups and discuss what you see.</a:t>
            </a:r>
          </a:p>
          <a:p>
            <a:r>
              <a:rPr lang="en-US" altLang="en-US" dirty="0"/>
              <a:t>Take turns justifying your reasons for grouping the sticky notes as you did.</a:t>
            </a:r>
          </a:p>
          <a:p>
            <a:r>
              <a:rPr lang="en-US" altLang="en-US" dirty="0"/>
              <a:t>If you feel it’s necessary, rearrange the sticky notes.</a:t>
            </a:r>
          </a:p>
        </p:txBody>
      </p:sp>
      <p:pic>
        <p:nvPicPr>
          <p:cNvPr id="3" name="Google Shape;121;g2bd674b7734_0_2">
            <a:extLst>
              <a:ext uri="{FF2B5EF4-FFF2-40B4-BE49-F238E27FC236}">
                <a16:creationId xmlns:a16="http://schemas.microsoft.com/office/drawing/2014/main" id="{8F8A2C92-3A77-7D18-FFB9-DAACDC55856E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00737" y="258541"/>
            <a:ext cx="1297493" cy="111147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467159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75934D-1CD9-8863-313B-DEBFB7EEDC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6B5BFE-56DA-184B-9287-80EF474D37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Affinity Process (Part 4)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09A8BF05-E146-DAD0-915B-557F255FCB25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r>
              <a:rPr lang="en-US" altLang="en-US" dirty="0"/>
              <a:t>Use your affinity maps to come to a group consensus of 3-5 norms for the larger book study group.</a:t>
            </a:r>
          </a:p>
          <a:p>
            <a:r>
              <a:rPr lang="en-US" altLang="en-US" dirty="0"/>
              <a:t>Write these on sticky notes and be prepared to share them with the larger group.</a:t>
            </a:r>
          </a:p>
        </p:txBody>
      </p:sp>
      <p:pic>
        <p:nvPicPr>
          <p:cNvPr id="3" name="Google Shape;121;g2bd674b7734_0_2">
            <a:extLst>
              <a:ext uri="{FF2B5EF4-FFF2-40B4-BE49-F238E27FC236}">
                <a16:creationId xmlns:a16="http://schemas.microsoft.com/office/drawing/2014/main" id="{B33401EE-4CC5-957B-128E-7BABFA154719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00737" y="258541"/>
            <a:ext cx="1297493" cy="111147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55321108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LEARN 2025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285782"/>
      </a:accent1>
      <a:accent2>
        <a:srgbClr val="008CC9"/>
      </a:accent2>
      <a:accent3>
        <a:srgbClr val="971D20"/>
      </a:accent3>
      <a:accent4>
        <a:srgbClr val="E8BF3C"/>
      </a:accent4>
      <a:accent5>
        <a:srgbClr val="D30F7F"/>
      </a:accent5>
      <a:accent6>
        <a:srgbClr val="FFFFFF"/>
      </a:accent6>
      <a:hlink>
        <a:srgbClr val="288AC3"/>
      </a:hlink>
      <a:folHlink>
        <a:srgbClr val="288AC3"/>
      </a:folHlink>
    </a:clrScheme>
    <a:fontScheme name="Office 2007 - 20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2" id="{7CD69D3D-9E24-4AE7-A6A6-95472C009F98}" vid="{02DC2DEC-ED14-46D2-92D2-CE7973B77C9B}"/>
    </a:ext>
  </a:extLst>
</a:theme>
</file>

<file path=ppt/theme/theme2.xml><?xml version="1.0" encoding="utf-8"?>
<a:theme xmlns:a="http://schemas.openxmlformats.org/drawingml/2006/main" name="1_Custom Design">
  <a:themeElements>
    <a:clrScheme name="LEARN 2025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285782"/>
      </a:accent1>
      <a:accent2>
        <a:srgbClr val="008CC9"/>
      </a:accent2>
      <a:accent3>
        <a:srgbClr val="971D20"/>
      </a:accent3>
      <a:accent4>
        <a:srgbClr val="E8BF3C"/>
      </a:accent4>
      <a:accent5>
        <a:srgbClr val="D30F7F"/>
      </a:accent5>
      <a:accent6>
        <a:srgbClr val="FFFFFF"/>
      </a:accent6>
      <a:hlink>
        <a:srgbClr val="288AC3"/>
      </a:hlink>
      <a:folHlink>
        <a:srgbClr val="288AC3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2" id="{7CD69D3D-9E24-4AE7-A6A6-95472C009F98}" vid="{92F950AD-31EE-4ABC-AB96-5F978758D647}"/>
    </a:ext>
  </a:extLst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Slides (25)—Template</Template>
  <TotalTime>8</TotalTime>
  <Words>763</Words>
  <Application>Microsoft Office PowerPoint</Application>
  <PresentationFormat>On-screen Show (16:9)</PresentationFormat>
  <Paragraphs>58</Paragraphs>
  <Slides>14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Aptos Display</vt:lpstr>
      <vt:lpstr>Arial</vt:lpstr>
      <vt:lpstr>Calibri</vt:lpstr>
      <vt:lpstr>Courier New</vt:lpstr>
      <vt:lpstr>System Font Regular</vt:lpstr>
      <vt:lpstr>Wingdings</vt:lpstr>
      <vt:lpstr>Custom Design</vt:lpstr>
      <vt:lpstr>1_Custom Design</vt:lpstr>
      <vt:lpstr>PowerPoint Presentation</vt:lpstr>
      <vt:lpstr>Establishing Norms</vt:lpstr>
      <vt:lpstr>3-2-1</vt:lpstr>
      <vt:lpstr>Essential Questions</vt:lpstr>
      <vt:lpstr>Lesson Objectives</vt:lpstr>
      <vt:lpstr>Affinity Process (Part 1)</vt:lpstr>
      <vt:lpstr>Affinity Process (Part 2)</vt:lpstr>
      <vt:lpstr>Affinity Process (Part 3)</vt:lpstr>
      <vt:lpstr>Affinity Process (Part 4)</vt:lpstr>
      <vt:lpstr>Affinity Process (Part 5)</vt:lpstr>
      <vt:lpstr>Affinity Process (Part 6)</vt:lpstr>
      <vt:lpstr>Proposing Norms</vt:lpstr>
      <vt:lpstr>Examples of Visual Cues</vt:lpstr>
      <vt:lpstr>Examples of Verbal Cues</vt:lpstr>
    </vt:vector>
  </TitlesOfParts>
  <Manager/>
  <Company>University of Oklahoma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Lieu, Mary</dc:creator>
  <cp:keywords/>
  <dc:description/>
  <cp:lastModifiedBy>Lieu, Mary</cp:lastModifiedBy>
  <cp:revision>1</cp:revision>
  <dcterms:created xsi:type="dcterms:W3CDTF">2026-04-28T19:34:56Z</dcterms:created>
  <dcterms:modified xsi:type="dcterms:W3CDTF">2026-04-28T19:43:21Z</dcterms:modified>
  <cp:category/>
</cp:coreProperties>
</file>