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9" r:id="rId1"/>
    <p:sldMasterId id="2147483670" r:id="rId2"/>
  </p:sldMasterIdLst>
  <p:notesMasterIdLst>
    <p:notesMasterId r:id="rId17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8F7E3E5-4AF4-48A5-8663-6403B0E1384D}">
  <a:tblStyle styleId="{48F7E3E5-4AF4-48A5-8663-6403B0E1384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73"/>
  </p:normalViewPr>
  <p:slideViewPr>
    <p:cSldViewPr snapToGrid="0">
      <p:cViewPr varScale="1">
        <p:scale>
          <a:sx n="154" d="100"/>
          <a:sy n="154" d="100"/>
        </p:scale>
        <p:origin x="68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k20center.ou.edu/wp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k20center.ou.edu/wp-content/uploads/2023/07/Construction-of-Knowledge_COA.pdf" TargetMode="Externa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26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93" TargetMode="External"/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93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youtube.com/watch?v=6ilD555O_RE" TargetMode="Externa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93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youtube.com/watch?v=iISP02KPau0" TargetMode="Externa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d9908066f654727934df7bf4f506976b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learn.k20center.ou.edu/strategy/147" TargetMode="Externa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5" name="Google Shape;9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279b67f2cb7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279b67f2cb7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K20 Center. (n.d.). Components of authenticity: Construction of knowledge—K20 IDEALS. </a:t>
            </a:r>
            <a:r>
              <a:rPr lang="en-US" i="1">
                <a:latin typeface="Calibri"/>
                <a:ea typeface="Calibri"/>
                <a:cs typeface="Calibri"/>
                <a:sym typeface="Calibri"/>
              </a:rPr>
              <a:t>The IDEALS Framework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en-US">
                <a:uFill>
                  <a:noFill/>
                </a:uFill>
                <a:latin typeface="Calibri"/>
                <a:ea typeface="Calibri"/>
                <a:cs typeface="Calibri"/>
                <a:sym typeface="Calibri"/>
                <a:hlinkClick r:id="rId3"/>
              </a:rPr>
              <a:t> </a:t>
            </a:r>
            <a:r>
              <a:rPr lang="en-US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https://k20center.ou.edu/wp</a:t>
            </a:r>
            <a:r>
              <a:rPr lang="en-US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-content/uploads/2023/07/Construction-of-Knowledge_COA.pdf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279b67f2cb7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279b67f2cb7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K20 Center. (n.d.). </a:t>
            </a:r>
            <a:r>
              <a:rPr lang="en-US">
                <a:solidFill>
                  <a:srgbClr val="A61C00"/>
                </a:solidFill>
                <a:latin typeface="Calibri"/>
                <a:ea typeface="Calibri"/>
                <a:cs typeface="Calibri"/>
                <a:sym typeface="Calibri"/>
              </a:rPr>
              <a:t>Frayer model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. Strategies. </a:t>
            </a:r>
            <a:r>
              <a:rPr lang="en-US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https://learn.k20center.ou.edu/strategy/126</a:t>
            </a:r>
            <a:endParaRPr sz="4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2ec80e85e8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2ec80e85e8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latin typeface="Calibri"/>
                <a:ea typeface="Calibri"/>
                <a:cs typeface="Calibri"/>
                <a:sym typeface="Calibri"/>
              </a:rPr>
              <a:t>Facilitator’s Note: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 Prior to the session, insert the name of the lesson you plan to present into the slide title. 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2eb278fae1b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100"/>
              </a:spcBef>
              <a:spcAft>
                <a:spcPts val="11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solidFill>
                  <a:srgbClr val="333333"/>
                </a:solidFill>
                <a:latin typeface="Calibri"/>
                <a:ea typeface="Calibri"/>
                <a:cs typeface="Calibri"/>
                <a:sym typeface="Calibri"/>
              </a:rPr>
              <a:t>K20 Center. (n.d.) Inside out. Strategies. </a:t>
            </a:r>
            <a:r>
              <a:rPr lang="en-US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https://learn.k20center.ou.edu/strategy/93</a:t>
            </a:r>
            <a:r>
              <a:rPr lang="en-US">
                <a:solidFill>
                  <a:srgbClr val="333333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sp>
        <p:nvSpPr>
          <p:cNvPr id="179" name="Google Shape;179;g2eb278fae1b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2fc32990a4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6" name="Google Shape;186;g2fc32990a4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177a1368b4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9" name="Google Shape;99;g177a1368b4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5" name="Google Shape;10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2eb278fae1b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solidFill>
                  <a:srgbClr val="333333"/>
                </a:solidFill>
                <a:latin typeface="Calibri"/>
                <a:ea typeface="Calibri"/>
                <a:cs typeface="Calibri"/>
                <a:sym typeface="Calibri"/>
              </a:rPr>
              <a:t>K20 Center. (n.d.) Inside out. Strategies. </a:t>
            </a:r>
            <a:r>
              <a:rPr lang="en-US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https://learn.k20center.ou.edu/strategy/93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1100"/>
              </a:spcBef>
              <a:spcAft>
                <a:spcPts val="11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K20 Center. (2021, September 21). </a:t>
            </a:r>
            <a:r>
              <a:rPr lang="en-US" i="1">
                <a:latin typeface="Calibri"/>
                <a:ea typeface="Calibri"/>
                <a:cs typeface="Calibri"/>
                <a:sym typeface="Calibri"/>
              </a:rPr>
              <a:t>K20 Center 1 minute timer 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[Video]. YouTube. </a:t>
            </a:r>
            <a:r>
              <a:rPr lang="en-US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https://www.youtube.com/watch?v=6ilD555O_RE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g2eb278fae1b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2eb278fae1b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solidFill>
                  <a:srgbClr val="333333"/>
                </a:solidFill>
                <a:latin typeface="Calibri"/>
                <a:ea typeface="Calibri"/>
                <a:cs typeface="Calibri"/>
                <a:sym typeface="Calibri"/>
              </a:rPr>
              <a:t>K20 Center. (n.d.) Inside out. Strategies. </a:t>
            </a:r>
            <a:r>
              <a:rPr lang="en-US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https://learn.k20center.ou.edu/strategy/93</a:t>
            </a:r>
            <a:r>
              <a:rPr lang="en-US">
                <a:solidFill>
                  <a:srgbClr val="333333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marL="0" lvl="0" indent="0" algn="l" rtl="0"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K20 Center. (2021, September 21). </a:t>
            </a:r>
            <a:r>
              <a:rPr lang="en-US" i="1">
                <a:latin typeface="Calibri"/>
                <a:ea typeface="Calibri"/>
                <a:cs typeface="Calibri"/>
                <a:sym typeface="Calibri"/>
              </a:rPr>
              <a:t>K20 Center 3 minute timer 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[Video]. YouTube. </a:t>
            </a:r>
            <a:r>
              <a:rPr lang="en-US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https://www.youtube.com/watch?v=iISP02KPau0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sp>
        <p:nvSpPr>
          <p:cNvPr id="119" name="Google Shape;119;g2eb278fae1b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7" name="Google Shape;12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3" name="Google Shape;13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2eb278fae1b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2eb278fae1b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K20 Center. (n.d.). Card sort. Strategies.</a:t>
            </a:r>
            <a:r>
              <a:rPr lang="en-US">
                <a:uFill>
                  <a:noFill/>
                </a:uFill>
                <a:latin typeface="Calibri"/>
                <a:ea typeface="Calibri"/>
                <a:cs typeface="Calibri"/>
                <a:sym typeface="Calibri"/>
                <a:hlinkClick r:id="rId3"/>
              </a:rPr>
              <a:t> </a:t>
            </a:r>
            <a:r>
              <a:rPr lang="en-US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https://learn.k20center.ou.edu/strategy/147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2ecb2a24355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2ecb2a24355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latin typeface="Calibri"/>
                <a:ea typeface="Calibri"/>
                <a:cs typeface="Calibri"/>
                <a:sym typeface="Calibri"/>
              </a:rPr>
              <a:t>Facilitator’s Note: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 Insert the link to your standards website on the slide before presenting. Consider using a shortened URL to help participants navigate easily to the site.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3" name="Google Shape;53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11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83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8" name="Google Shape;58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3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3">
  <p:cSld name="TITLE_AND_BODY_1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9"/>
          <p:cNvSpPr txBox="1">
            <a:spLocks noGrp="1"/>
          </p:cNvSpPr>
          <p:nvPr>
            <p:ph type="title"/>
          </p:nvPr>
        </p:nvSpPr>
        <p:spPr>
          <a:xfrm>
            <a:off x="693000" y="445025"/>
            <a:ext cx="8139300" cy="5727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1" type="tx">
  <p:cSld name="TITLE_AND_BODY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>
            <a:spLocks noGrp="1"/>
          </p:cNvSpPr>
          <p:nvPr>
            <p:ph type="title"/>
          </p:nvPr>
        </p:nvSpPr>
        <p:spPr>
          <a:xfrm>
            <a:off x="693000" y="445025"/>
            <a:ext cx="8139300" cy="5727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0"/>
          <p:cNvSpPr txBox="1">
            <a:spLocks noGrp="1"/>
          </p:cNvSpPr>
          <p:nvPr>
            <p:ph type="body" idx="1"/>
          </p:nvPr>
        </p:nvSpPr>
        <p:spPr>
          <a:xfrm>
            <a:off x="693000" y="1152475"/>
            <a:ext cx="8139300" cy="34164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rtl="0">
              <a:spcBef>
                <a:spcPts val="520"/>
              </a:spcBef>
              <a:spcAft>
                <a:spcPts val="0"/>
              </a:spcAft>
              <a:buSzPts val="2600"/>
              <a:buFont typeface="Calibri"/>
              <a:buChar char="•"/>
              <a:defRPr sz="26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93700" rtl="0">
              <a:spcBef>
                <a:spcPts val="360"/>
              </a:spcBef>
              <a:spcAft>
                <a:spcPts val="0"/>
              </a:spcAft>
              <a:buSzPts val="2600"/>
              <a:buFont typeface="Calibri"/>
              <a:buChar char="⚫"/>
              <a:defRPr sz="26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93700" rtl="0">
              <a:spcBef>
                <a:spcPts val="315"/>
              </a:spcBef>
              <a:spcAft>
                <a:spcPts val="0"/>
              </a:spcAft>
              <a:buSzPts val="2600"/>
              <a:buFont typeface="Calibri"/>
              <a:buChar char="⚫"/>
              <a:defRPr sz="26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93700" rtl="0">
              <a:spcBef>
                <a:spcPts val="300"/>
              </a:spcBef>
              <a:spcAft>
                <a:spcPts val="0"/>
              </a:spcAft>
              <a:buSzPts val="2600"/>
              <a:buFont typeface="Calibri"/>
              <a:buChar char="⚫"/>
              <a:defRPr sz="26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93700" rtl="0">
              <a:spcBef>
                <a:spcPts val="300"/>
              </a:spcBef>
              <a:spcAft>
                <a:spcPts val="0"/>
              </a:spcAft>
              <a:buSzPts val="2600"/>
              <a:buFont typeface="Calibri"/>
              <a:buChar char="⚫"/>
              <a:defRPr sz="26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93700" rtl="0">
              <a:spcBef>
                <a:spcPts val="270"/>
              </a:spcBef>
              <a:spcAft>
                <a:spcPts val="0"/>
              </a:spcAft>
              <a:buSzPts val="2600"/>
              <a:buFont typeface="Calibri"/>
              <a:buChar char="⚫"/>
              <a:defRPr sz="26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93700" rtl="0">
              <a:spcBef>
                <a:spcPts val="240"/>
              </a:spcBef>
              <a:spcAft>
                <a:spcPts val="0"/>
              </a:spcAft>
              <a:buSzPts val="2600"/>
              <a:buFont typeface="Calibri"/>
              <a:buChar char="⚫"/>
              <a:defRPr sz="26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93700" rtl="0">
              <a:spcBef>
                <a:spcPts val="240"/>
              </a:spcBef>
              <a:spcAft>
                <a:spcPts val="0"/>
              </a:spcAft>
              <a:buSzPts val="2600"/>
              <a:buFont typeface="Calibri"/>
              <a:buChar char="•"/>
              <a:defRPr sz="26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93700" rtl="0">
              <a:spcBef>
                <a:spcPts val="210"/>
              </a:spcBef>
              <a:spcAft>
                <a:spcPts val="0"/>
              </a:spcAft>
              <a:buSzPts val="2600"/>
              <a:buFont typeface="Calibri"/>
              <a:buChar char="•"/>
              <a:defRPr sz="26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Google Shape;81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" name="Google Shape;12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2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22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88" name="Google Shape;88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3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23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92" name="Google Shape;92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1">
  <p:cSld name="Strategy v1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18" name="Google Shape;18;p4"/>
          <p:cNvSpPr>
            <a:spLocks noGrp="1"/>
          </p:cNvSpPr>
          <p:nvPr>
            <p:ph type="pic" idx="2"/>
          </p:nvPr>
        </p:nvSpPr>
        <p:spPr>
          <a:xfrm>
            <a:off x="5911850" y="1663336"/>
            <a:ext cx="1828800" cy="1828009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2">
  <p:cSld name="Strategy v2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3" name="Google Shape;23;p5"/>
          <p:cNvSpPr>
            <a:spLocks noGrp="1"/>
          </p:cNvSpPr>
          <p:nvPr>
            <p:ph type="pic" idx="2"/>
          </p:nvPr>
        </p:nvSpPr>
        <p:spPr>
          <a:xfrm>
            <a:off x="4692302" y="1305059"/>
            <a:ext cx="3994150" cy="1420813"/>
          </a:xfrm>
          <a:prstGeom prst="rect">
            <a:avLst/>
          </a:prstGeom>
          <a:noFill/>
          <a:ln w="9525" cap="flat" cmpd="sng">
            <a:solidFill>
              <a:srgbClr val="BCD4E9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ll Quote">
  <p:cSld name="Pull Quot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/>
          <p:nvPr/>
        </p:nvSpPr>
        <p:spPr>
          <a:xfrm>
            <a:off x="1721476" y="1313644"/>
            <a:ext cx="5701048" cy="320684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1C3C5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" name="Google Shape;26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body" idx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b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2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 i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pic>
        <p:nvPicPr>
          <p:cNvPr id="30" name="Google Shape;30;p6" descr="A picture containing 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34179" t="21571" r="32616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rgbClr val="1C3C58"/>
          </a:solidFill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34" name="Google Shape;34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7" name="Google Shape;37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2" name="Google Shape;42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6" name="Google Shape;46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10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4" name="Google Shape;84;p2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g"/><Relationship Id="rId4" Type="http://schemas.openxmlformats.org/officeDocument/2006/relationships/hyperlink" Target="http://www.youtube.com/watch?v=6ilD555O_RE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g"/><Relationship Id="rId4" Type="http://schemas.openxmlformats.org/officeDocument/2006/relationships/hyperlink" Target="http://www.youtube.com/watch?v=iISP02KPau0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3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Construction of Knowledge</a:t>
            </a:r>
            <a:endParaRPr/>
          </a:p>
        </p:txBody>
      </p:sp>
      <p:sp>
        <p:nvSpPr>
          <p:cNvPr id="155" name="Google Shape;155;p33"/>
          <p:cNvSpPr txBox="1"/>
          <p:nvPr/>
        </p:nvSpPr>
        <p:spPr>
          <a:xfrm>
            <a:off x="457200" y="1128350"/>
            <a:ext cx="8229600" cy="107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Read the </a:t>
            </a:r>
            <a:r>
              <a:rPr lang="en-US" sz="29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Components of Authenticity: Construction of Knowledge</a:t>
            </a:r>
            <a:r>
              <a:rPr lang="en-US" sz="2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research brief.</a:t>
            </a:r>
            <a:endParaRPr/>
          </a:p>
        </p:txBody>
      </p:sp>
      <p:pic>
        <p:nvPicPr>
          <p:cNvPr id="156" name="Google Shape;156;p3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14025" y="2248150"/>
            <a:ext cx="3515942" cy="2633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34"/>
          <p:cNvSpPr/>
          <p:nvPr/>
        </p:nvSpPr>
        <p:spPr>
          <a:xfrm>
            <a:off x="7957050" y="3795350"/>
            <a:ext cx="886500" cy="1201500"/>
          </a:xfrm>
          <a:prstGeom prst="rect">
            <a:avLst/>
          </a:prstGeom>
          <a:solidFill>
            <a:srgbClr val="E2E2E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34"/>
          <p:cNvSpPr/>
          <p:nvPr/>
        </p:nvSpPr>
        <p:spPr>
          <a:xfrm>
            <a:off x="457200" y="1309689"/>
            <a:ext cx="8229600" cy="3465600"/>
          </a:xfrm>
          <a:prstGeom prst="roundRect">
            <a:avLst>
              <a:gd name="adj" fmla="val 19136"/>
            </a:avLst>
          </a:prstGeom>
          <a:noFill/>
          <a:ln w="25400" cap="flat" cmpd="sng">
            <a:solidFill>
              <a:srgbClr val="3E5C6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63" name="Google Shape;163;p34"/>
          <p:cNvGraphicFramePr/>
          <p:nvPr/>
        </p:nvGraphicFramePr>
        <p:xfrm>
          <a:off x="775368" y="1309689"/>
          <a:ext cx="7609300" cy="3465500"/>
        </p:xfrm>
        <a:graphic>
          <a:graphicData uri="http://schemas.openxmlformats.org/drawingml/2006/table">
            <a:tbl>
              <a:tblPr>
                <a:noFill/>
                <a:tableStyleId>{48F7E3E5-4AF4-48A5-8663-6403B0E1384D}</a:tableStyleId>
              </a:tblPr>
              <a:tblGrid>
                <a:gridCol w="3804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04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32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200" b="1" u="none" strike="noStrike" cap="none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Define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Calibri"/>
                        <a:buNone/>
                      </a:pPr>
                      <a:r>
                        <a:rPr lang="en-US" sz="20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How would you define </a:t>
                      </a:r>
                      <a:r>
                        <a:rPr lang="en-US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“construction of knowledge”</a:t>
                      </a:r>
                      <a:r>
                        <a:rPr lang="en-US" sz="20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?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b="1" u="none" strike="noStrike" cap="none">
                        <a:solidFill>
                          <a:srgbClr val="910D28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r>
                        <a:rPr lang="en-US" sz="2200" b="1" u="none" strike="noStrike" cap="none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List the </a:t>
                      </a:r>
                      <a:r>
                        <a:rPr lang="en-US" sz="2200" b="1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</a:t>
                      </a:r>
                      <a:r>
                        <a:rPr lang="en-US" sz="2200" b="1" u="none" strike="noStrike" cap="none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haracteristics</a:t>
                      </a:r>
                      <a:endParaRPr/>
                    </a:p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Calibri"/>
                        <a:buNone/>
                      </a:pPr>
                      <a:r>
                        <a:rPr lang="en-US" sz="20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List 3–5 essential</a:t>
                      </a:r>
                      <a:br>
                        <a:rPr lang="en-US" sz="20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20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characteristics</a:t>
                      </a:r>
                      <a:br>
                        <a:rPr lang="en-US" sz="20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20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of this component.</a:t>
                      </a:r>
                      <a:endParaRPr/>
                    </a:p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32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200" b="1" u="none" strike="noStrike" cap="none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Draw a </a:t>
                      </a:r>
                      <a:r>
                        <a:rPr lang="en-US" sz="2200" b="1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v</a:t>
                      </a:r>
                      <a:r>
                        <a:rPr lang="en-US" sz="2200" b="1" u="none" strike="noStrike" cap="none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isual</a:t>
                      </a:r>
                      <a:br>
                        <a:rPr lang="en-US" sz="2200" b="1" u="none" strike="noStrike" cap="none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2200" b="1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</a:t>
                      </a:r>
                      <a:r>
                        <a:rPr lang="en-US" sz="2200" b="1" u="none" strike="noStrike" cap="none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epresentation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Calibri"/>
                        <a:buNone/>
                      </a:pPr>
                      <a:r>
                        <a:rPr lang="en-US" sz="20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Sketch a scene or symbol</a:t>
                      </a:r>
                      <a:br>
                        <a:rPr lang="en-US" sz="20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20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that represents this component.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b="1" u="none" strike="noStrike" cap="none">
                        <a:solidFill>
                          <a:srgbClr val="910D28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200" b="1" u="none" strike="noStrike" cap="none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Reflect: How does</a:t>
                      </a:r>
                      <a:br>
                        <a:rPr lang="en-US" sz="2200" b="1" u="none" strike="noStrike" cap="none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2200" b="1" u="none" strike="noStrike" cap="none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this look in your class?</a:t>
                      </a:r>
                      <a:endParaRPr/>
                    </a:p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Calibri"/>
                        <a:buNone/>
                      </a:pPr>
                      <a:r>
                        <a:rPr lang="en-US" sz="20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Give an example of how</a:t>
                      </a:r>
                      <a:br>
                        <a:rPr lang="en-US" sz="20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COK</a:t>
                      </a:r>
                      <a:r>
                        <a:rPr lang="en-US" sz="20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looks in your class.</a:t>
                      </a:r>
                      <a:endParaRPr/>
                    </a:p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164" name="Google Shape;164;p34"/>
          <p:cNvCxnSpPr>
            <a:stCxn id="165" idx="0"/>
            <a:endCxn id="162" idx="0"/>
          </p:cNvCxnSpPr>
          <p:nvPr/>
        </p:nvCxnSpPr>
        <p:spPr>
          <a:xfrm rot="10800000">
            <a:off x="4571864" y="1309787"/>
            <a:ext cx="1200" cy="1023900"/>
          </a:xfrm>
          <a:prstGeom prst="straightConnector1">
            <a:avLst/>
          </a:prstGeom>
          <a:noFill/>
          <a:ln w="19050" cap="flat" cmpd="sng">
            <a:solidFill>
              <a:srgbClr val="3E5C6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66" name="Google Shape;166;p34"/>
          <p:cNvCxnSpPr>
            <a:stCxn id="165" idx="6"/>
            <a:endCxn id="162" idx="3"/>
          </p:cNvCxnSpPr>
          <p:nvPr/>
        </p:nvCxnSpPr>
        <p:spPr>
          <a:xfrm>
            <a:off x="5943614" y="3039587"/>
            <a:ext cx="2743200" cy="3000"/>
          </a:xfrm>
          <a:prstGeom prst="straightConnector1">
            <a:avLst/>
          </a:prstGeom>
          <a:noFill/>
          <a:ln w="19050" cap="flat" cmpd="sng">
            <a:solidFill>
              <a:srgbClr val="3E5C6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67" name="Google Shape;167;p34"/>
          <p:cNvCxnSpPr>
            <a:stCxn id="165" idx="2"/>
            <a:endCxn id="162" idx="1"/>
          </p:cNvCxnSpPr>
          <p:nvPr/>
        </p:nvCxnSpPr>
        <p:spPr>
          <a:xfrm flipH="1">
            <a:off x="457214" y="3039587"/>
            <a:ext cx="2745300" cy="3000"/>
          </a:xfrm>
          <a:prstGeom prst="straightConnector1">
            <a:avLst/>
          </a:prstGeom>
          <a:noFill/>
          <a:ln w="19050" cap="flat" cmpd="sng">
            <a:solidFill>
              <a:srgbClr val="3E5C6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68" name="Google Shape;168;p34"/>
          <p:cNvCxnSpPr>
            <a:stCxn id="165" idx="4"/>
            <a:endCxn id="162" idx="2"/>
          </p:cNvCxnSpPr>
          <p:nvPr/>
        </p:nvCxnSpPr>
        <p:spPr>
          <a:xfrm flipH="1">
            <a:off x="4571864" y="3745487"/>
            <a:ext cx="1200" cy="1029900"/>
          </a:xfrm>
          <a:prstGeom prst="straightConnector1">
            <a:avLst/>
          </a:prstGeom>
          <a:noFill/>
          <a:ln w="19050" cap="flat" cmpd="sng">
            <a:solidFill>
              <a:srgbClr val="3E5C6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65" name="Google Shape;165;p34"/>
          <p:cNvSpPr/>
          <p:nvPr/>
        </p:nvSpPr>
        <p:spPr>
          <a:xfrm>
            <a:off x="3202514" y="2333687"/>
            <a:ext cx="2741100" cy="1411800"/>
          </a:xfrm>
          <a:prstGeom prst="ellipse">
            <a:avLst/>
          </a:prstGeom>
          <a:solidFill>
            <a:srgbClr val="3E5C61"/>
          </a:solidFill>
          <a:ln w="3810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38100" dir="5400000" algn="ctr" rotWithShape="0">
              <a:srgbClr val="000000"/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Arial"/>
              <a:buNone/>
            </a:pPr>
            <a:r>
              <a:rPr lang="en-US" sz="2200" b="1">
                <a:solidFill>
                  <a:srgbClr val="FFFFFF"/>
                </a:solidFill>
              </a:rPr>
              <a:t>Construction of Knowledge</a:t>
            </a:r>
            <a:endParaRPr/>
          </a:p>
        </p:txBody>
      </p:sp>
      <p:sp>
        <p:nvSpPr>
          <p:cNvPr id="169" name="Google Shape;169;p34"/>
          <p:cNvSpPr txBox="1"/>
          <p:nvPr/>
        </p:nvSpPr>
        <p:spPr>
          <a:xfrm>
            <a:off x="457200" y="307247"/>
            <a:ext cx="8013469" cy="7808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>
                <a:solidFill>
                  <a:srgbClr val="991B1E"/>
                </a:solidFill>
                <a:latin typeface="Calibri"/>
                <a:ea typeface="Calibri"/>
                <a:cs typeface="Calibri"/>
                <a:sym typeface="Calibri"/>
              </a:rPr>
              <a:t>Construction of Knowledge: Frayer Model</a:t>
            </a:r>
            <a:endParaRPr sz="3600" dirty="0">
              <a:solidFill>
                <a:srgbClr val="991B1E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0" name="Google Shape;170;p3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11276" y="257149"/>
            <a:ext cx="1477579" cy="957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3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[ENTER LESSON NAME]</a:t>
            </a:r>
            <a:endParaRPr/>
          </a:p>
        </p:txBody>
      </p:sp>
      <p:sp>
        <p:nvSpPr>
          <p:cNvPr id="176" name="Google Shape;176;p35"/>
          <p:cNvSpPr txBox="1">
            <a:spLocks noGrp="1"/>
          </p:cNvSpPr>
          <p:nvPr>
            <p:ph type="body" idx="1"/>
          </p:nvPr>
        </p:nvSpPr>
        <p:spPr>
          <a:xfrm>
            <a:off x="457200" y="1305050"/>
            <a:ext cx="7485300" cy="3621000"/>
          </a:xfrm>
          <a:prstGeom prst="rect">
            <a:avLst/>
          </a:prstGeom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Read the provided 5E lesson and discuss the following questions in your small group. Prepare to share out. </a:t>
            </a:r>
            <a:endParaRPr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Char char="•"/>
            </a:pPr>
            <a:r>
              <a:rPr lang="en-US"/>
              <a:t>What prior knowledge do your students need to be able to understand the lesson?</a:t>
            </a:r>
            <a:endParaRPr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Char char="•"/>
            </a:pPr>
            <a:r>
              <a:rPr lang="en-US"/>
              <a:t>How does the lesson encourage students to use Construction of Knowledge?</a:t>
            </a:r>
            <a:endParaRPr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Char char="•"/>
            </a:pPr>
            <a:r>
              <a:rPr lang="en-US"/>
              <a:t>How would you plan your delivery of this lesson? Would you need to scaffold, modify, etc.?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36"/>
          <p:cNvSpPr txBox="1">
            <a:spLocks noGrp="1"/>
          </p:cNvSpPr>
          <p:nvPr>
            <p:ph type="body" idx="1"/>
          </p:nvPr>
        </p:nvSpPr>
        <p:spPr>
          <a:xfrm>
            <a:off x="457200" y="1469575"/>
            <a:ext cx="8229600" cy="3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Char char="•"/>
            </a:pPr>
            <a:r>
              <a:rPr lang="en-US"/>
              <a:t>Reflect on what you learned about the construction of knowledge in this session.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Char char="•"/>
            </a:pPr>
            <a:r>
              <a:rPr lang="en-US"/>
              <a:t>Fill in the final circle on your Inside Out handout with what you learned in this session.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00"/>
          </a:p>
        </p:txBody>
      </p:sp>
      <p:sp>
        <p:nvSpPr>
          <p:cNvPr id="182" name="Google Shape;182;p3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Prior Knowledge: Inside Out</a:t>
            </a:r>
            <a:endParaRPr/>
          </a:p>
        </p:txBody>
      </p:sp>
      <p:pic>
        <p:nvPicPr>
          <p:cNvPr id="183" name="Google Shape;183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82000" y="307250"/>
            <a:ext cx="1304799" cy="1304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37"/>
          <p:cNvSpPr txBox="1">
            <a:spLocks noGrp="1"/>
          </p:cNvSpPr>
          <p:nvPr>
            <p:ph type="body" idx="1"/>
          </p:nvPr>
        </p:nvSpPr>
        <p:spPr>
          <a:xfrm>
            <a:off x="457200" y="1430450"/>
            <a:ext cx="8229600" cy="33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240"/>
              </a:spcBef>
              <a:spcAft>
                <a:spcPts val="0"/>
              </a:spcAft>
              <a:buSzPts val="1100"/>
              <a:buFont typeface="Arial"/>
              <a:buNone/>
            </a:pPr>
            <a:r>
              <a:rPr lang="en-US"/>
              <a:t>Reflect on the following instructional strategies: </a:t>
            </a:r>
            <a:endParaRPr/>
          </a:p>
          <a:p>
            <a:pPr marL="457200" lvl="0" indent="-393700" algn="l" rtl="0">
              <a:spcBef>
                <a:spcPts val="24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Card Sort</a:t>
            </a:r>
            <a:endParaRPr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Frayer Model</a:t>
            </a:r>
            <a:endParaRPr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Inside Out</a:t>
            </a:r>
            <a:endParaRPr/>
          </a:p>
          <a:p>
            <a:pPr marL="0" lvl="0" indent="0" algn="l" rtl="0">
              <a:spcBef>
                <a:spcPts val="24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240"/>
              </a:spcBef>
              <a:spcAft>
                <a:spcPts val="0"/>
              </a:spcAft>
              <a:buSzPts val="1100"/>
              <a:buFont typeface="Arial"/>
              <a:buNone/>
            </a:pPr>
            <a:r>
              <a:rPr lang="en-US"/>
              <a:t>How can you use these strategies in your classroom to foster the construction of knowledge?</a:t>
            </a:r>
            <a:endParaRPr/>
          </a:p>
        </p:txBody>
      </p:sp>
      <p:sp>
        <p:nvSpPr>
          <p:cNvPr id="189" name="Google Shape;189;p3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Instructional Strategy Reflection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5"/>
          <p:cNvSpPr txBox="1">
            <a:spLocks noGrp="1"/>
          </p:cNvSpPr>
          <p:nvPr>
            <p:ph type="ctrTitle"/>
          </p:nvPr>
        </p:nvSpPr>
        <p:spPr>
          <a:xfrm>
            <a:off x="644650" y="1007601"/>
            <a:ext cx="7851600" cy="213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/>
              <a:t>Bridging Minds: Connecting Experiences to New Concepts for Higher-Order Thinking</a:t>
            </a:r>
            <a:endParaRPr/>
          </a:p>
        </p:txBody>
      </p:sp>
      <p:sp>
        <p:nvSpPr>
          <p:cNvPr id="102" name="Google Shape;102;p25"/>
          <p:cNvSpPr txBox="1">
            <a:spLocks noGrp="1"/>
          </p:cNvSpPr>
          <p:nvPr>
            <p:ph type="subTitle" idx="1"/>
          </p:nvPr>
        </p:nvSpPr>
        <p:spPr>
          <a:xfrm>
            <a:off x="643150" y="3138700"/>
            <a:ext cx="7854600" cy="79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/>
          <a:p>
            <a:pPr marL="0" marR="34288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/>
              <a:t>Construction of Knowledge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6"/>
          <p:cNvSpPr txBox="1">
            <a:spLocks noGrp="1"/>
          </p:cNvSpPr>
          <p:nvPr>
            <p:ph type="body" idx="1"/>
          </p:nvPr>
        </p:nvSpPr>
        <p:spPr>
          <a:xfrm>
            <a:off x="457200" y="1397000"/>
            <a:ext cx="8229600" cy="3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Char char="●"/>
            </a:pPr>
            <a:r>
              <a:rPr lang="en-US" sz="3000"/>
              <a:t>Why is it important to determine your students’ prior knowledge about a topic? </a:t>
            </a:r>
            <a:endParaRPr sz="3000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300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Char char="●"/>
            </a:pPr>
            <a:r>
              <a:rPr lang="en-US" sz="3000"/>
              <a:t>How do you currently assess students’ prior knowledge?</a:t>
            </a:r>
            <a:endParaRPr sz="3200"/>
          </a:p>
        </p:txBody>
      </p:sp>
      <p:sp>
        <p:nvSpPr>
          <p:cNvPr id="108" name="Google Shape;108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Prior Knowledge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7"/>
          <p:cNvSpPr txBox="1">
            <a:spLocks noGrp="1"/>
          </p:cNvSpPr>
          <p:nvPr>
            <p:ph type="body" idx="1"/>
          </p:nvPr>
        </p:nvSpPr>
        <p:spPr>
          <a:xfrm>
            <a:off x="457200" y="1469575"/>
            <a:ext cx="8229600" cy="3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2" lvl="0" indent="-25241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-US" sz="3000"/>
              <a:t>Respond to the following prompt in the innermost circle of your handout:  </a:t>
            </a:r>
            <a:endParaRPr sz="3000"/>
          </a:p>
          <a:p>
            <a:pPr marL="91440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Char char="•"/>
            </a:pPr>
            <a:r>
              <a:rPr lang="en-US" sz="3000"/>
              <a:t>What do you know about gauging students’ prior knowledge? </a:t>
            </a:r>
            <a:endParaRPr sz="3000"/>
          </a:p>
        </p:txBody>
      </p:sp>
      <p:sp>
        <p:nvSpPr>
          <p:cNvPr id="114" name="Google Shape;114;p2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Prior Knowledge: Inside Out</a:t>
            </a:r>
            <a:endParaRPr/>
          </a:p>
        </p:txBody>
      </p:sp>
      <p:pic>
        <p:nvPicPr>
          <p:cNvPr id="115" name="Google Shape;115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82000" y="307250"/>
            <a:ext cx="1304799" cy="13047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27" title="K20 Center 1 minute timer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412175" y="3625175"/>
            <a:ext cx="2319650" cy="1304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8"/>
          <p:cNvSpPr txBox="1">
            <a:spLocks noGrp="1"/>
          </p:cNvSpPr>
          <p:nvPr>
            <p:ph type="body" idx="1"/>
          </p:nvPr>
        </p:nvSpPr>
        <p:spPr>
          <a:xfrm>
            <a:off x="457200" y="1469575"/>
            <a:ext cx="8229600" cy="3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2" lvl="0" indent="-2524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-US" sz="3000"/>
              <a:t>Find a partner. </a:t>
            </a:r>
            <a:endParaRPr sz="3000"/>
          </a:p>
          <a:p>
            <a:pPr marL="227012" lvl="0" indent="-2524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-US" sz="3000"/>
              <a:t>Share your response to the prompt with your partner. </a:t>
            </a:r>
            <a:endParaRPr sz="3000"/>
          </a:p>
          <a:p>
            <a:pPr marL="227012" lvl="0" indent="-2524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-US" sz="3000"/>
              <a:t>Write any new ideas in the middle circle under the prompt “What I learned from the discussion with my partner.”</a:t>
            </a:r>
            <a:endParaRPr sz="3000"/>
          </a:p>
        </p:txBody>
      </p:sp>
      <p:sp>
        <p:nvSpPr>
          <p:cNvPr id="122" name="Google Shape;122;p2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Prior Knowledge: Inside Out</a:t>
            </a:r>
            <a:endParaRPr/>
          </a:p>
        </p:txBody>
      </p:sp>
      <p:pic>
        <p:nvPicPr>
          <p:cNvPr id="123" name="Google Shape;123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82000" y="307250"/>
            <a:ext cx="1304799" cy="13047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Google Shape;124;p28" title="K20 Center 3 minute timer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593897" y="3983750"/>
            <a:ext cx="1788100" cy="10058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9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/>
              <a:t>Essential Question</a:t>
            </a:r>
            <a:endParaRPr/>
          </a:p>
        </p:txBody>
      </p:sp>
      <p:sp>
        <p:nvSpPr>
          <p:cNvPr id="130" name="Google Shape;130;p29"/>
          <p:cNvSpPr txBox="1">
            <a:spLocks noGrp="1"/>
          </p:cNvSpPr>
          <p:nvPr>
            <p:ph type="body" idx="1"/>
          </p:nvPr>
        </p:nvSpPr>
        <p:spPr>
          <a:xfrm>
            <a:off x="530352" y="2318798"/>
            <a:ext cx="7772400" cy="113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55563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sz="3200"/>
              <a:t>How can we use students’ prior knowledge and critical thinking skills to assist them in developing a higher level of understanding?</a:t>
            </a:r>
            <a:endParaRPr sz="32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30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/>
              <a:t>Learning Goals</a:t>
            </a:r>
            <a:endParaRPr/>
          </a:p>
        </p:txBody>
      </p:sp>
      <p:sp>
        <p:nvSpPr>
          <p:cNvPr id="136" name="Google Shape;136;p30"/>
          <p:cNvSpPr txBox="1">
            <a:spLocks noGrp="1"/>
          </p:cNvSpPr>
          <p:nvPr>
            <p:ph type="body" idx="1"/>
          </p:nvPr>
        </p:nvSpPr>
        <p:spPr>
          <a:xfrm>
            <a:off x="530350" y="2028501"/>
            <a:ext cx="7772400" cy="18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 fontScale="92500" lnSpcReduction="20000"/>
          </a:bodyPr>
          <a:lstStyle/>
          <a:p>
            <a:pPr marL="457200" lvl="0" indent="-39306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sz="2800"/>
              <a:t>Recognize the importance of connecting students’ prior experiences to new concepts. </a:t>
            </a:r>
            <a:endParaRPr sz="2800"/>
          </a:p>
          <a:p>
            <a:pPr marL="457200" lvl="0" indent="-39306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sz="2800"/>
              <a:t>Apply higher-order thinking skills to solve complex problems and analyze methods to teach students how to use those skills to make informed decisions. </a:t>
            </a:r>
            <a:endParaRPr sz="2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31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20000"/>
          </a:bodyPr>
          <a:lstStyle/>
          <a:p>
            <a:pPr marL="457200" lvl="0" indent="-42545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3100"/>
              <a:buChar char="•"/>
            </a:pPr>
            <a:r>
              <a:rPr lang="en-US" sz="3100"/>
              <a:t>In your small groups, read the provided cards. </a:t>
            </a:r>
            <a:endParaRPr sz="3100"/>
          </a:p>
          <a:p>
            <a:pPr marL="457200" lvl="0" indent="-425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Char char="•"/>
            </a:pPr>
            <a:r>
              <a:rPr lang="en-US" sz="3100"/>
              <a:t>Match each standard to the prior knowledge required.</a:t>
            </a:r>
            <a:endParaRPr sz="3100"/>
          </a:p>
          <a:p>
            <a:pPr marL="457200" lvl="0" indent="-425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Char char="•"/>
            </a:pPr>
            <a:r>
              <a:rPr lang="en-US" sz="3100"/>
              <a:t>Discuss how you grouped cards together and why.</a:t>
            </a:r>
            <a:endParaRPr sz="3100"/>
          </a:p>
          <a:p>
            <a:pPr marL="457200" lvl="0" indent="-425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Char char="•"/>
            </a:pPr>
            <a:r>
              <a:rPr lang="en-US" sz="3100"/>
              <a:t>Come to an agreement on how the cards are organized.</a:t>
            </a:r>
            <a:endParaRPr sz="3100"/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 sz="2900"/>
          </a:p>
        </p:txBody>
      </p:sp>
      <p:sp>
        <p:nvSpPr>
          <p:cNvPr id="142" name="Google Shape;142;p3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Card Sort</a:t>
            </a:r>
            <a:endParaRPr/>
          </a:p>
        </p:txBody>
      </p:sp>
      <p:pic>
        <p:nvPicPr>
          <p:cNvPr id="143" name="Google Shape;143;p31"/>
          <p:cNvPicPr preferRelativeResize="0"/>
          <p:nvPr/>
        </p:nvPicPr>
        <p:blipFill rotWithShape="1">
          <a:blip r:embed="rId3">
            <a:alphaModFix/>
          </a:blip>
          <a:srcRect t="15334" b="13175"/>
          <a:stretch/>
        </p:blipFill>
        <p:spPr>
          <a:xfrm>
            <a:off x="7208550" y="169275"/>
            <a:ext cx="1752175" cy="1252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3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Academic Standards</a:t>
            </a:r>
            <a:endParaRPr/>
          </a:p>
        </p:txBody>
      </p:sp>
      <p:sp>
        <p:nvSpPr>
          <p:cNvPr id="149" name="Google Shape;149;p32"/>
          <p:cNvSpPr txBox="1">
            <a:spLocks noGrp="1"/>
          </p:cNvSpPr>
          <p:nvPr>
            <p:ph type="body" idx="4294967295"/>
          </p:nvPr>
        </p:nvSpPr>
        <p:spPr>
          <a:xfrm>
            <a:off x="693000" y="1311525"/>
            <a:ext cx="8139300" cy="3012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20000"/>
          </a:bodyPr>
          <a:lstStyle/>
          <a:p>
            <a:pPr marL="457200" lvl="0" indent="-393700" algn="l" rtl="0">
              <a:lnSpc>
                <a:spcPct val="115000"/>
              </a:lnSpc>
              <a:spcBef>
                <a:spcPts val="520"/>
              </a:spcBef>
              <a:spcAft>
                <a:spcPts val="0"/>
              </a:spcAft>
              <a:buSzPts val="2600"/>
              <a:buAutoNum type="arabicPeriod"/>
            </a:pPr>
            <a:r>
              <a:rPr lang="en-US"/>
              <a:t>Visit </a:t>
            </a:r>
            <a:r>
              <a:rPr lang="en-US">
                <a:highlight>
                  <a:srgbClr val="FFFF00"/>
                </a:highlight>
              </a:rPr>
              <a:t>[insert state standards website link here]</a:t>
            </a:r>
            <a:endParaRPr>
              <a:highlight>
                <a:srgbClr val="FFFF00"/>
              </a:highlight>
            </a:endParaRPr>
          </a:p>
          <a:p>
            <a:pPr marL="457200" lvl="0" indent="-393700" algn="l" rtl="0">
              <a:lnSpc>
                <a:spcPct val="115000"/>
              </a:lnSpc>
              <a:spcBef>
                <a:spcPts val="520"/>
              </a:spcBef>
              <a:spcAft>
                <a:spcPts val="0"/>
              </a:spcAft>
              <a:buSzPts val="2600"/>
              <a:buAutoNum type="arabicPeriod"/>
            </a:pPr>
            <a:r>
              <a:rPr lang="en-US"/>
              <a:t>Find and review the framework for your content area. </a:t>
            </a:r>
            <a:endParaRPr/>
          </a:p>
          <a:p>
            <a:pPr marL="457200" lvl="0" indent="-393700" algn="l" rtl="0">
              <a:lnSpc>
                <a:spcPct val="115000"/>
              </a:lnSpc>
              <a:spcBef>
                <a:spcPts val="520"/>
              </a:spcBef>
              <a:spcAft>
                <a:spcPts val="0"/>
              </a:spcAft>
              <a:buSzPts val="2600"/>
              <a:buAutoNum type="arabicPeriod"/>
            </a:pPr>
            <a:r>
              <a:rPr lang="en-US"/>
              <a:t>Look for recommendations, resources, and examples on the site that may help clarify the standards for you.</a:t>
            </a:r>
            <a:endParaRPr/>
          </a:p>
          <a:p>
            <a:pPr marL="4572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/>
              <a:t>After reviewing the site, adjust your card groupings as necessary. </a:t>
            </a:r>
            <a:endParaRPr/>
          </a:p>
          <a:p>
            <a:pPr marL="4572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/>
              <a:t>Share out how you organized your cards.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797</Words>
  <Application>Microsoft Macintosh PowerPoint</Application>
  <PresentationFormat>On-screen Show (16:9)</PresentationFormat>
  <Paragraphs>68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Noto Sans Symbols</vt:lpstr>
      <vt:lpstr>LEARN theme</vt:lpstr>
      <vt:lpstr>LEARN theme</vt:lpstr>
      <vt:lpstr>PowerPoint Presentation</vt:lpstr>
      <vt:lpstr>Bridging Minds: Connecting Experiences to New Concepts for Higher-Order Thinking</vt:lpstr>
      <vt:lpstr>Prior Knowledge</vt:lpstr>
      <vt:lpstr>Prior Knowledge: Inside Out</vt:lpstr>
      <vt:lpstr>Prior Knowledge: Inside Out</vt:lpstr>
      <vt:lpstr>Essential Question</vt:lpstr>
      <vt:lpstr>Learning Goals</vt:lpstr>
      <vt:lpstr>Card Sort</vt:lpstr>
      <vt:lpstr>Academic Standards</vt:lpstr>
      <vt:lpstr>Construction of Knowledge</vt:lpstr>
      <vt:lpstr>PowerPoint Presentation</vt:lpstr>
      <vt:lpstr>[ENTER LESSON NAME]</vt:lpstr>
      <vt:lpstr>Prior Knowledge: Inside Out</vt:lpstr>
      <vt:lpstr>Instructional Strategy Reflection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Finley-Combs, Elsa C.</cp:lastModifiedBy>
  <cp:revision>1</cp:revision>
  <dcterms:modified xsi:type="dcterms:W3CDTF">2024-09-18T19:15:54Z</dcterms:modified>
</cp:coreProperties>
</file>