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17"/>
  </p:notesMasterIdLst>
  <p:sldIdLst>
    <p:sldId id="256" r:id="rId3"/>
    <p:sldId id="270" r:id="rId4"/>
    <p:sldId id="272" r:id="rId5"/>
    <p:sldId id="273" r:id="rId6"/>
    <p:sldId id="275" r:id="rId7"/>
    <p:sldId id="263" r:id="rId8"/>
    <p:sldId id="276" r:id="rId9"/>
    <p:sldId id="260" r:id="rId10"/>
    <p:sldId id="277" r:id="rId11"/>
    <p:sldId id="278" r:id="rId12"/>
    <p:sldId id="279" r:id="rId13"/>
    <p:sldId id="280" r:id="rId14"/>
    <p:sldId id="283" r:id="rId15"/>
    <p:sldId id="281" r:id="rId16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86"/>
  </p:normalViewPr>
  <p:slideViewPr>
    <p:cSldViewPr snapToGrid="0">
      <p:cViewPr varScale="1">
        <p:scale>
          <a:sx n="197" d="100"/>
          <a:sy n="197" d="100"/>
        </p:scale>
        <p:origin x="7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3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6ilD555O_RE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3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iISP02KPau0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d9908066f654727934df7bf4f506976b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strategy/147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20center.ou.edu/wp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k20center.ou.edu/wp-content/uploads/2023/07/Construction-of-Knowledge_COA.pdf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6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3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9366B4A2-DBA3-CFE8-53CE-BFEE9562E4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3F2534ED-FEAD-412D-0543-27B7B303B0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K20 Center. (n.d.) Inside out. Strategies. </a:t>
            </a:r>
            <a:r>
              <a:rPr lang="en-US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https://learn.k20center.ou.edu/strategy/93</a:t>
            </a:r>
            <a:endParaRPr lang="en-US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K20 Center. (2021, September 21). </a:t>
            </a:r>
            <a:r>
              <a:rPr lang="en-US" i="1" dirty="0">
                <a:latin typeface="Calibri"/>
                <a:ea typeface="Calibri"/>
                <a:cs typeface="Calibri"/>
                <a:sym typeface="Calibri"/>
              </a:rPr>
              <a:t>K20 Center 1 minute timer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[Video]. YouTube.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https://www.youtube.com/watch?v=6ilD555O_RE</a:t>
            </a:r>
            <a:endParaRPr lang="en-US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3707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32A91-9EF1-C43A-BEF9-9DCB1AC8E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06F9A1-9750-67F3-3364-4956D0287D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2668DD-A083-31AE-395D-4D898AC5EA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K20 Center. (n.d.) Inside out. Strategies. </a:t>
            </a:r>
            <a:r>
              <a:rPr lang="en-US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https://learn.k20center.ou.edu/strategy/93</a:t>
            </a:r>
            <a:r>
              <a:rPr lang="en-US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dirty="0"/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K20 Center. (2021, September 21). </a:t>
            </a:r>
            <a:r>
              <a:rPr lang="en-US" i="1" dirty="0">
                <a:latin typeface="Calibri"/>
                <a:ea typeface="Calibri"/>
                <a:cs typeface="Calibri"/>
                <a:sym typeface="Calibri"/>
              </a:rPr>
              <a:t>K20 Center 3 minute timer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[Video]. YouTube.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https://www.youtube.com/watch?v=iISP02KPau0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496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K20 Center. (n.d.). Card sort. Strategies.</a:t>
            </a:r>
            <a:r>
              <a:rPr lang="en-US" dirty="0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 </a:t>
            </a:r>
            <a:r>
              <a:rPr lang="en-US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https://learn.k20center.ou.edu/strategy/147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Facilitator’s Note: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Insert the link to your standards website on the slide before presenting. Consider using a shortened URL to help participants navigate easily to the site.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02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K20 Center. (n.d.). Components of authenticity: Construction of knowledge—K20 IDEALS. </a:t>
            </a:r>
            <a:r>
              <a:rPr lang="en-US" i="1" dirty="0">
                <a:latin typeface="Calibri"/>
                <a:ea typeface="Calibri"/>
                <a:cs typeface="Calibri"/>
                <a:sym typeface="Calibri"/>
              </a:rPr>
              <a:t>The IDEALS Framework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dirty="0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 </a:t>
            </a:r>
            <a:r>
              <a:rPr lang="en-US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https://k20center.ou.edu/wp</a:t>
            </a:r>
            <a:r>
              <a:rPr lang="en-US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-content/uploads/2023/07/Construction-of-Knowledge_COA.pdf</a:t>
            </a:r>
            <a:endParaRPr lang="en-US" dirty="0">
              <a:latin typeface="Calibri"/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128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K20 Center. (n.d.). </a:t>
            </a:r>
            <a:r>
              <a:rPr lang="en-US" dirty="0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Frayer model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https://learn.k20center.ou.edu/strategy/126</a:t>
            </a:r>
            <a:endParaRPr lang="en-US" sz="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04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Facilitator’s Note: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Prior to the session, insert the name of the lesson you plan to present into the slide title.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038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2378A-275B-D7CA-9C97-B759F02E2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CFA25B-DF88-4717-214A-4757846C62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ABBF88-7082-01D5-A54F-2AA8300FC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K20 Center. (n.d.) Inside out. Strategies. </a:t>
            </a:r>
            <a:r>
              <a:rPr lang="en-US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https://learn.k20center.ou.edu/strategy/93</a:t>
            </a:r>
            <a:endParaRPr lang="en-US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0382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7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D844917-401A-C607-900F-8340B4453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6ilD555O_RE?feature=oembed" TargetMode="External"/><Relationship Id="rId6" Type="http://schemas.openxmlformats.org/officeDocument/2006/relationships/image" Target="../media/image10.png"/><Relationship Id="rId5" Type="http://schemas.openxmlformats.org/officeDocument/2006/relationships/hyperlink" Target="https://www.youtube.com/watch?v=6ilD555O_RE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iISP02KPau0?feature=oembed" TargetMode="External"/><Relationship Id="rId6" Type="http://schemas.openxmlformats.org/officeDocument/2006/relationships/hyperlink" Target="https://www.youtube.com/watch?v=iISP02KPau0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26434-2D56-58DE-BEB9-3899ED47F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9870F-9457-F71A-A91B-64DB1ACFD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Construction of Knowledge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9C0E953F-DDD7-55A8-C09B-E51AB0BC0DF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dirty="0"/>
              <a:t>Read the Components of </a:t>
            </a:r>
            <a:r>
              <a:rPr lang="en-US" altLang="en-US" i="1" dirty="0"/>
              <a:t>Authenticity: Construction of Knowledge</a:t>
            </a:r>
            <a:r>
              <a:rPr lang="en-US" altLang="en-US" dirty="0"/>
              <a:t> research brief. </a:t>
            </a:r>
          </a:p>
        </p:txBody>
      </p:sp>
      <p:pic>
        <p:nvPicPr>
          <p:cNvPr id="3" name="Google Shape;156;p33">
            <a:extLst>
              <a:ext uri="{FF2B5EF4-FFF2-40B4-BE49-F238E27FC236}">
                <a16:creationId xmlns:a16="http://schemas.microsoft.com/office/drawing/2014/main" id="{7D47A758-124F-6520-42EE-FE241A8C299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4025" y="2248150"/>
            <a:ext cx="3515942" cy="2633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6445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83116-7C44-0136-B1B0-A2E285DCD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62;p34">
            <a:extLst>
              <a:ext uri="{FF2B5EF4-FFF2-40B4-BE49-F238E27FC236}">
                <a16:creationId xmlns:a16="http://schemas.microsoft.com/office/drawing/2014/main" id="{1A11A64F-96D2-7429-162B-03E08D203B28}"/>
              </a:ext>
            </a:extLst>
          </p:cNvPr>
          <p:cNvSpPr/>
          <p:nvPr/>
        </p:nvSpPr>
        <p:spPr>
          <a:xfrm>
            <a:off x="457200" y="1350597"/>
            <a:ext cx="8134283" cy="3424691"/>
          </a:xfrm>
          <a:prstGeom prst="roundRect">
            <a:avLst>
              <a:gd name="adj" fmla="val 19136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" name="Google Shape;163;p34">
            <a:extLst>
              <a:ext uri="{FF2B5EF4-FFF2-40B4-BE49-F238E27FC236}">
                <a16:creationId xmlns:a16="http://schemas.microsoft.com/office/drawing/2014/main" id="{E0886FAB-5E6D-A9D6-2B4F-EBE5973FA7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1327309"/>
              </p:ext>
            </p:extLst>
          </p:nvPr>
        </p:nvGraphicFramePr>
        <p:xfrm>
          <a:off x="775368" y="1343649"/>
          <a:ext cx="7521168" cy="344330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760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229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Define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would you define 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“construction of knowledge”</a:t>
                      </a: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u="none" strike="noStrike" cap="none" dirty="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r>
                        <a:rPr lang="en-US" sz="2200" b="1" u="none" strike="noStrike" cap="none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List the </a:t>
                      </a:r>
                      <a:r>
                        <a:rPr lang="en-US" sz="2200" b="1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r>
                        <a:rPr lang="en-US" sz="2200" b="1" u="none" strike="noStrike" cap="none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haracteristics</a:t>
                      </a:r>
                      <a:endParaRPr dirty="0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List 3–5 essential</a:t>
                      </a:r>
                      <a:b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characteristics</a:t>
                      </a:r>
                      <a:b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this component.</a:t>
                      </a:r>
                      <a:endParaRPr dirty="0"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229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Draw a </a:t>
                      </a:r>
                      <a:r>
                        <a:rPr lang="en-US" sz="22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</a:t>
                      </a:r>
                      <a:r>
                        <a:rPr lang="en-US" sz="2200" b="1" u="none" strike="noStrike" cap="none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isual</a:t>
                      </a:r>
                      <a:br>
                        <a:rPr lang="en-US" sz="2200" b="1" u="none" strike="noStrike" cap="none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2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</a:t>
                      </a:r>
                      <a:r>
                        <a:rPr lang="en-US" sz="2200" b="1" u="none" strike="noStrike" cap="none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epresentation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Sketch a scene or symbol</a:t>
                      </a:r>
                      <a:b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that represents this component.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u="none" strike="noStrike" cap="none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Reflect: How does</a:t>
                      </a:r>
                      <a:br>
                        <a:rPr lang="en-US" sz="2200" b="1" u="none" strike="noStrike" cap="none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200" b="1" u="none" strike="noStrike" cap="none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look in your class?</a:t>
                      </a:r>
                      <a:endParaRPr dirty="0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Give an example of how</a:t>
                      </a:r>
                      <a:b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COK</a:t>
                      </a: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looks in your class.</a:t>
                      </a:r>
                      <a:endParaRPr dirty="0"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7" name="Google Shape;164;p34">
            <a:extLst>
              <a:ext uri="{FF2B5EF4-FFF2-40B4-BE49-F238E27FC236}">
                <a16:creationId xmlns:a16="http://schemas.microsoft.com/office/drawing/2014/main" id="{5879A3AE-58A5-3DB5-D50E-7857AF08E9FC}"/>
              </a:ext>
            </a:extLst>
          </p:cNvPr>
          <p:cNvCxnSpPr>
            <a:stCxn id="21" idx="0"/>
            <a:endCxn id="15" idx="0"/>
          </p:cNvCxnSpPr>
          <p:nvPr/>
        </p:nvCxnSpPr>
        <p:spPr>
          <a:xfrm flipH="1" flipV="1">
            <a:off x="4524342" y="1350597"/>
            <a:ext cx="32848" cy="999754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66;p34">
            <a:extLst>
              <a:ext uri="{FF2B5EF4-FFF2-40B4-BE49-F238E27FC236}">
                <a16:creationId xmlns:a16="http://schemas.microsoft.com/office/drawing/2014/main" id="{4178CEBB-9B71-10C1-12E3-3C633C83EE94}"/>
              </a:ext>
            </a:extLst>
          </p:cNvPr>
          <p:cNvCxnSpPr>
            <a:stCxn id="21" idx="6"/>
            <a:endCxn id="15" idx="3"/>
          </p:cNvCxnSpPr>
          <p:nvPr/>
        </p:nvCxnSpPr>
        <p:spPr>
          <a:xfrm>
            <a:off x="5911866" y="3047919"/>
            <a:ext cx="2679617" cy="15024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67;p34">
            <a:extLst>
              <a:ext uri="{FF2B5EF4-FFF2-40B4-BE49-F238E27FC236}">
                <a16:creationId xmlns:a16="http://schemas.microsoft.com/office/drawing/2014/main" id="{72DE3358-206A-E354-2FB2-729C3BE714D2}"/>
              </a:ext>
            </a:extLst>
          </p:cNvPr>
          <p:cNvCxnSpPr>
            <a:stCxn id="21" idx="2"/>
            <a:endCxn id="15" idx="1"/>
          </p:cNvCxnSpPr>
          <p:nvPr/>
        </p:nvCxnSpPr>
        <p:spPr>
          <a:xfrm flipH="1">
            <a:off x="457200" y="3047919"/>
            <a:ext cx="2745314" cy="15024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168;p34">
            <a:extLst>
              <a:ext uri="{FF2B5EF4-FFF2-40B4-BE49-F238E27FC236}">
                <a16:creationId xmlns:a16="http://schemas.microsoft.com/office/drawing/2014/main" id="{0DEBAC26-D5AD-B433-B1A8-F6C91BB69D3B}"/>
              </a:ext>
            </a:extLst>
          </p:cNvPr>
          <p:cNvCxnSpPr>
            <a:stCxn id="21" idx="4"/>
            <a:endCxn id="15" idx="2"/>
          </p:cNvCxnSpPr>
          <p:nvPr/>
        </p:nvCxnSpPr>
        <p:spPr>
          <a:xfrm flipH="1">
            <a:off x="4524342" y="3745486"/>
            <a:ext cx="32848" cy="1029802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165;p34">
            <a:extLst>
              <a:ext uri="{FF2B5EF4-FFF2-40B4-BE49-F238E27FC236}">
                <a16:creationId xmlns:a16="http://schemas.microsoft.com/office/drawing/2014/main" id="{AE4B37D5-30B7-C7D8-62FC-38981FD14689}"/>
              </a:ext>
            </a:extLst>
          </p:cNvPr>
          <p:cNvSpPr/>
          <p:nvPr/>
        </p:nvSpPr>
        <p:spPr>
          <a:xfrm>
            <a:off x="3202514" y="2350351"/>
            <a:ext cx="2709352" cy="1395135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38100" dir="5400000" algn="ctr" rotWithShape="0">
              <a:srgbClr val="000000"/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n-US" sz="2200" b="1">
                <a:solidFill>
                  <a:srgbClr val="FFFFFF"/>
                </a:solidFill>
              </a:rPr>
              <a:t>Construction of Knowledge</a:t>
            </a:r>
            <a:endParaRPr/>
          </a:p>
        </p:txBody>
      </p:sp>
      <p:sp>
        <p:nvSpPr>
          <p:cNvPr id="22" name="Google Shape;169;p34">
            <a:extLst>
              <a:ext uri="{FF2B5EF4-FFF2-40B4-BE49-F238E27FC236}">
                <a16:creationId xmlns:a16="http://schemas.microsoft.com/office/drawing/2014/main" id="{640F82FB-474A-000F-E56B-30CB7ACF5112}"/>
              </a:ext>
            </a:extLst>
          </p:cNvPr>
          <p:cNvSpPr txBox="1"/>
          <p:nvPr/>
        </p:nvSpPr>
        <p:spPr>
          <a:xfrm>
            <a:off x="457200" y="307247"/>
            <a:ext cx="8013469" cy="780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Construction of Knowledge: Frayer Model</a:t>
            </a:r>
            <a:endParaRPr sz="3600" dirty="0">
              <a:solidFill>
                <a:srgbClr val="991B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5207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8B1C1-98C9-84A5-8F80-58B51AFB3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095C1-36E3-D67C-51D6-D2941185F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[ENTER LESSON NAME]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0BD4924D-6B32-ED8B-F00D-B6A491EE85D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/>
              <a:t>Read the provided 5E lesson and discuss the following questions in your small group. Prepare to share out.</a:t>
            </a:r>
            <a:endParaRPr lang="en-US" altLang="en-US" dirty="0"/>
          </a:p>
          <a:p>
            <a:r>
              <a:rPr lang="en-US" dirty="0"/>
              <a:t>What prior knowledge do your students need to be able to understand the lesson?</a:t>
            </a:r>
          </a:p>
          <a:p>
            <a:r>
              <a:rPr lang="en-US" dirty="0"/>
              <a:t>How does the lesson encourage students to use Construction of Knowledge?</a:t>
            </a:r>
          </a:p>
          <a:p>
            <a:r>
              <a:rPr lang="en-US" dirty="0"/>
              <a:t>How would you plan your delivery of this lesson? Would you need to scaffold, modify, etc.?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9027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DE3ED-3DDA-82F8-8BE9-D5EA35B5B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DA48C-70E2-216B-A90D-953DF98FE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Prior Knowledge: Inside Out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E14B5A8E-CC35-ECA6-9B84-1B95E57CF85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7886700" cy="1715683"/>
          </a:xfrm>
        </p:spPr>
        <p:txBody>
          <a:bodyPr/>
          <a:lstStyle/>
          <a:p>
            <a:r>
              <a:rPr lang="en-US" altLang="en-US" dirty="0"/>
              <a:t>Reflect on what you learned about the construction of knowledge in this session.</a:t>
            </a:r>
          </a:p>
          <a:p>
            <a:r>
              <a:rPr lang="en-US" altLang="en-US" dirty="0"/>
              <a:t>Fill in the final circle on your Inside Out handout with what you learned in this session.</a:t>
            </a:r>
          </a:p>
        </p:txBody>
      </p:sp>
      <p:pic>
        <p:nvPicPr>
          <p:cNvPr id="3" name="Google Shape;115;p27">
            <a:extLst>
              <a:ext uri="{FF2B5EF4-FFF2-40B4-BE49-F238E27FC236}">
                <a16:creationId xmlns:a16="http://schemas.microsoft.com/office/drawing/2014/main" id="{4CF21F75-EEDB-DCCF-2575-49C15A0AFEB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2000" y="119125"/>
            <a:ext cx="1304799" cy="1304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9529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435BE-7E3C-D47C-6EF4-1AB038D6B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646F0-7D4B-6606-E01F-298298F1F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Instructional Strategy Reflection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9E28A4FA-D580-8037-516A-AFD39797FED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dirty="0"/>
              <a:t>Reflect on the following instructional strategies:</a:t>
            </a:r>
          </a:p>
          <a:p>
            <a:r>
              <a:rPr lang="en-US" altLang="en-US" dirty="0"/>
              <a:t>Card Sort</a:t>
            </a:r>
          </a:p>
          <a:p>
            <a:r>
              <a:rPr lang="en-US" altLang="en-US" dirty="0"/>
              <a:t>Frayer Model</a:t>
            </a:r>
          </a:p>
          <a:p>
            <a:r>
              <a:rPr lang="en-US" altLang="en-US" dirty="0"/>
              <a:t>Inside Out</a:t>
            </a:r>
          </a:p>
          <a:p>
            <a:pPr marL="64008" indent="0">
              <a:buNone/>
            </a:pPr>
            <a:r>
              <a:rPr lang="en-US" altLang="en-US" dirty="0"/>
              <a:t>How can you use these strategies in your classroom to foster the construction of knowledge?</a:t>
            </a:r>
          </a:p>
        </p:txBody>
      </p:sp>
    </p:spTree>
    <p:extLst>
      <p:ext uri="{BB962C8B-B14F-4D97-AF65-F5344CB8AC3E}">
        <p14:creationId xmlns:p14="http://schemas.microsoft.com/office/powerpoint/2010/main" val="208186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497E2-88CE-452F-3FF8-96EE085AE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666" y="1312133"/>
            <a:ext cx="4986275" cy="2139950"/>
          </a:xfrm>
        </p:spPr>
        <p:txBody>
          <a:bodyPr>
            <a:noAutofit/>
          </a:bodyPr>
          <a:lstStyle/>
          <a:p>
            <a:r>
              <a:rPr lang="en-US" altLang="en-US" sz="3600" dirty="0"/>
              <a:t>Bridging Minds: Connecting Experiences to New Concepts for Higher-Order Thinking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F57AB-21DC-21E2-F0B4-543CF54F3E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69073" y="3560176"/>
            <a:ext cx="4939927" cy="1397000"/>
          </a:xfrm>
        </p:spPr>
        <p:txBody>
          <a:bodyPr/>
          <a:lstStyle/>
          <a:p>
            <a:r>
              <a:rPr lang="en-US" dirty="0"/>
              <a:t>Construction of Knowledge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A9CE501F-ECB1-9E90-9382-8F0363093F5F}"/>
              </a:ext>
            </a:extLst>
          </p:cNvPr>
          <p:cNvSpPr/>
          <p:nvPr/>
        </p:nvSpPr>
        <p:spPr>
          <a:xfrm>
            <a:off x="647355" y="1312133"/>
            <a:ext cx="2922311" cy="2519234"/>
          </a:xfrm>
          <a:prstGeom prst="hex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66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779A0-991C-8537-7C38-2370501A3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55A96-6100-B442-C38A-7E6858307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Prior Knowledge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52874FEF-7476-D966-76EF-AE92813671E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Why is it important to determine your student’ prior knowledge about a topic?</a:t>
            </a:r>
          </a:p>
          <a:p>
            <a:r>
              <a:rPr lang="en-US" altLang="en-US" dirty="0"/>
              <a:t>How do you currently assess student’s prior knowledge?</a:t>
            </a:r>
          </a:p>
        </p:txBody>
      </p:sp>
    </p:spTree>
    <p:extLst>
      <p:ext uri="{BB962C8B-B14F-4D97-AF65-F5344CB8AC3E}">
        <p14:creationId xmlns:p14="http://schemas.microsoft.com/office/powerpoint/2010/main" val="1807306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40396-C6BE-5F8B-6224-1E4955852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title="K20 Center 1 minute timer">
            <a:hlinkClick r:id="" action="ppaction://media"/>
            <a:extLst>
              <a:ext uri="{FF2B5EF4-FFF2-40B4-BE49-F238E27FC236}">
                <a16:creationId xmlns:a16="http://schemas.microsoft.com/office/drawing/2014/main" id="{8EDFD909-8804-F1DA-FF85-6E1950BEC09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59282" y="3237186"/>
            <a:ext cx="2625433" cy="148324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5AF50D-4076-F06B-7F65-B9606510E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4324" y="4670540"/>
            <a:ext cx="1750445" cy="38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en-US" altLang="en-US" sz="1800" dirty="0">
                <a:hlinkClick r:id="rId5"/>
              </a:rPr>
              <a:t>1 Minute Timer </a:t>
            </a:r>
            <a:endParaRPr lang="en-US" alt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6AAFA1-B798-5F92-8483-E9789F2F2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Prior Knowledge: Inside Out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ED8D666C-B088-C264-113A-53778BC4495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7886700" cy="1715683"/>
          </a:xfrm>
        </p:spPr>
        <p:txBody>
          <a:bodyPr/>
          <a:lstStyle/>
          <a:p>
            <a:r>
              <a:rPr lang="en-US" altLang="en-US" dirty="0"/>
              <a:t>Respond to the following prompt in the innermost circle of your handout:</a:t>
            </a:r>
          </a:p>
          <a:p>
            <a:pPr lvl="1"/>
            <a:r>
              <a:rPr lang="en-US" altLang="en-US" dirty="0"/>
              <a:t>What do you know about gauging students’ prior knowledge?</a:t>
            </a:r>
          </a:p>
        </p:txBody>
      </p:sp>
      <p:pic>
        <p:nvPicPr>
          <p:cNvPr id="3" name="Google Shape;115;p27">
            <a:extLst>
              <a:ext uri="{FF2B5EF4-FFF2-40B4-BE49-F238E27FC236}">
                <a16:creationId xmlns:a16="http://schemas.microsoft.com/office/drawing/2014/main" id="{00DD3BE8-5B97-DD54-5BD1-5F3912A72CE5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82000" y="119125"/>
            <a:ext cx="1304799" cy="1304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427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84E9A-2A0F-53C8-DA65-D5E752DCC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74C1E-204A-DDB6-99D4-D3A909334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Prior Knowledge: Inside Out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13B04BC5-ADDF-4ABF-BDBC-6B9ED1F34E4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Find a partner.</a:t>
            </a:r>
          </a:p>
          <a:p>
            <a:r>
              <a:rPr lang="en-US" altLang="en-US" dirty="0"/>
              <a:t>Share your response to the prompt with your partner.</a:t>
            </a:r>
          </a:p>
          <a:p>
            <a:r>
              <a:rPr lang="en-US" altLang="en-US" dirty="0"/>
              <a:t>Write any new ideas in the middle circle under the prompt “What I learned from the discussion with my partner.”</a:t>
            </a:r>
          </a:p>
        </p:txBody>
      </p:sp>
      <p:pic>
        <p:nvPicPr>
          <p:cNvPr id="3" name="Google Shape;115;p27">
            <a:extLst>
              <a:ext uri="{FF2B5EF4-FFF2-40B4-BE49-F238E27FC236}">
                <a16:creationId xmlns:a16="http://schemas.microsoft.com/office/drawing/2014/main" id="{6EB0982E-B40D-A964-C520-122ECC22441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2000" y="119125"/>
            <a:ext cx="1304799" cy="130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nline Media 3" title="K20 Center 3 minute timer">
            <a:hlinkClick r:id="" action="ppaction://media"/>
            <a:extLst>
              <a:ext uri="{FF2B5EF4-FFF2-40B4-BE49-F238E27FC236}">
                <a16:creationId xmlns:a16="http://schemas.microsoft.com/office/drawing/2014/main" id="{CB94F144-657C-2FA7-0038-99FC3C76E0B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259283" y="3237187"/>
            <a:ext cx="2625433" cy="148324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7CC31F-7A6D-A4D5-B233-718AA4EA5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4324" y="4674130"/>
            <a:ext cx="1750445" cy="38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None/>
            </a:pPr>
            <a:r>
              <a:rPr lang="en-US" altLang="en-US" sz="1800" dirty="0">
                <a:hlinkClick r:id="rId6"/>
              </a:rPr>
              <a:t>3 Minute Timer 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6398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7A133F9F-8BD4-BFCE-947E-74745460E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120960"/>
            <a:ext cx="7886700" cy="2139950"/>
          </a:xfrm>
        </p:spPr>
        <p:txBody>
          <a:bodyPr/>
          <a:lstStyle/>
          <a:p>
            <a:r>
              <a:rPr lang="en-US" alt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8C0DD-EBA7-945F-414B-0577DA3BB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368860"/>
            <a:ext cx="7885112" cy="1397000"/>
          </a:xfrm>
        </p:spPr>
        <p:txBody>
          <a:bodyPr rtlCol="0">
            <a:noAutofit/>
          </a:bodyPr>
          <a:lstStyle/>
          <a:p>
            <a:pPr marL="64008" indent="0">
              <a:buNone/>
            </a:pPr>
            <a:r>
              <a:rPr lang="en-US" altLang="en-US" dirty="0"/>
              <a:t>How can we use students’ prior knowledge and critical thinking skills to assist them in developing a higher level of understanding?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30290-D53B-1803-154D-EB1C0183B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72E51594-4752-7C12-D071-54B5D49913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120960"/>
            <a:ext cx="7886700" cy="2139950"/>
          </a:xfrm>
        </p:spPr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8CD301-D6EC-7B82-FA2A-A63E456D06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368860"/>
            <a:ext cx="7885112" cy="1397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Recognize the importance of connecting students’ prior experiences to new concepts.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Apply higher-order thinking skills to solve complex problems and analyze methods to teach students how to use those skills to make informed decisions. </a:t>
            </a:r>
          </a:p>
        </p:txBody>
      </p:sp>
    </p:spTree>
    <p:extLst>
      <p:ext uri="{BB962C8B-B14F-4D97-AF65-F5344CB8AC3E}">
        <p14:creationId xmlns:p14="http://schemas.microsoft.com/office/powerpoint/2010/main" val="2170412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1CD8-D9BB-BC4B-FD94-B6149C8A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Card Sort 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D3FB85-4C05-9AF8-0E54-BE7EB078D8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In your small groups, read the provided cards.</a:t>
            </a:r>
          </a:p>
          <a:p>
            <a:r>
              <a:rPr lang="en-US" altLang="en-US" dirty="0"/>
              <a:t>Match each standard to the prior knowledge required.</a:t>
            </a:r>
          </a:p>
          <a:p>
            <a:r>
              <a:rPr lang="en-US" altLang="en-US" dirty="0"/>
              <a:t>Discuss how you grouped cards together and why.</a:t>
            </a:r>
          </a:p>
          <a:p>
            <a:r>
              <a:rPr lang="en-US" altLang="en-US" dirty="0"/>
              <a:t>Come to an agreement on how the cards are organized.</a:t>
            </a:r>
          </a:p>
        </p:txBody>
      </p:sp>
      <p:pic>
        <p:nvPicPr>
          <p:cNvPr id="3" name="Google Shape;143;p31">
            <a:extLst>
              <a:ext uri="{FF2B5EF4-FFF2-40B4-BE49-F238E27FC236}">
                <a16:creationId xmlns:a16="http://schemas.microsoft.com/office/drawing/2014/main" id="{F0BC83BD-BB46-3DB9-AD87-03269A6D2F5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5334" b="13175"/>
          <a:stretch/>
        </p:blipFill>
        <p:spPr>
          <a:xfrm>
            <a:off x="6908800" y="169275"/>
            <a:ext cx="1930005" cy="1379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679FD-322C-36A9-346F-CC040C2E7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8CCB8-DD7E-FA87-07C6-74323A843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Academic Standards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F3E3FE5A-906F-0F1B-FA92-6469A11F1D0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78358" indent="-514350">
              <a:buFont typeface="+mj-lt"/>
              <a:buAutoNum type="arabicPeriod"/>
            </a:pPr>
            <a:r>
              <a:rPr lang="en-US" altLang="en-US" sz="2400" dirty="0"/>
              <a:t>Visit [</a:t>
            </a:r>
            <a:r>
              <a:rPr lang="en-US" altLang="en-US" sz="2400" dirty="0">
                <a:highlight>
                  <a:srgbClr val="FFFF00"/>
                </a:highlight>
              </a:rPr>
              <a:t>insert state standards website link here</a:t>
            </a:r>
            <a:r>
              <a:rPr lang="en-US" altLang="en-US" sz="2400" dirty="0"/>
              <a:t>]</a:t>
            </a:r>
          </a:p>
          <a:p>
            <a:pPr marL="578358" indent="-514350">
              <a:buFont typeface="+mj-lt"/>
              <a:buAutoNum type="arabicPeriod"/>
            </a:pPr>
            <a:r>
              <a:rPr lang="en-US" altLang="en-US" sz="2400" dirty="0"/>
              <a:t>Find and review the framework for your content area.</a:t>
            </a:r>
          </a:p>
          <a:p>
            <a:pPr marL="578358" indent="-514350">
              <a:buFont typeface="+mj-lt"/>
              <a:buAutoNum type="arabicPeriod"/>
            </a:pPr>
            <a:r>
              <a:rPr lang="en-US" altLang="en-US" sz="2400" dirty="0"/>
              <a:t>Look for recommendations, resources, and examples on the site that may help clarify the standards for you.</a:t>
            </a:r>
          </a:p>
          <a:p>
            <a:pPr marL="578358" indent="-514350">
              <a:buFont typeface="+mj-lt"/>
              <a:buAutoNum type="arabicPeriod"/>
            </a:pPr>
            <a:r>
              <a:rPr lang="en-US" altLang="en-US" sz="2400" dirty="0"/>
              <a:t>After reviewing the site, adjust your card groupings as necessary.</a:t>
            </a:r>
          </a:p>
          <a:p>
            <a:pPr marL="578358" indent="-514350">
              <a:buFont typeface="+mj-lt"/>
              <a:buAutoNum type="arabicPeriod"/>
            </a:pPr>
            <a:r>
              <a:rPr lang="en-US" altLang="en-US" sz="2400" dirty="0"/>
              <a:t>Share out how you organized your cards.</a:t>
            </a:r>
          </a:p>
        </p:txBody>
      </p:sp>
    </p:spTree>
    <p:extLst>
      <p:ext uri="{BB962C8B-B14F-4D97-AF65-F5344CB8AC3E}">
        <p14:creationId xmlns:p14="http://schemas.microsoft.com/office/powerpoint/2010/main" val="134253045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02DC2DEC-ED14-46D2-92D2-CE7973B77C9B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92F950AD-31EE-4ABC-AB96-5F978758D647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(25)—Template</Template>
  <TotalTime>71</TotalTime>
  <Words>802</Words>
  <Application>Microsoft Office PowerPoint</Application>
  <PresentationFormat>On-screen Show (16:9)</PresentationFormat>
  <Paragraphs>67</Paragraphs>
  <Slides>14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 Display</vt:lpstr>
      <vt:lpstr>Arial</vt:lpstr>
      <vt:lpstr>Calibri</vt:lpstr>
      <vt:lpstr>Courier New</vt:lpstr>
      <vt:lpstr>System Font Regular</vt:lpstr>
      <vt:lpstr>Wingdings</vt:lpstr>
      <vt:lpstr>Custom Design</vt:lpstr>
      <vt:lpstr>1_Custom Design</vt:lpstr>
      <vt:lpstr>PowerPoint Presentation</vt:lpstr>
      <vt:lpstr>Bridging Minds: Connecting Experiences to New Concepts for Higher-Order Thinking</vt:lpstr>
      <vt:lpstr>Prior Knowledge</vt:lpstr>
      <vt:lpstr>Prior Knowledge: Inside Out</vt:lpstr>
      <vt:lpstr>Prior Knowledge: Inside Out</vt:lpstr>
      <vt:lpstr>Essential Question</vt:lpstr>
      <vt:lpstr>Learning Objectives</vt:lpstr>
      <vt:lpstr>Card Sort </vt:lpstr>
      <vt:lpstr>Academic Standards</vt:lpstr>
      <vt:lpstr>Construction of Knowledge</vt:lpstr>
      <vt:lpstr>PowerPoint Presentation</vt:lpstr>
      <vt:lpstr>[ENTER LESSON NAME]</vt:lpstr>
      <vt:lpstr>Prior Knowledge: Inside Out</vt:lpstr>
      <vt:lpstr>Instructional Strategy Reflection</vt:lpstr>
    </vt:vector>
  </TitlesOfParts>
  <Manager/>
  <Company>University of Oklahoma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Lieu, Mary</dc:creator>
  <cp:keywords/>
  <dc:description/>
  <cp:lastModifiedBy>Lieu, Mary</cp:lastModifiedBy>
  <cp:revision>2</cp:revision>
  <dcterms:created xsi:type="dcterms:W3CDTF">2026-04-02T19:10:03Z</dcterms:created>
  <dcterms:modified xsi:type="dcterms:W3CDTF">2026-04-02T20:21:07Z</dcterms:modified>
  <cp:category/>
</cp:coreProperties>
</file>