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81" r:id="rId2"/>
  </p:sldMasterIdLst>
  <p:notesMasterIdLst>
    <p:notesMasterId r:id="rId18"/>
  </p:notesMasterIdLst>
  <p:sldIdLst>
    <p:sldId id="256" r:id="rId3"/>
    <p:sldId id="257" r:id="rId4"/>
    <p:sldId id="273" r:id="rId5"/>
    <p:sldId id="263" r:id="rId6"/>
    <p:sldId id="272" r:id="rId7"/>
    <p:sldId id="260" r:id="rId8"/>
    <p:sldId id="274" r:id="rId9"/>
    <p:sldId id="275" r:id="rId10"/>
    <p:sldId id="276" r:id="rId11"/>
    <p:sldId id="281" r:id="rId12"/>
    <p:sldId id="282" r:id="rId13"/>
    <p:sldId id="277" r:id="rId14"/>
    <p:sldId id="278" r:id="rId15"/>
    <p:sldId id="265" r:id="rId16"/>
    <p:sldId id="279" r:id="rId17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DF182F-1DE7-4F13-8AA3-002D9E3B458A}">
  <a:tblStyle styleId="{BEDF182F-1DE7-4F13-8AA3-002D9E3B45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286"/>
  </p:normalViewPr>
  <p:slideViewPr>
    <p:cSldViewPr snapToGrid="0">
      <p:cViewPr varScale="1">
        <p:scale>
          <a:sx n="197" d="100"/>
          <a:sy n="197" d="100"/>
        </p:scale>
        <p:origin x="7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3;n">
            <a:extLst>
              <a:ext uri="{FF2B5EF4-FFF2-40B4-BE49-F238E27FC236}">
                <a16:creationId xmlns:a16="http://schemas.microsoft.com/office/drawing/2014/main" id="{8624FC82-B5A2-5FA3-CBF3-BCBFA34F9D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59" name="Google Shape;4;n">
            <a:extLst>
              <a:ext uri="{FF2B5EF4-FFF2-40B4-BE49-F238E27FC236}">
                <a16:creationId xmlns:a16="http://schemas.microsoft.com/office/drawing/2014/main" id="{8976970C-9707-70A8-F003-735290520F1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926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learn.k20center.ou.edu/tech-tool/645" TargetMode="Externa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1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learn.k20center.ou.edu/tech-tool/645" TargetMode="Externa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8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hatgpt.com/" TargetMode="External"/><Relationship Id="rId7" Type="http://schemas.openxmlformats.org/officeDocument/2006/relationships/hyperlink" Target="https://learn.k20center.ou.edu/collection/3571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learn.k20center.ou.edu/tech-tool/3624" TargetMode="External"/><Relationship Id="rId5" Type="http://schemas.openxmlformats.org/officeDocument/2006/relationships/hyperlink" Target="https://learn.k20center.ou.edu/tech-tool/3526" TargetMode="External"/><Relationship Id="rId4" Type="http://schemas.openxmlformats.org/officeDocument/2006/relationships/hyperlink" Target="https://learn.k20center.ou.edu/tech-tool/3416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73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collection/3692?rev=31708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048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Google Shape;38;p:notes">
            <a:extLst>
              <a:ext uri="{FF2B5EF4-FFF2-40B4-BE49-F238E27FC236}">
                <a16:creationId xmlns:a16="http://schemas.microsoft.com/office/drawing/2014/main" id="{9366B4A2-DBA3-CFE8-53CE-BFEE9562E40A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06" name="Google Shape;39;p:notes">
            <a:extLst>
              <a:ext uri="{FF2B5EF4-FFF2-40B4-BE49-F238E27FC236}">
                <a16:creationId xmlns:a16="http://schemas.microsoft.com/office/drawing/2014/main" id="{3F2534ED-FEAD-412D-0543-27B7B303B0D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solidFill>
                  <a:schemeClr val="dk1"/>
                </a:solidFill>
              </a:rPr>
              <a:t>K20 Center. (n.d.). Surprising, interesting, troubling. Strategies. 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https://learn.k20center.ou.edu/strategy/926</a:t>
            </a:r>
            <a:r>
              <a:rPr lang="en-US" dirty="0">
                <a:solidFill>
                  <a:schemeClr val="dk1"/>
                </a:solidFill>
              </a:rPr>
              <a:t> </a:t>
            </a: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solidFill>
                  <a:schemeClr val="dk1"/>
                </a:solidFill>
              </a:rPr>
              <a:t>K20 Center. (n.d.) </a:t>
            </a:r>
            <a:r>
              <a:rPr lang="en-US" dirty="0" err="1">
                <a:solidFill>
                  <a:schemeClr val="dk1"/>
                </a:solidFill>
              </a:rPr>
              <a:t>Mentimeter</a:t>
            </a:r>
            <a:r>
              <a:rPr lang="en-US" dirty="0">
                <a:solidFill>
                  <a:schemeClr val="dk1"/>
                </a:solidFill>
              </a:rPr>
              <a:t>. Tech Tools. </a:t>
            </a:r>
            <a:r>
              <a:rPr lang="en-US" u="sng" dirty="0">
                <a:solidFill>
                  <a:schemeClr val="hlink"/>
                </a:solidFill>
                <a:hlinkClick r:id="rId4"/>
              </a:rPr>
              <a:t>https://learn.k20center.ou.edu/tech-tool/645</a:t>
            </a:r>
            <a:r>
              <a:rPr lang="en-US" dirty="0">
                <a:solidFill>
                  <a:schemeClr val="dk1"/>
                </a:solidFill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225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(n.d.). Collective brain dump. Strategies.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https://learn.k20center.ou.edu/strategy/111</a:t>
            </a:r>
            <a:endParaRPr lang="en-US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solidFill>
                  <a:schemeClr val="dk1"/>
                </a:solidFill>
              </a:rPr>
              <a:t>K20 Center. (n.d.) </a:t>
            </a:r>
            <a:r>
              <a:rPr lang="en-US" dirty="0" err="1">
                <a:solidFill>
                  <a:schemeClr val="dk1"/>
                </a:solidFill>
              </a:rPr>
              <a:t>Mentimeter</a:t>
            </a:r>
            <a:r>
              <a:rPr lang="en-US" dirty="0">
                <a:solidFill>
                  <a:schemeClr val="dk1"/>
                </a:solidFill>
              </a:rPr>
              <a:t>. Tech Tools. </a:t>
            </a:r>
            <a:r>
              <a:rPr lang="en-US" u="sng" dirty="0">
                <a:solidFill>
                  <a:schemeClr val="hlink"/>
                </a:solidFill>
                <a:hlinkClick r:id="rId4"/>
              </a:rPr>
              <a:t>https://learn.k20center.ou.edu/tech-tool/645</a:t>
            </a:r>
            <a:r>
              <a:rPr lang="en-US" dirty="0">
                <a:solidFill>
                  <a:schemeClr val="dk1"/>
                </a:solidFill>
              </a:rPr>
              <a:t> </a:t>
            </a: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solidFill>
                  <a:schemeClr val="dk1"/>
                </a:solidFill>
              </a:rPr>
              <a:t>5- 10 mins.</a:t>
            </a: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solidFill>
                  <a:schemeClr val="dk1"/>
                </a:solidFill>
              </a:rPr>
              <a:t>K20 Center. (n.d.). Collective brain dump. Strategies.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https://learn.k20center.ou.edu/strategy/111</a:t>
            </a:r>
            <a:r>
              <a:rPr lang="en-US" dirty="0">
                <a:solidFill>
                  <a:schemeClr val="dk1"/>
                </a:solidFill>
              </a:rPr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765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solidFill>
                  <a:schemeClr val="dk1"/>
                </a:solidFill>
              </a:rPr>
              <a:t>K20 Center. (n.d.). Why-lighting. Strategies.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https://learn.k20center.ou.edu/strategy/128</a:t>
            </a:r>
            <a:r>
              <a:rPr lang="en-US" dirty="0">
                <a:solidFill>
                  <a:schemeClr val="dk1"/>
                </a:solidFill>
              </a:rPr>
              <a:t>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1073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 dirty="0">
                <a:solidFill>
                  <a:schemeClr val="hlink"/>
                </a:solidFill>
                <a:hlinkClick r:id="rId3"/>
              </a:rPr>
              <a:t>https://chatgpt.com/</a:t>
            </a:r>
            <a:r>
              <a:rPr lang="en-US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K20 Center. (n.d.) MagicSchool AI. Tech Tools. </a:t>
            </a:r>
            <a:r>
              <a:rPr lang="en-US" u="sng" dirty="0">
                <a:solidFill>
                  <a:schemeClr val="hlink"/>
                </a:solidFill>
                <a:hlinkClick r:id="rId4"/>
              </a:rPr>
              <a:t>https://learn.k20center.ou.edu/tech-tool/3416</a:t>
            </a:r>
            <a:r>
              <a:rPr lang="en-US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K20 Center. (n.d.) Diffit. Tech Tools. </a:t>
            </a:r>
            <a:r>
              <a:rPr lang="en-US" u="sng" dirty="0">
                <a:solidFill>
                  <a:schemeClr val="hlink"/>
                </a:solidFill>
                <a:hlinkClick r:id="rId5"/>
              </a:rPr>
              <a:t>https://learn.k20center.ou.edu/tech-tool/3526</a:t>
            </a:r>
            <a:r>
              <a:rPr lang="en-US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K20 Center. (n.d.) Brisk. Tech Tools. </a:t>
            </a:r>
            <a:r>
              <a:rPr lang="en-US" u="sng" dirty="0">
                <a:solidFill>
                  <a:schemeClr val="hlink"/>
                </a:solidFill>
                <a:hlinkClick r:id="rId6"/>
              </a:rPr>
              <a:t>https://learn.k20center.ou.edu/tech-tool/3624</a:t>
            </a:r>
            <a:r>
              <a:rPr lang="en-US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 dirty="0">
                <a:solidFill>
                  <a:schemeClr val="hlink"/>
                </a:solidFill>
                <a:hlinkClick r:id="rId7"/>
              </a:rPr>
              <a:t>https://learn.k20center.ou.edu/collection/3571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8795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7826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K20 Center. (n.d.). Choice boards. Strategies. Retrieved from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https://learn.k20center.ou.edu/strategy/73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3044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u="sng" dirty="0">
                <a:solidFill>
                  <a:schemeClr val="hlink"/>
                </a:solidFill>
                <a:hlinkClick r:id="rId3"/>
              </a:rPr>
              <a:t>https://learn.k20center.ou.edu/collection/3692?rev=31708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5472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solidFill>
                  <a:schemeClr val="dk1"/>
                </a:solidFill>
              </a:rPr>
              <a:t>K20 Center. (n.d.). 30-second expert. Strategies. </a:t>
            </a:r>
            <a:r>
              <a:rPr lang="en-US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https://learn.k20center.ou.edu/strategy/1048</a:t>
            </a:r>
            <a:r>
              <a:rPr lang="en-US" dirty="0">
                <a:solidFill>
                  <a:schemeClr val="dk1"/>
                </a:solidFill>
              </a:rPr>
              <a:t>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2773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https://www.youtube.com/watch?v=o9ViOMe_Wnk</a:t>
            </a:r>
          </a:p>
        </p:txBody>
      </p:sp>
    </p:spTree>
    <p:extLst>
      <p:ext uri="{BB962C8B-B14F-4D97-AF65-F5344CB8AC3E}">
        <p14:creationId xmlns:p14="http://schemas.microsoft.com/office/powerpoint/2010/main" val="2113595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71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4B20552E-7342-E84A-F371-1971A3F6C44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32;p8"/>
          <p:cNvSpPr txBox="1">
            <a:spLocks noGrp="1"/>
          </p:cNvSpPr>
          <p:nvPr>
            <p:ph type="title"/>
          </p:nvPr>
        </p:nvSpPr>
        <p:spPr>
          <a:xfrm>
            <a:off x="754050" y="432957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rm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1800"/>
              <a:buFont typeface="Calibri"/>
              <a:buNone/>
              <a:defRPr sz="1800">
                <a:solidFill>
                  <a:srgbClr val="27578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6904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D6EEF45-89C6-035A-7767-7ED289963CD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393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C972B790-E0EA-1D94-2E39-E91EBF32EFA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824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Quot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3;p3" title="k20center-logo-variations_K20 Bug - White.png">
            <a:extLst>
              <a:ext uri="{FF2B5EF4-FFF2-40B4-BE49-F238E27FC236}">
                <a16:creationId xmlns:a16="http://schemas.microsoft.com/office/drawing/2014/main" id="{A98AC9D7-ABC9-ABD1-C36A-7174189F79D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18689"/>
            <a:ext cx="7886700" cy="11255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2958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120B5383-12EC-4263-1497-9698C0CF58F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95F1D04-4812-04B5-3299-BCB12F584B19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0201FEDF-1B17-4939-DD49-DF358C79259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11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86F1E247-B682-7CCA-0967-E63908DD64C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492F45D-B2D5-2BE4-2F75-6C684136B567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80D6DD3C-71EE-3C73-DDA5-5CEF6C3263A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306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AF74F841-FC3F-3B0B-3269-2B1C811007C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1586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Cov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337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245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With Cover Imag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666" y="559689"/>
            <a:ext cx="4940921" cy="213995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569073" y="2807732"/>
            <a:ext cx="4939927" cy="1397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446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sential Question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5D844917-401A-C607-900F-8340B4453A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75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2190A501-5ACD-F178-69EF-6D3C6116E86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3142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7A36BC56-4BFB-F2FB-2704-1CEB5D4A557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49" y="1370013"/>
            <a:ext cx="7886699" cy="3262312"/>
          </a:xfrm>
          <a:prstGeom prst="rect">
            <a:avLst/>
          </a:prstGeom>
        </p:spPr>
        <p:txBody>
          <a:bodyPr/>
          <a:lstStyle>
            <a:lvl1pPr marL="228600" indent="-22860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22860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64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D51A9934-4731-CF7D-01F8-8F8BC4047EE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30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29;p7" title="k20center-logo-variations_K20 - Bug Color.png">
            <a:extLst>
              <a:ext uri="{FF2B5EF4-FFF2-40B4-BE49-F238E27FC236}">
                <a16:creationId xmlns:a16="http://schemas.microsoft.com/office/drawing/2014/main" id="{CC1A804E-1971-8E34-9464-0A90A0072EB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  <a:prstGeom prst="rect">
            <a:avLst/>
          </a:prstGeom>
        </p:spPr>
        <p:txBody>
          <a:bodyPr/>
          <a:lstStyle>
            <a:lvl1pPr marL="228600" indent="-32004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32004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32004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60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al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5D168AF4-32E4-74C0-4A18-039BCF6D6B8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50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92A09B7-DA10-1158-CAB4-8798C3E2F8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7CF834B-CD39-B870-A33D-BB16E7C46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 </a:t>
            </a:r>
          </a:p>
          <a:p>
            <a:pPr lvl="1"/>
            <a:r>
              <a:rPr lang="en-US" altLang="en-US" dirty="0"/>
              <a:t>Second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5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457200" indent="-393192" algn="l" rtl="0" eaLnBrk="1" fontAlgn="base" hangingPunct="1">
        <a:spcBef>
          <a:spcPts val="520"/>
        </a:spcBef>
        <a:spcAft>
          <a:spcPct val="0"/>
        </a:spcAft>
        <a:buClr>
          <a:srgbClr val="971D20"/>
        </a:buClr>
        <a:buSzPct val="100000"/>
        <a:buFont typeface="System Font Regular"/>
        <a:buChar char="●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eaLnBrk="1" fontAlgn="base" hangingPunct="1">
        <a:spcBef>
          <a:spcPts val="340"/>
        </a:spcBef>
        <a:spcAft>
          <a:spcPct val="0"/>
        </a:spcAft>
        <a:buClr>
          <a:srgbClr val="E8BF3C"/>
        </a:buClr>
        <a:buFont typeface="Wingdings" pitchFamily="2" charset="2"/>
        <a:buChar char="§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20040" algn="l" rtl="0" eaLnBrk="1" fontAlgn="base" hangingPunct="1">
        <a:lnSpc>
          <a:spcPct val="90000"/>
        </a:lnSpc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eaLnBrk="1" fontAlgn="base" hangingPunct="1">
        <a:lnSpc>
          <a:spcPct val="90000"/>
        </a:lnSpc>
        <a:spcBef>
          <a:spcPts val="270"/>
        </a:spcBef>
        <a:spcAft>
          <a:spcPct val="0"/>
        </a:spcAft>
        <a:buClr>
          <a:schemeClr val="accent1"/>
        </a:buClr>
        <a:buSzPct val="80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DBC93EE6-7CCD-518F-84C9-A4397115C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4DDC3D1B-4E0E-1D9F-CB2D-3C12C3643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6C23A54-FCC8-0F9D-1665-130E35DC754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228600" indent="-393192" algn="l" rtl="0" fontAlgn="base">
        <a:spcBef>
          <a:spcPts val="520"/>
        </a:spcBef>
        <a:spcAft>
          <a:spcPct val="0"/>
        </a:spcAft>
        <a:buClr>
          <a:srgbClr val="971D20"/>
        </a:buClr>
        <a:buFont typeface="Aptos Display" panose="020B0004020202020204" pitchFamily="34" charset="0"/>
        <a:buAutoNum type="arabi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fontAlgn="base">
        <a:spcBef>
          <a:spcPts val="400"/>
        </a:spcBef>
        <a:spcAft>
          <a:spcPct val="0"/>
        </a:spcAft>
        <a:buClr>
          <a:schemeClr val="accent1"/>
        </a:buClr>
        <a:buFont typeface="Aptos Display" panose="020B0004020202020204" pitchFamily="34" charset="0"/>
        <a:buAutoNum type="alpha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fontAlgn="base">
        <a:spcBef>
          <a:spcPts val="340"/>
        </a:spcBef>
        <a:spcAft>
          <a:spcPct val="0"/>
        </a:spcAft>
        <a:buClr>
          <a:srgbClr val="E8BF3C"/>
        </a:buClr>
        <a:buFont typeface="Aptos Display" panose="020B0004020202020204" pitchFamily="34" charset="0"/>
        <a:buAutoNum type="roman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19088" algn="l" rtl="0" fontAlgn="base"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fontAlgn="base">
        <a:spcBef>
          <a:spcPts val="270"/>
        </a:spcBef>
        <a:spcAft>
          <a:spcPct val="0"/>
        </a:spcAft>
        <a:buClr>
          <a:schemeClr val="accent1"/>
        </a:buClr>
        <a:buSzPct val="75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collection/3692?rev=31708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0.xml"/><Relationship Id="rId1" Type="http://schemas.openxmlformats.org/officeDocument/2006/relationships/video" Target="https://www.youtube.com/embed/o9ViOMe_Wnk?feature=oembed" TargetMode="External"/><Relationship Id="rId5" Type="http://schemas.openxmlformats.org/officeDocument/2006/relationships/image" Target="../media/image13.jpeg"/><Relationship Id="rId4" Type="http://schemas.openxmlformats.org/officeDocument/2006/relationships/hyperlink" Target="https://www.youtube.com/watch?v=o9ViOMe_Wnk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enti.com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enti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hatgpt.com/" TargetMode="External"/><Relationship Id="rId7" Type="http://schemas.openxmlformats.org/officeDocument/2006/relationships/hyperlink" Target="https://learn.k20center.ou.edu/collection/3571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learn.k20center.ou.edu/tech-tool/3624" TargetMode="External"/><Relationship Id="rId5" Type="http://schemas.openxmlformats.org/officeDocument/2006/relationships/hyperlink" Target="https://learn.k20center.ou.edu/search?text=diffit&amp;type=all&amp;limit=12" TargetMode="External"/><Relationship Id="rId4" Type="http://schemas.openxmlformats.org/officeDocument/2006/relationships/hyperlink" Target="https://www.magicschool.ai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DFEE53-8803-426C-CAC0-FCD693D3A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F358C-8D4C-40A0-0030-A081218F8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Prompt Writing Guide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FF19B434-4CBD-2558-4DB0-64C8F31872D3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3"/>
            <a:ext cx="6967655" cy="3262312"/>
          </a:xfrm>
        </p:spPr>
        <p:txBody>
          <a:bodyPr/>
          <a:lstStyle/>
          <a:p>
            <a:pPr marL="64008" indent="0">
              <a:buNone/>
            </a:pPr>
            <a:r>
              <a:rPr lang="en-US" altLang="en-US" dirty="0"/>
              <a:t>There are five prompt-writing building blocks. Remember them by the </a:t>
            </a:r>
            <a:r>
              <a:rPr lang="en-US" altLang="en-US" b="1" dirty="0"/>
              <a:t>“parts”</a:t>
            </a:r>
            <a:r>
              <a:rPr lang="en-US" altLang="en-US" dirty="0"/>
              <a:t> of a prompt: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2400" b="1" dirty="0"/>
              <a:t>P</a:t>
            </a:r>
            <a:r>
              <a:rPr lang="en-US" altLang="en-US" sz="2400" dirty="0"/>
              <a:t>ersona: Identify your role.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2400" b="1" dirty="0"/>
              <a:t>A</a:t>
            </a:r>
            <a:r>
              <a:rPr lang="en-US" altLang="en-US" sz="2400" dirty="0"/>
              <a:t>im: State your objective.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2400" b="1" dirty="0"/>
              <a:t>R</a:t>
            </a:r>
            <a:r>
              <a:rPr lang="en-US" altLang="en-US" sz="2400" dirty="0"/>
              <a:t>ecipients: Specify the audience.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2400" b="1" dirty="0"/>
              <a:t>T</a:t>
            </a:r>
            <a:r>
              <a:rPr lang="en-US" altLang="en-US" sz="2400" dirty="0"/>
              <a:t>heme: Describe the style, tone, and any related parameters.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2400" b="1" dirty="0"/>
              <a:t>S</a:t>
            </a:r>
            <a:r>
              <a:rPr lang="en-US" altLang="en-US" sz="2400" dirty="0"/>
              <a:t>tructure: Note the desired format of the output.</a:t>
            </a:r>
          </a:p>
        </p:txBody>
      </p:sp>
      <p:grpSp>
        <p:nvGrpSpPr>
          <p:cNvPr id="5" name="Google Shape;148;p29">
            <a:extLst>
              <a:ext uri="{FF2B5EF4-FFF2-40B4-BE49-F238E27FC236}">
                <a16:creationId xmlns:a16="http://schemas.microsoft.com/office/drawing/2014/main" id="{15B0E0C4-66FB-C924-3C6B-A9B9601750C2}"/>
              </a:ext>
            </a:extLst>
          </p:cNvPr>
          <p:cNvGrpSpPr/>
          <p:nvPr/>
        </p:nvGrpSpPr>
        <p:grpSpPr>
          <a:xfrm>
            <a:off x="7059706" y="1573543"/>
            <a:ext cx="1606092" cy="1639125"/>
            <a:chOff x="-48262210" y="3200500"/>
            <a:chExt cx="301685" cy="300100"/>
          </a:xfrm>
        </p:grpSpPr>
        <p:sp>
          <p:nvSpPr>
            <p:cNvPr id="6" name="Google Shape;149;p29">
              <a:extLst>
                <a:ext uri="{FF2B5EF4-FFF2-40B4-BE49-F238E27FC236}">
                  <a16:creationId xmlns:a16="http://schemas.microsoft.com/office/drawing/2014/main" id="{7C858D1C-E7F9-D6B2-A961-5C874B33DE05}"/>
                </a:ext>
              </a:extLst>
            </p:cNvPr>
            <p:cNvSpPr/>
            <p:nvPr/>
          </p:nvSpPr>
          <p:spPr>
            <a:xfrm>
              <a:off x="-48191325" y="3288700"/>
              <a:ext cx="51225" cy="51225"/>
            </a:xfrm>
            <a:custGeom>
              <a:avLst/>
              <a:gdLst/>
              <a:ahLst/>
              <a:cxnLst/>
              <a:rect l="l" t="t" r="r" b="b"/>
              <a:pathLst>
                <a:path w="2049" h="2049" extrusionOk="0">
                  <a:moveTo>
                    <a:pt x="1072" y="1"/>
                  </a:moveTo>
                  <a:cubicBezTo>
                    <a:pt x="474" y="1"/>
                    <a:pt x="1" y="473"/>
                    <a:pt x="1" y="1041"/>
                  </a:cubicBezTo>
                  <a:cubicBezTo>
                    <a:pt x="1" y="1513"/>
                    <a:pt x="285" y="1891"/>
                    <a:pt x="726" y="2049"/>
                  </a:cubicBezTo>
                  <a:lnTo>
                    <a:pt x="726" y="1041"/>
                  </a:lnTo>
                  <a:cubicBezTo>
                    <a:pt x="726" y="852"/>
                    <a:pt x="883" y="694"/>
                    <a:pt x="1072" y="694"/>
                  </a:cubicBezTo>
                  <a:lnTo>
                    <a:pt x="2049" y="694"/>
                  </a:lnTo>
                  <a:cubicBezTo>
                    <a:pt x="1891" y="253"/>
                    <a:pt x="1513" y="1"/>
                    <a:pt x="1072" y="1"/>
                  </a:cubicBezTo>
                  <a:close/>
                </a:path>
              </a:pathLst>
            </a:custGeom>
            <a:solidFill>
              <a:srgbClr val="0097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150;p29">
              <a:extLst>
                <a:ext uri="{FF2B5EF4-FFF2-40B4-BE49-F238E27FC236}">
                  <a16:creationId xmlns:a16="http://schemas.microsoft.com/office/drawing/2014/main" id="{D9A01847-8A19-FBE6-C650-9A7290080D38}"/>
                </a:ext>
              </a:extLst>
            </p:cNvPr>
            <p:cNvSpPr/>
            <p:nvPr/>
          </p:nvSpPr>
          <p:spPr>
            <a:xfrm>
              <a:off x="-48155875" y="3324150"/>
              <a:ext cx="15775" cy="15775"/>
            </a:xfrm>
            <a:custGeom>
              <a:avLst/>
              <a:gdLst/>
              <a:ahLst/>
              <a:cxnLst/>
              <a:rect l="l" t="t" r="r" b="b"/>
              <a:pathLst>
                <a:path w="631" h="631" extrusionOk="0">
                  <a:moveTo>
                    <a:pt x="1" y="1"/>
                  </a:moveTo>
                  <a:lnTo>
                    <a:pt x="1" y="631"/>
                  </a:lnTo>
                  <a:cubicBezTo>
                    <a:pt x="284" y="505"/>
                    <a:pt x="536" y="253"/>
                    <a:pt x="631" y="1"/>
                  </a:cubicBezTo>
                  <a:close/>
                </a:path>
              </a:pathLst>
            </a:custGeom>
            <a:solidFill>
              <a:srgbClr val="0097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151;p29">
              <a:extLst>
                <a:ext uri="{FF2B5EF4-FFF2-40B4-BE49-F238E27FC236}">
                  <a16:creationId xmlns:a16="http://schemas.microsoft.com/office/drawing/2014/main" id="{78EEB7CA-AF6F-E1D0-B81D-0CB9708FA2E6}"/>
                </a:ext>
              </a:extLst>
            </p:cNvPr>
            <p:cNvSpPr/>
            <p:nvPr/>
          </p:nvSpPr>
          <p:spPr>
            <a:xfrm>
              <a:off x="-48085775" y="3206000"/>
              <a:ext cx="47275" cy="47300"/>
            </a:xfrm>
            <a:custGeom>
              <a:avLst/>
              <a:gdLst/>
              <a:ahLst/>
              <a:cxnLst/>
              <a:rect l="l" t="t" r="r" b="b"/>
              <a:pathLst>
                <a:path w="1891" h="1892" extrusionOk="0">
                  <a:moveTo>
                    <a:pt x="1" y="1"/>
                  </a:moveTo>
                  <a:lnTo>
                    <a:pt x="1" y="1891"/>
                  </a:lnTo>
                  <a:lnTo>
                    <a:pt x="1891" y="189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97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52;p29">
              <a:extLst>
                <a:ext uri="{FF2B5EF4-FFF2-40B4-BE49-F238E27FC236}">
                  <a16:creationId xmlns:a16="http://schemas.microsoft.com/office/drawing/2014/main" id="{258521A2-C6C1-F295-FAE3-4266BF0EA2C4}"/>
                </a:ext>
              </a:extLst>
            </p:cNvPr>
            <p:cNvSpPr/>
            <p:nvPr/>
          </p:nvSpPr>
          <p:spPr>
            <a:xfrm>
              <a:off x="-48262210" y="3200500"/>
              <a:ext cx="228425" cy="300100"/>
            </a:xfrm>
            <a:custGeom>
              <a:avLst/>
              <a:gdLst/>
              <a:ahLst/>
              <a:cxnLst/>
              <a:rect l="l" t="t" r="r" b="b"/>
              <a:pathLst>
                <a:path w="9137" h="12004" extrusionOk="0">
                  <a:moveTo>
                    <a:pt x="3907" y="2773"/>
                  </a:moveTo>
                  <a:cubicBezTo>
                    <a:pt x="4789" y="2773"/>
                    <a:pt x="5482" y="3371"/>
                    <a:pt x="5640" y="4190"/>
                  </a:cubicBezTo>
                  <a:lnTo>
                    <a:pt x="6743" y="4190"/>
                  </a:lnTo>
                  <a:cubicBezTo>
                    <a:pt x="6900" y="4222"/>
                    <a:pt x="7058" y="4380"/>
                    <a:pt x="7058" y="4569"/>
                  </a:cubicBezTo>
                  <a:lnTo>
                    <a:pt x="7058" y="7372"/>
                  </a:lnTo>
                  <a:cubicBezTo>
                    <a:pt x="7058" y="7562"/>
                    <a:pt x="6900" y="7719"/>
                    <a:pt x="6711" y="7719"/>
                  </a:cubicBezTo>
                  <a:lnTo>
                    <a:pt x="3907" y="7719"/>
                  </a:lnTo>
                  <a:cubicBezTo>
                    <a:pt x="3718" y="7719"/>
                    <a:pt x="3561" y="7562"/>
                    <a:pt x="3561" y="7372"/>
                  </a:cubicBezTo>
                  <a:lnTo>
                    <a:pt x="3561" y="6270"/>
                  </a:lnTo>
                  <a:cubicBezTo>
                    <a:pt x="2773" y="6112"/>
                    <a:pt x="2143" y="5419"/>
                    <a:pt x="2143" y="4537"/>
                  </a:cubicBezTo>
                  <a:cubicBezTo>
                    <a:pt x="2143" y="3560"/>
                    <a:pt x="2931" y="2773"/>
                    <a:pt x="3907" y="2773"/>
                  </a:cubicBezTo>
                  <a:close/>
                  <a:moveTo>
                    <a:pt x="5293" y="8475"/>
                  </a:moveTo>
                  <a:cubicBezTo>
                    <a:pt x="5482" y="8475"/>
                    <a:pt x="5640" y="8633"/>
                    <a:pt x="5640" y="8822"/>
                  </a:cubicBezTo>
                  <a:cubicBezTo>
                    <a:pt x="5640" y="9042"/>
                    <a:pt x="5482" y="9200"/>
                    <a:pt x="5293" y="9200"/>
                  </a:cubicBezTo>
                  <a:lnTo>
                    <a:pt x="2489" y="9200"/>
                  </a:lnTo>
                  <a:cubicBezTo>
                    <a:pt x="2300" y="9200"/>
                    <a:pt x="2143" y="9042"/>
                    <a:pt x="2143" y="8822"/>
                  </a:cubicBezTo>
                  <a:cubicBezTo>
                    <a:pt x="2143" y="8633"/>
                    <a:pt x="2300" y="8475"/>
                    <a:pt x="2489" y="8475"/>
                  </a:cubicBezTo>
                  <a:close/>
                  <a:moveTo>
                    <a:pt x="6711" y="8475"/>
                  </a:moveTo>
                  <a:cubicBezTo>
                    <a:pt x="6900" y="8475"/>
                    <a:pt x="7058" y="8633"/>
                    <a:pt x="7058" y="8822"/>
                  </a:cubicBezTo>
                  <a:cubicBezTo>
                    <a:pt x="7058" y="9042"/>
                    <a:pt x="6900" y="9200"/>
                    <a:pt x="6711" y="9200"/>
                  </a:cubicBezTo>
                  <a:cubicBezTo>
                    <a:pt x="6522" y="9200"/>
                    <a:pt x="6365" y="9042"/>
                    <a:pt x="6365" y="8822"/>
                  </a:cubicBezTo>
                  <a:cubicBezTo>
                    <a:pt x="6365" y="8633"/>
                    <a:pt x="6522" y="8475"/>
                    <a:pt x="6711" y="8475"/>
                  </a:cubicBezTo>
                  <a:close/>
                  <a:moveTo>
                    <a:pt x="6711" y="9893"/>
                  </a:moveTo>
                  <a:cubicBezTo>
                    <a:pt x="6900" y="9893"/>
                    <a:pt x="7058" y="10050"/>
                    <a:pt x="7058" y="10239"/>
                  </a:cubicBezTo>
                  <a:cubicBezTo>
                    <a:pt x="7058" y="10428"/>
                    <a:pt x="6900" y="10617"/>
                    <a:pt x="6711" y="10617"/>
                  </a:cubicBezTo>
                  <a:lnTo>
                    <a:pt x="2489" y="10617"/>
                  </a:lnTo>
                  <a:cubicBezTo>
                    <a:pt x="2300" y="10617"/>
                    <a:pt x="2143" y="10460"/>
                    <a:pt x="2143" y="10239"/>
                  </a:cubicBezTo>
                  <a:cubicBezTo>
                    <a:pt x="2143" y="10050"/>
                    <a:pt x="2300" y="9893"/>
                    <a:pt x="2489" y="9893"/>
                  </a:cubicBezTo>
                  <a:close/>
                  <a:moveTo>
                    <a:pt x="379" y="0"/>
                  </a:moveTo>
                  <a:cubicBezTo>
                    <a:pt x="158" y="0"/>
                    <a:pt x="1" y="158"/>
                    <a:pt x="1" y="378"/>
                  </a:cubicBezTo>
                  <a:lnTo>
                    <a:pt x="1" y="11657"/>
                  </a:lnTo>
                  <a:cubicBezTo>
                    <a:pt x="1" y="11878"/>
                    <a:pt x="158" y="12004"/>
                    <a:pt x="379" y="12004"/>
                  </a:cubicBezTo>
                  <a:lnTo>
                    <a:pt x="8790" y="12004"/>
                  </a:lnTo>
                  <a:cubicBezTo>
                    <a:pt x="8979" y="12004"/>
                    <a:pt x="9137" y="11878"/>
                    <a:pt x="9137" y="11657"/>
                  </a:cubicBezTo>
                  <a:lnTo>
                    <a:pt x="9137" y="2804"/>
                  </a:lnTo>
                  <a:lnTo>
                    <a:pt x="6711" y="2804"/>
                  </a:lnTo>
                  <a:cubicBezTo>
                    <a:pt x="6522" y="2804"/>
                    <a:pt x="6365" y="2647"/>
                    <a:pt x="6365" y="2458"/>
                  </a:cubicBezTo>
                  <a:lnTo>
                    <a:pt x="6365" y="0"/>
                  </a:lnTo>
                  <a:close/>
                </a:path>
              </a:pathLst>
            </a:custGeom>
            <a:solidFill>
              <a:srgbClr val="0097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53;p29">
              <a:extLst>
                <a:ext uri="{FF2B5EF4-FFF2-40B4-BE49-F238E27FC236}">
                  <a16:creationId xmlns:a16="http://schemas.microsoft.com/office/drawing/2014/main" id="{183EB6B0-3A08-D7BA-91AB-2D57CB59E676}"/>
                </a:ext>
              </a:extLst>
            </p:cNvPr>
            <p:cNvSpPr/>
            <p:nvPr/>
          </p:nvSpPr>
          <p:spPr>
            <a:xfrm>
              <a:off x="-48155075" y="3322575"/>
              <a:ext cx="52775" cy="53575"/>
            </a:xfrm>
            <a:custGeom>
              <a:avLst/>
              <a:gdLst/>
              <a:ahLst/>
              <a:cxnLst/>
              <a:rect l="l" t="t" r="r" b="b"/>
              <a:pathLst>
                <a:path w="2111" h="2143" extrusionOk="0">
                  <a:moveTo>
                    <a:pt x="1355" y="1"/>
                  </a:moveTo>
                  <a:cubicBezTo>
                    <a:pt x="1197" y="725"/>
                    <a:pt x="662" y="1261"/>
                    <a:pt x="0" y="1387"/>
                  </a:cubicBezTo>
                  <a:lnTo>
                    <a:pt x="0" y="2143"/>
                  </a:lnTo>
                  <a:lnTo>
                    <a:pt x="2111" y="2143"/>
                  </a:lnTo>
                  <a:lnTo>
                    <a:pt x="2111" y="1"/>
                  </a:lnTo>
                  <a:close/>
                </a:path>
              </a:pathLst>
            </a:custGeom>
            <a:solidFill>
              <a:srgbClr val="0097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" name="Google Shape;154;p29">
              <a:extLst>
                <a:ext uri="{FF2B5EF4-FFF2-40B4-BE49-F238E27FC236}">
                  <a16:creationId xmlns:a16="http://schemas.microsoft.com/office/drawing/2014/main" id="{FC99EFCC-F2DB-38F1-FFD3-64EE9742848F}"/>
                </a:ext>
              </a:extLst>
            </p:cNvPr>
            <p:cNvSpPr/>
            <p:nvPr/>
          </p:nvSpPr>
          <p:spPr>
            <a:xfrm>
              <a:off x="-48014100" y="3417100"/>
              <a:ext cx="53575" cy="18125"/>
            </a:xfrm>
            <a:custGeom>
              <a:avLst/>
              <a:gdLst/>
              <a:ahLst/>
              <a:cxnLst/>
              <a:rect l="l" t="t" r="r" b="b"/>
              <a:pathLst>
                <a:path w="2143" h="725" extrusionOk="0">
                  <a:moveTo>
                    <a:pt x="1" y="0"/>
                  </a:moveTo>
                  <a:lnTo>
                    <a:pt x="1" y="725"/>
                  </a:lnTo>
                  <a:lnTo>
                    <a:pt x="2143" y="725"/>
                  </a:lnTo>
                  <a:lnTo>
                    <a:pt x="2143" y="0"/>
                  </a:lnTo>
                  <a:close/>
                </a:path>
              </a:pathLst>
            </a:custGeom>
            <a:solidFill>
              <a:srgbClr val="0097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55;p29">
              <a:extLst>
                <a:ext uri="{FF2B5EF4-FFF2-40B4-BE49-F238E27FC236}">
                  <a16:creationId xmlns:a16="http://schemas.microsoft.com/office/drawing/2014/main" id="{B72D9B6E-BDBA-0F8C-50FE-51EA4075CE1C}"/>
                </a:ext>
              </a:extLst>
            </p:cNvPr>
            <p:cNvSpPr/>
            <p:nvPr/>
          </p:nvSpPr>
          <p:spPr>
            <a:xfrm>
              <a:off x="-48014100" y="3289500"/>
              <a:ext cx="53575" cy="110300"/>
            </a:xfrm>
            <a:custGeom>
              <a:avLst/>
              <a:gdLst/>
              <a:ahLst/>
              <a:cxnLst/>
              <a:rect l="l" t="t" r="r" b="b"/>
              <a:pathLst>
                <a:path w="2143" h="4412" extrusionOk="0">
                  <a:moveTo>
                    <a:pt x="1" y="0"/>
                  </a:moveTo>
                  <a:lnTo>
                    <a:pt x="1" y="4411"/>
                  </a:lnTo>
                  <a:lnTo>
                    <a:pt x="2143" y="4411"/>
                  </a:lnTo>
                  <a:lnTo>
                    <a:pt x="2143" y="0"/>
                  </a:lnTo>
                  <a:close/>
                </a:path>
              </a:pathLst>
            </a:custGeom>
            <a:solidFill>
              <a:srgbClr val="0097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56;p29">
              <a:extLst>
                <a:ext uri="{FF2B5EF4-FFF2-40B4-BE49-F238E27FC236}">
                  <a16:creationId xmlns:a16="http://schemas.microsoft.com/office/drawing/2014/main" id="{0357D83A-B786-4718-6192-D9E1F605DE34}"/>
                </a:ext>
              </a:extLst>
            </p:cNvPr>
            <p:cNvSpPr/>
            <p:nvPr/>
          </p:nvSpPr>
          <p:spPr>
            <a:xfrm>
              <a:off x="-48014100" y="3451750"/>
              <a:ext cx="53575" cy="48075"/>
            </a:xfrm>
            <a:custGeom>
              <a:avLst/>
              <a:gdLst/>
              <a:ahLst/>
              <a:cxnLst/>
              <a:rect l="l" t="t" r="r" b="b"/>
              <a:pathLst>
                <a:path w="2143" h="1923" extrusionOk="0">
                  <a:moveTo>
                    <a:pt x="1" y="0"/>
                  </a:moveTo>
                  <a:lnTo>
                    <a:pt x="1" y="883"/>
                  </a:lnTo>
                  <a:cubicBezTo>
                    <a:pt x="1" y="1450"/>
                    <a:pt x="473" y="1922"/>
                    <a:pt x="1072" y="1922"/>
                  </a:cubicBezTo>
                  <a:cubicBezTo>
                    <a:pt x="1670" y="1922"/>
                    <a:pt x="2143" y="1450"/>
                    <a:pt x="2143" y="883"/>
                  </a:cubicBezTo>
                  <a:lnTo>
                    <a:pt x="2143" y="0"/>
                  </a:lnTo>
                  <a:close/>
                </a:path>
              </a:pathLst>
            </a:custGeom>
            <a:solidFill>
              <a:srgbClr val="0097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57;p29">
              <a:extLst>
                <a:ext uri="{FF2B5EF4-FFF2-40B4-BE49-F238E27FC236}">
                  <a16:creationId xmlns:a16="http://schemas.microsoft.com/office/drawing/2014/main" id="{0DB49C9C-BB3A-1E76-074B-9DA8B99E46BF}"/>
                </a:ext>
              </a:extLst>
            </p:cNvPr>
            <p:cNvSpPr/>
            <p:nvPr/>
          </p:nvSpPr>
          <p:spPr>
            <a:xfrm>
              <a:off x="-48011725" y="3220375"/>
              <a:ext cx="48050" cy="51025"/>
            </a:xfrm>
            <a:custGeom>
              <a:avLst/>
              <a:gdLst/>
              <a:ahLst/>
              <a:cxnLst/>
              <a:rect l="l" t="t" r="r" b="b"/>
              <a:pathLst>
                <a:path w="1922" h="2041" extrusionOk="0">
                  <a:moveTo>
                    <a:pt x="985" y="1"/>
                  </a:moveTo>
                  <a:cubicBezTo>
                    <a:pt x="843" y="1"/>
                    <a:pt x="693" y="72"/>
                    <a:pt x="630" y="213"/>
                  </a:cubicBezTo>
                  <a:lnTo>
                    <a:pt x="0" y="2041"/>
                  </a:lnTo>
                  <a:lnTo>
                    <a:pt x="1922" y="2041"/>
                  </a:lnTo>
                  <a:lnTo>
                    <a:pt x="1292" y="213"/>
                  </a:lnTo>
                  <a:cubicBezTo>
                    <a:pt x="1260" y="72"/>
                    <a:pt x="1126" y="1"/>
                    <a:pt x="985" y="1"/>
                  </a:cubicBezTo>
                  <a:close/>
                </a:path>
              </a:pathLst>
            </a:custGeom>
            <a:solidFill>
              <a:srgbClr val="0097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210190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A60D9-07BC-8B1E-4055-4E18BA0FB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153D0-1C89-91F9-9EE4-27C429E02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Choice Board Bingo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9C25E8EA-EE66-BE25-8495-6F380F62F526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As a group, select different activities to get a bingo.</a:t>
            </a:r>
          </a:p>
          <a:p>
            <a:r>
              <a:rPr lang="en-US" altLang="en-US" dirty="0"/>
              <a:t>Using ChatGPT or other AI tools and the resources in the Google folder, complete your chosen task.</a:t>
            </a:r>
          </a:p>
          <a:p>
            <a:r>
              <a:rPr lang="en-US" altLang="en-US" dirty="0"/>
              <a:t>Share the results of your AI output with your table group.</a:t>
            </a:r>
          </a:p>
          <a:p>
            <a:r>
              <a:rPr lang="en-US" altLang="en-US" dirty="0"/>
              <a:t>When you have finished, repeat the process on the other side of your bingo card.</a:t>
            </a:r>
          </a:p>
        </p:txBody>
      </p:sp>
      <p:pic>
        <p:nvPicPr>
          <p:cNvPr id="3" name="Google Shape;164;p30">
            <a:extLst>
              <a:ext uri="{FF2B5EF4-FFF2-40B4-BE49-F238E27FC236}">
                <a16:creationId xmlns:a16="http://schemas.microsoft.com/office/drawing/2014/main" id="{02300ACD-3AA7-C79C-0267-23FCF3527C4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76000" y="100025"/>
            <a:ext cx="1245725" cy="1245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84073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1CD8-D9BB-BC4B-FD94-B6149C8A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Counselor LEARN Collection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7D3FB85-4C05-9AF8-0E54-BE7EB078D8F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Take a moment to explore the </a:t>
            </a:r>
            <a:r>
              <a:rPr lang="en-US" altLang="en-US" dirty="0">
                <a:hlinkClick r:id="rId3"/>
              </a:rPr>
              <a:t>Counselor Resource Collection</a:t>
            </a:r>
            <a:r>
              <a:rPr lang="en-US" altLang="en-US" dirty="0"/>
              <a:t> on LEARN. </a:t>
            </a:r>
          </a:p>
          <a:p>
            <a:r>
              <a:rPr lang="en-US" altLang="en-US" dirty="0"/>
              <a:t>On your Resource Harvest handout, record the important information about your assigned resource from the collection.</a:t>
            </a:r>
          </a:p>
          <a:p>
            <a:r>
              <a:rPr lang="en-US" altLang="en-US" dirty="0"/>
              <a:t>Be prepared to share.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1CD8-D9BB-BC4B-FD94-B6149C8A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30-Second Expert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7D3FB85-4C05-9AF8-0E54-BE7EB078D8F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With the people at your table, take turns sharing what you learned about your assigned resource.</a:t>
            </a:r>
          </a:p>
          <a:p>
            <a:r>
              <a:rPr lang="en-US" altLang="en-US" dirty="0"/>
              <a:t>While others share, take notes on your handout about the corresponding resource.</a:t>
            </a:r>
          </a:p>
          <a:p>
            <a:r>
              <a:rPr lang="en-US" altLang="en-US" dirty="0"/>
              <a:t>You will have 30 seconds to share out your resource.</a:t>
            </a:r>
          </a:p>
        </p:txBody>
      </p:sp>
      <p:pic>
        <p:nvPicPr>
          <p:cNvPr id="3" name="Google Shape;177;p32">
            <a:extLst>
              <a:ext uri="{FF2B5EF4-FFF2-40B4-BE49-F238E27FC236}">
                <a16:creationId xmlns:a16="http://schemas.microsoft.com/office/drawing/2014/main" id="{6ED15F15-BA74-CB0F-A4FA-09AF25CB805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80233" y="127625"/>
            <a:ext cx="1454600" cy="1059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77305-E72B-0511-2B0D-1ADF58108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063" y="4329113"/>
            <a:ext cx="7635875" cy="573087"/>
          </a:xfrm>
        </p:spPr>
        <p:txBody>
          <a:bodyPr rtlCol="0">
            <a:normAutofit fontScale="90000"/>
          </a:bodyPr>
          <a:lstStyle/>
          <a:p>
            <a:pPr fontAlgn="auto">
              <a:defRPr/>
            </a:pPr>
            <a:r>
              <a:rPr lang="en-US" dirty="0">
                <a:hlinkClick r:id="rId4"/>
              </a:rPr>
              <a:t>30-Second Timer</a:t>
            </a:r>
            <a:endParaRPr lang="en-US" dirty="0"/>
          </a:p>
        </p:txBody>
      </p:sp>
      <p:pic>
        <p:nvPicPr>
          <p:cNvPr id="3" name="Online Media 2" title="K20 Center 30 second timer">
            <a:hlinkClick r:id="" action="ppaction://media"/>
            <a:extLst>
              <a:ext uri="{FF2B5EF4-FFF2-40B4-BE49-F238E27FC236}">
                <a16:creationId xmlns:a16="http://schemas.microsoft.com/office/drawing/2014/main" id="{7BE1FA72-5929-898B-ABAF-31A7F1362FE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954581" y="271412"/>
            <a:ext cx="7234837" cy="40873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1CD8-D9BB-BC4B-FD94-B6149C8A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S-I-T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7D3FB85-4C05-9AF8-0E54-BE7EB078D8F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Log back into </a:t>
            </a:r>
            <a:r>
              <a:rPr lang="en-US" altLang="en-US" dirty="0">
                <a:hlinkClick r:id="rId3"/>
              </a:rPr>
              <a:t>Menti.com</a:t>
            </a:r>
            <a:r>
              <a:rPr lang="en-US" altLang="en-US" dirty="0"/>
              <a:t> </a:t>
            </a:r>
          </a:p>
          <a:p>
            <a:pPr lvl="1"/>
            <a:r>
              <a:rPr lang="en-US" altLang="en-US" dirty="0"/>
              <a:t>Code: </a:t>
            </a:r>
            <a:r>
              <a:rPr lang="en-US" altLang="en-US" b="1" dirty="0">
                <a:solidFill>
                  <a:schemeClr val="accent3"/>
                </a:solidFill>
              </a:rPr>
              <a:t>Paste Code Here</a:t>
            </a:r>
            <a:r>
              <a:rPr lang="en-US" altLang="en-US" dirty="0"/>
              <a:t>.</a:t>
            </a:r>
          </a:p>
          <a:p>
            <a:r>
              <a:rPr lang="en-US" altLang="en-US" dirty="0"/>
              <a:t>Answer the following questions in the Menti:</a:t>
            </a:r>
          </a:p>
          <a:p>
            <a:pPr lvl="1"/>
            <a:r>
              <a:rPr lang="en-US" altLang="en-US" dirty="0"/>
              <a:t>What </a:t>
            </a:r>
            <a:r>
              <a:rPr lang="en-US" altLang="en-US" b="1" dirty="0"/>
              <a:t>surprised</a:t>
            </a:r>
            <a:r>
              <a:rPr lang="en-US" altLang="en-US" dirty="0"/>
              <a:t> you most about AI tools?</a:t>
            </a:r>
          </a:p>
          <a:p>
            <a:pPr lvl="1"/>
            <a:r>
              <a:rPr lang="en-US" altLang="en-US" dirty="0"/>
              <a:t>Which AI application did you find most </a:t>
            </a:r>
            <a:r>
              <a:rPr lang="en-US" altLang="en-US" b="1" dirty="0"/>
              <a:t>interesting</a:t>
            </a:r>
            <a:r>
              <a:rPr lang="en-US" altLang="en-US" dirty="0"/>
              <a:t>?</a:t>
            </a:r>
          </a:p>
          <a:p>
            <a:pPr lvl="1"/>
            <a:r>
              <a:rPr lang="en-US" altLang="en-US" dirty="0"/>
              <a:t>Which AI tool will you </a:t>
            </a:r>
            <a:r>
              <a:rPr lang="en-US" altLang="en-US" b="1" dirty="0"/>
              <a:t>try</a:t>
            </a:r>
            <a:r>
              <a:rPr lang="en-US" altLang="en-US" dirty="0"/>
              <a:t> in your workflow?</a:t>
            </a:r>
          </a:p>
        </p:txBody>
      </p:sp>
      <p:sp>
        <p:nvSpPr>
          <p:cNvPr id="3" name="Google Shape;190;p34">
            <a:extLst>
              <a:ext uri="{FF2B5EF4-FFF2-40B4-BE49-F238E27FC236}">
                <a16:creationId xmlns:a16="http://schemas.microsoft.com/office/drawing/2014/main" id="{EFB15FA8-6023-6E29-4CFE-EA0C8D3F200B}"/>
              </a:ext>
            </a:extLst>
          </p:cNvPr>
          <p:cNvSpPr/>
          <p:nvPr/>
        </p:nvSpPr>
        <p:spPr>
          <a:xfrm>
            <a:off x="5255870" y="837382"/>
            <a:ext cx="1635600" cy="1416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accent3"/>
                </a:solidFill>
              </a:rPr>
              <a:t>Paste QR Code Here</a:t>
            </a:r>
            <a:endParaRPr b="1" dirty="0">
              <a:solidFill>
                <a:schemeClr val="accent3"/>
              </a:solidFill>
            </a:endParaRPr>
          </a:p>
        </p:txBody>
      </p:sp>
      <p:pic>
        <p:nvPicPr>
          <p:cNvPr id="4" name="Google Shape;189;p34">
            <a:extLst>
              <a:ext uri="{FF2B5EF4-FFF2-40B4-BE49-F238E27FC236}">
                <a16:creationId xmlns:a16="http://schemas.microsoft.com/office/drawing/2014/main" id="{C682535B-9542-3585-6A43-DF93C7F7028D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43461" y="465940"/>
            <a:ext cx="2065182" cy="22643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3">
            <a:extLst>
              <a:ext uri="{FF2B5EF4-FFF2-40B4-BE49-F238E27FC236}">
                <a16:creationId xmlns:a16="http://schemas.microsoft.com/office/drawing/2014/main" id="{D39454A6-31F6-9DC3-BE75-39D080090E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560388"/>
            <a:ext cx="7886700" cy="2139950"/>
          </a:xfrm>
        </p:spPr>
        <p:txBody>
          <a:bodyPr/>
          <a:lstStyle/>
          <a:p>
            <a:r>
              <a:rPr lang="en-US" altLang="en-US" dirty="0"/>
              <a:t>Beyond the Classroom:</a:t>
            </a:r>
          </a:p>
        </p:txBody>
      </p:sp>
      <p:sp>
        <p:nvSpPr>
          <p:cNvPr id="22530" name="Text Placeholder 4">
            <a:extLst>
              <a:ext uri="{FF2B5EF4-FFF2-40B4-BE49-F238E27FC236}">
                <a16:creationId xmlns:a16="http://schemas.microsoft.com/office/drawing/2014/main" id="{019E2450-727C-5F8C-E55D-223CCB11F23B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623888" y="2808288"/>
            <a:ext cx="7885112" cy="1397000"/>
          </a:xfrm>
        </p:spPr>
        <p:txBody>
          <a:bodyPr/>
          <a:lstStyle/>
          <a:p>
            <a:r>
              <a:rPr lang="en-US" altLang="en-US" dirty="0"/>
              <a:t>Exploring AI’s Role in Student Success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9B7DA-5247-77A0-FCD5-60D2A7868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B2263-766B-59AE-150A-3F864D9D5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Collective Brain Dump</a:t>
            </a:r>
          </a:p>
        </p:txBody>
      </p:sp>
      <p:sp>
        <p:nvSpPr>
          <p:cNvPr id="28675" name="Content Placeholder 7">
            <a:extLst>
              <a:ext uri="{FF2B5EF4-FFF2-40B4-BE49-F238E27FC236}">
                <a16:creationId xmlns:a16="http://schemas.microsoft.com/office/drawing/2014/main" id="{B9B5C4F8-352F-BE3F-FE00-B4CCC091E9C1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n-US" altLang="en-US" dirty="0"/>
              <a:t>What takes up most of your work time?</a:t>
            </a:r>
          </a:p>
          <a:p>
            <a:r>
              <a:rPr lang="en-US" altLang="en-US" dirty="0"/>
              <a:t>Go to </a:t>
            </a:r>
            <a:r>
              <a:rPr lang="en-US" altLang="en-US" dirty="0">
                <a:hlinkClick r:id="rId3"/>
              </a:rPr>
              <a:t>menti.com</a:t>
            </a:r>
            <a:endParaRPr lang="en-US" altLang="en-US" dirty="0"/>
          </a:p>
          <a:p>
            <a:r>
              <a:rPr lang="en-US" altLang="en-US" dirty="0"/>
              <a:t>Code: </a:t>
            </a:r>
            <a:r>
              <a:rPr lang="en-US" altLang="en-US" b="1" dirty="0">
                <a:solidFill>
                  <a:schemeClr val="accent3"/>
                </a:solidFill>
              </a:rPr>
              <a:t>Paste Code Here</a:t>
            </a:r>
          </a:p>
        </p:txBody>
      </p:sp>
      <p:pic>
        <p:nvPicPr>
          <p:cNvPr id="3" name="Google Shape;102;p22">
            <a:extLst>
              <a:ext uri="{FF2B5EF4-FFF2-40B4-BE49-F238E27FC236}">
                <a16:creationId xmlns:a16="http://schemas.microsoft.com/office/drawing/2014/main" id="{53F80E60-5C0A-1A66-7785-313402FE38B9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79197" y="283172"/>
            <a:ext cx="1603787" cy="160378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103;p22">
            <a:extLst>
              <a:ext uri="{FF2B5EF4-FFF2-40B4-BE49-F238E27FC236}">
                <a16:creationId xmlns:a16="http://schemas.microsoft.com/office/drawing/2014/main" id="{69D89CE9-CAE5-0AA9-D77A-3471671A0B36}"/>
              </a:ext>
            </a:extLst>
          </p:cNvPr>
          <p:cNvSpPr/>
          <p:nvPr/>
        </p:nvSpPr>
        <p:spPr>
          <a:xfrm>
            <a:off x="6093050" y="1947225"/>
            <a:ext cx="2499300" cy="22197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Paste QR Code Here</a:t>
            </a:r>
            <a:endParaRPr b="1" dirty="0">
              <a:solidFill>
                <a:schemeClr val="accent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387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3">
            <a:extLst>
              <a:ext uri="{FF2B5EF4-FFF2-40B4-BE49-F238E27FC236}">
                <a16:creationId xmlns:a16="http://schemas.microsoft.com/office/drawing/2014/main" id="{7A133F9F-8BD4-BFCE-947E-74745460EF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0"/>
            <a:ext cx="7886700" cy="2139950"/>
          </a:xfrm>
        </p:spPr>
        <p:txBody>
          <a:bodyPr/>
          <a:lstStyle/>
          <a:p>
            <a:r>
              <a:rPr lang="en-US" altLang="en-US" dirty="0"/>
              <a:t>Learning Objectives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28C0DD-EBA7-945F-414B-0577DA3BB32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888" y="2247900"/>
            <a:ext cx="7885112" cy="1397000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9600" dirty="0"/>
              <a:t>Participants will identify specific areas within counseling, administration, and teaching where AI can effectively reduce time-consuming tasks.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9600" dirty="0"/>
              <a:t>Participants will learn practical strategies for integrating AI tools into daily workflows to enhance productivity and focus more on student-centered activities.</a:t>
            </a:r>
          </a:p>
          <a:p>
            <a:pPr marL="457200" indent="-457200" fontAlgn="auto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6BBC76-E328-2BE8-4D7E-C53D517BCD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3">
            <a:extLst>
              <a:ext uri="{FF2B5EF4-FFF2-40B4-BE49-F238E27FC236}">
                <a16:creationId xmlns:a16="http://schemas.microsoft.com/office/drawing/2014/main" id="{FDAF884B-E93A-0EB7-80D4-E02C591295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0"/>
            <a:ext cx="7886700" cy="2139950"/>
          </a:xfrm>
        </p:spPr>
        <p:txBody>
          <a:bodyPr/>
          <a:lstStyle/>
          <a:p>
            <a:r>
              <a:rPr lang="en-US" altLang="en-US" dirty="0"/>
              <a:t>Essential Question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833D61-3ABC-40A1-5174-150FDA2D62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888" y="2247900"/>
            <a:ext cx="7885112" cy="1397000"/>
          </a:xfrm>
        </p:spPr>
        <p:txBody>
          <a:bodyPr rtlCol="0">
            <a:normAutofit fontScale="32500" lnSpcReduction="20000"/>
          </a:bodyPr>
          <a:lstStyle/>
          <a:p>
            <a:pPr marL="64008" indent="0">
              <a:buNone/>
            </a:pPr>
            <a:r>
              <a:rPr lang="en-US" altLang="en-US" sz="9600" dirty="0"/>
              <a:t>How can I integrate AI tools into my daily workflow to focus more on student-centered activities? </a:t>
            </a:r>
          </a:p>
        </p:txBody>
      </p:sp>
    </p:spTree>
    <p:extLst>
      <p:ext uri="{BB962C8B-B14F-4D97-AF65-F5344CB8AC3E}">
        <p14:creationId xmlns:p14="http://schemas.microsoft.com/office/powerpoint/2010/main" val="4293248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1CD8-D9BB-BC4B-FD94-B6149C8A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Why-Lighting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7D3FB85-4C05-9AF8-0E54-BE7EB078D8F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On the </a:t>
            </a:r>
            <a:r>
              <a:rPr lang="en-US" altLang="en-US" b="1" i="1" dirty="0"/>
              <a:t>Best Practices </a:t>
            </a:r>
            <a:r>
              <a:rPr lang="en-US" altLang="en-US" dirty="0"/>
              <a:t>handout, highlight the text you find the most important or surprising.</a:t>
            </a:r>
          </a:p>
          <a:p>
            <a:r>
              <a:rPr lang="en-US" altLang="en-US" dirty="0"/>
              <a:t>Explain your highlights in the margins of the documents.</a:t>
            </a:r>
          </a:p>
        </p:txBody>
      </p:sp>
      <p:pic>
        <p:nvPicPr>
          <p:cNvPr id="3" name="Google Shape;122;p25">
            <a:extLst>
              <a:ext uri="{FF2B5EF4-FFF2-40B4-BE49-F238E27FC236}">
                <a16:creationId xmlns:a16="http://schemas.microsoft.com/office/drawing/2014/main" id="{0F122A8B-9269-9754-5B76-5013D6CAA16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39750" y="127050"/>
            <a:ext cx="1559576" cy="15595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1CD8-D9BB-BC4B-FD94-B6149C8A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Best Practices for Using AI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7D3FB85-4C05-9AF8-0E54-BE7EB078D8F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sz="1800" b="1" dirty="0"/>
              <a:t>Check for Bias and Accuracy: </a:t>
            </a:r>
            <a:r>
              <a:rPr lang="en-US" altLang="en-US" sz="1800" dirty="0"/>
              <a:t>Ai might occasionally produce biased or incorrect content. Always double-check before sharing with students.</a:t>
            </a:r>
          </a:p>
          <a:p>
            <a:r>
              <a:rPr lang="en-US" altLang="en-US" sz="1800" b="1" dirty="0"/>
              <a:t>The 80-20 Approach: </a:t>
            </a:r>
            <a:r>
              <a:rPr lang="en-US" altLang="en-US" sz="1800" dirty="0"/>
              <a:t>Use AI for initial work, but make sure to add your final touch, review for bias and accuracy, and contextualize appropriately for the last 20%.</a:t>
            </a:r>
          </a:p>
          <a:p>
            <a:r>
              <a:rPr lang="en-US" altLang="en-US" sz="1800" b="1" dirty="0"/>
              <a:t>Your Judgement Matters: </a:t>
            </a:r>
            <a:r>
              <a:rPr lang="en-US" altLang="en-US" sz="1800" dirty="0"/>
              <a:t>See AI-generated content as a sharing point, not a final solution. Always adhere to your school’s guidelines.</a:t>
            </a:r>
          </a:p>
          <a:p>
            <a:r>
              <a:rPr lang="en-US" altLang="en-US" sz="1800" b="1" dirty="0"/>
              <a:t>Know the Limits: </a:t>
            </a:r>
            <a:r>
              <a:rPr lang="en-US" altLang="en-US" sz="1800" dirty="0"/>
              <a:t>AI’s knowledge stops on its last training date, so recent topics may not be up to date.</a:t>
            </a:r>
          </a:p>
          <a:p>
            <a:r>
              <a:rPr lang="en-US" altLang="en-US" sz="1800" b="1" dirty="0"/>
              <a:t>Protect Privacy: </a:t>
            </a:r>
            <a:r>
              <a:rPr lang="en-US" altLang="en-US" sz="1800" dirty="0"/>
              <a:t>Don’t include personal student details like names or addresses. Treat using AI the same as posting on the internet.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1CD8-D9BB-BC4B-FD94-B6149C8A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AI Tools for Educators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7D3FB85-4C05-9AF8-0E54-BE7EB078D8F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2"/>
            <a:ext cx="7886700" cy="3773487"/>
          </a:xfrm>
        </p:spPr>
        <p:txBody>
          <a:bodyPr/>
          <a:lstStyle/>
          <a:p>
            <a:r>
              <a:rPr lang="en-US" altLang="en-US" sz="1600" dirty="0">
                <a:hlinkClick r:id="rId3"/>
              </a:rPr>
              <a:t>ChatGPT</a:t>
            </a:r>
            <a:endParaRPr lang="en-US" altLang="en-US" sz="1600" dirty="0"/>
          </a:p>
          <a:p>
            <a:pPr lvl="1"/>
            <a:r>
              <a:rPr lang="en-US" altLang="en-US" sz="1600" dirty="0"/>
              <a:t>ChatGPT is an advanced AI language model developed by OpenAI. It is designed to understand and generate human-like text.</a:t>
            </a:r>
          </a:p>
          <a:p>
            <a:r>
              <a:rPr lang="en-US" altLang="en-US" sz="1600" dirty="0">
                <a:hlinkClick r:id="rId4"/>
              </a:rPr>
              <a:t>MagicSchool AI: Tech Tool Card</a:t>
            </a:r>
            <a:endParaRPr lang="en-US" altLang="en-US" sz="1600" dirty="0"/>
          </a:p>
          <a:p>
            <a:pPr lvl="1"/>
            <a:r>
              <a:rPr lang="en-US" altLang="en-US" sz="1600" dirty="0"/>
              <a:t>Magic School AI gives access to more than 60 customizable tools to plan lessons, create projects, differentiate learning, and more. MagicSchool AI is free to use.</a:t>
            </a:r>
          </a:p>
          <a:p>
            <a:r>
              <a:rPr lang="en-US" altLang="en-US" sz="1600" dirty="0">
                <a:hlinkClick r:id="rId5"/>
              </a:rPr>
              <a:t>Diffit: Tech Tool Card</a:t>
            </a:r>
            <a:endParaRPr lang="en-US" altLang="en-US" sz="1600" dirty="0"/>
          </a:p>
          <a:p>
            <a:pPr lvl="1"/>
            <a:r>
              <a:rPr lang="en-US" altLang="en-US" sz="1600" dirty="0"/>
              <a:t>Diffit is a website for teachers to use to generate instructional materials and to differentiate instructional materials using AI.</a:t>
            </a:r>
          </a:p>
          <a:p>
            <a:r>
              <a:rPr lang="en-US" altLang="en-US" sz="1600" dirty="0">
                <a:hlinkClick r:id="rId6"/>
              </a:rPr>
              <a:t>Brisk: Tech Tool Card</a:t>
            </a:r>
            <a:endParaRPr lang="en-US" altLang="en-US" sz="1600" dirty="0"/>
          </a:p>
          <a:p>
            <a:pPr lvl="1"/>
            <a:r>
              <a:rPr lang="en-US" altLang="en-US" sz="1600" dirty="0"/>
              <a:t>Brick Teaching is a Google Chrome extension that offers AI-generated tools to assist educators.</a:t>
            </a:r>
          </a:p>
          <a:p>
            <a:pPr marL="557784" lvl="1" indent="0" algn="ctr">
              <a:buNone/>
            </a:pPr>
            <a:r>
              <a:rPr lang="it-IT" sz="1600" u="sng" dirty="0">
                <a:solidFill>
                  <a:schemeClr val="hlink"/>
                </a:solidFill>
                <a:hlinkClick r:id="rId7"/>
              </a:rPr>
              <a:t>K20 Artificial Intelligence (AI) Toolbox</a:t>
            </a:r>
            <a:endParaRPr lang="it-IT" sz="1600" dirty="0"/>
          </a:p>
          <a:p>
            <a:pPr marL="557784" lvl="1" indent="0" algn="ctr">
              <a:buNone/>
            </a:pPr>
            <a:endParaRPr lang="en-US" alt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1CD8-D9BB-BC4B-FD94-B6149C8A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Large Language Models (LLMs)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7D3FB85-4C05-9AF8-0E54-BE7EB078D8F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3"/>
            <a:ext cx="5673937" cy="3262312"/>
          </a:xfrm>
        </p:spPr>
        <p:txBody>
          <a:bodyPr/>
          <a:lstStyle/>
          <a:p>
            <a:r>
              <a:rPr lang="en-US" altLang="en-US" dirty="0"/>
              <a:t>Large language models (LLMs) are a type of artificial intelligence (AI) program that use machine learning to recognize and generate text and other content.</a:t>
            </a:r>
          </a:p>
          <a:p>
            <a:pPr lvl="1"/>
            <a:r>
              <a:rPr lang="en-US" altLang="en-US" b="1" dirty="0"/>
              <a:t>Examples:</a:t>
            </a:r>
            <a:r>
              <a:rPr lang="en-US" altLang="en-US" dirty="0"/>
              <a:t> ChatGPT, Gemini, Claude, CoPilot</a:t>
            </a:r>
          </a:p>
        </p:txBody>
      </p:sp>
      <p:pic>
        <p:nvPicPr>
          <p:cNvPr id="3" name="Google Shape;141;p28">
            <a:extLst>
              <a:ext uri="{FF2B5EF4-FFF2-40B4-BE49-F238E27FC236}">
                <a16:creationId xmlns:a16="http://schemas.microsoft.com/office/drawing/2014/main" id="{E11423E9-B608-0800-7E9E-364DD2BBEA5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302587" y="1449183"/>
            <a:ext cx="2159401" cy="2161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02DC2DEC-ED14-46D2-92D2-CE7973B77C9B}"/>
    </a:ext>
  </a:extLst>
</a:theme>
</file>

<file path=ppt/theme/theme2.xml><?xml version="1.0" encoding="utf-8"?>
<a:theme xmlns:a="http://schemas.openxmlformats.org/drawingml/2006/main" name="1_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92F950AD-31EE-4ABC-AB96-5F978758D647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 (25)—Template</Template>
  <TotalTime>67</TotalTime>
  <Words>1027</Words>
  <Application>Microsoft Office PowerPoint</Application>
  <PresentationFormat>On-screen Show (16:9)</PresentationFormat>
  <Paragraphs>79</Paragraphs>
  <Slides>15</Slides>
  <Notes>10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Aptos Display</vt:lpstr>
      <vt:lpstr>Arial</vt:lpstr>
      <vt:lpstr>Calibri</vt:lpstr>
      <vt:lpstr>Courier New</vt:lpstr>
      <vt:lpstr>System Font Regular</vt:lpstr>
      <vt:lpstr>Wingdings</vt:lpstr>
      <vt:lpstr>Custom Design</vt:lpstr>
      <vt:lpstr>1_Custom Design</vt:lpstr>
      <vt:lpstr>PowerPoint Presentation</vt:lpstr>
      <vt:lpstr>Beyond the Classroom:</vt:lpstr>
      <vt:lpstr>Collective Brain Dump</vt:lpstr>
      <vt:lpstr>Learning Objectives</vt:lpstr>
      <vt:lpstr>Essential Question</vt:lpstr>
      <vt:lpstr>Why-Lighting</vt:lpstr>
      <vt:lpstr>Best Practices for Using AI</vt:lpstr>
      <vt:lpstr>AI Tools for Educators</vt:lpstr>
      <vt:lpstr>Large Language Models (LLMs)</vt:lpstr>
      <vt:lpstr>Prompt Writing Guide</vt:lpstr>
      <vt:lpstr>Choice Board Bingo</vt:lpstr>
      <vt:lpstr>Counselor LEARN Collection</vt:lpstr>
      <vt:lpstr>30-Second Expert</vt:lpstr>
      <vt:lpstr>30-Second Timer</vt:lpstr>
      <vt:lpstr>S-I-T</vt:lpstr>
    </vt:vector>
  </TitlesOfParts>
  <Manager/>
  <Company>University of Oklahoma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Lieu, Mary</dc:creator>
  <cp:keywords/>
  <dc:description/>
  <cp:lastModifiedBy>Lieu, Mary</cp:lastModifiedBy>
  <cp:revision>1</cp:revision>
  <dcterms:created xsi:type="dcterms:W3CDTF">2026-03-31T20:21:53Z</dcterms:created>
  <dcterms:modified xsi:type="dcterms:W3CDTF">2026-03-31T21:29:33Z</dcterms:modified>
  <cp:category/>
</cp:coreProperties>
</file>