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 id="2147483681" r:id="rId2"/>
  </p:sldMasterIdLst>
  <p:notesMasterIdLst>
    <p:notesMasterId r:id="rId16"/>
  </p:notesMasterIdLst>
  <p:sldIdLst>
    <p:sldId id="256" r:id="rId3"/>
    <p:sldId id="257" r:id="rId4"/>
    <p:sldId id="272" r:id="rId5"/>
    <p:sldId id="273" r:id="rId6"/>
    <p:sldId id="274" r:id="rId7"/>
    <p:sldId id="262" r:id="rId8"/>
    <p:sldId id="275" r:id="rId9"/>
    <p:sldId id="260" r:id="rId10"/>
    <p:sldId id="276" r:id="rId11"/>
    <p:sldId id="281" r:id="rId12"/>
    <p:sldId id="277" r:id="rId13"/>
    <p:sldId id="278" r:id="rId14"/>
    <p:sldId id="280" r:id="rId15"/>
  </p:sldIdLst>
  <p:sldSz cx="9144000" cy="5143500" type="screen16x9"/>
  <p:notesSz cx="6858000" cy="9144000"/>
  <p:defaultTextStyle>
    <a:defPPr>
      <a:defRPr lang="en-US"/>
    </a:defPPr>
    <a:lvl1pPr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1pPr>
    <a:lvl2pPr marL="4572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2pPr>
    <a:lvl3pPr marL="9144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3pPr>
    <a:lvl4pPr marL="13716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4pPr>
    <a:lvl5pPr marL="18288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5pPr>
    <a:lvl6pPr marL="22860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6pPr>
    <a:lvl7pPr marL="27432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7pPr>
    <a:lvl8pPr marL="32004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8pPr>
    <a:lvl9pPr marL="36576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EDF182F-1DE7-4F13-8AA3-002D9E3B458A}">
  <a:tblStyle styleId="{BEDF182F-1DE7-4F13-8AA3-002D9E3B458A}"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286"/>
  </p:normalViewPr>
  <p:slideViewPr>
    <p:cSldViewPr snapToGrid="0">
      <p:cViewPr varScale="1">
        <p:scale>
          <a:sx n="197" d="100"/>
          <a:sy n="197" d="100"/>
        </p:scale>
        <p:origin x="736" y="108"/>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Google Shape;3;n">
            <a:extLst>
              <a:ext uri="{FF2B5EF4-FFF2-40B4-BE49-F238E27FC236}">
                <a16:creationId xmlns:a16="http://schemas.microsoft.com/office/drawing/2014/main" id="{8624FC82-B5A2-5FA3-CBF3-BCBFA34F9D96}"/>
              </a:ext>
            </a:extLst>
          </p:cNvPr>
          <p:cNvSpPr>
            <a:spLocks noGrp="1" noRot="1" noChangeAspect="1"/>
          </p:cNvSpPr>
          <p:nvPr>
            <p:ph type="sldImg" idx="2"/>
          </p:nvPr>
        </p:nvSpPr>
        <p:spPr bwMode="auto">
          <a:xfrm>
            <a:off x="381000" y="685800"/>
            <a:ext cx="6096000" cy="3429000"/>
          </a:xfrm>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Lst>
            <a:ahLst/>
            <a:cxnLst>
              <a:cxn ang="0">
                <a:pos x="T0" y="T1"/>
              </a:cxn>
              <a:cxn ang="0">
                <a:pos x="T2" y="T3"/>
              </a:cxn>
              <a:cxn ang="0">
                <a:pos x="T4" y="T5"/>
              </a:cxn>
              <a:cxn ang="0">
                <a:pos x="T6" y="T7"/>
              </a:cxn>
              <a:cxn ang="0">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cmpd="sng">
            <a:solidFill>
              <a:srgbClr val="000000"/>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19459" name="Google Shape;4;n">
            <a:extLst>
              <a:ext uri="{FF2B5EF4-FFF2-40B4-BE49-F238E27FC236}">
                <a16:creationId xmlns:a16="http://schemas.microsoft.com/office/drawing/2014/main" id="{8976970C-9707-70A8-F003-735290520F14}"/>
              </a:ext>
            </a:extLst>
          </p:cNvPr>
          <p:cNvSpPr txBox="1">
            <a:spLocks noGrp="1" noChangeArrowheads="1"/>
          </p:cNvSpPr>
          <p:nvPr>
            <p:ph type="body" idx="1"/>
          </p:nvPr>
        </p:nvSpPr>
        <p:spPr bwMode="auto">
          <a:xfrm>
            <a:off x="685800" y="4343400"/>
            <a:ext cx="5486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t" anchorCtr="0" compatLnSpc="1">
            <a:prstTxWarp prst="textNoShape">
              <a:avLst/>
            </a:prstTxWarp>
          </a:bodyPr>
          <a:lstStyle/>
          <a:p>
            <a:pPr lvl="0"/>
            <a:endParaRPr lang="en-US" altLang="en-US">
              <a:sym typeface="Arial" panose="020B0604020202020204" pitchFamily="34" charset="0"/>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L="457200"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1pPr>
    <a:lvl2pPr marL="914400" lvl="1"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2pPr>
    <a:lvl3pPr marL="1371600" lvl="2"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3pPr>
    <a:lvl4pPr marL="1828800" lvl="3"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4pPr>
    <a:lvl5pPr marL="2286000" lvl="4"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learn.k20center.ou.edu/strategy/87"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learn.k20center.ou.edu/strategy/87"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learn.k20center.ou.edu/strategy/87"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learn.k20center.ou.edu/strategy/87" TargetMode="External"/><Relationship Id="rId2" Type="http://schemas.openxmlformats.org/officeDocument/2006/relationships/slide" Target="../slides/slide12.xml"/><Relationship Id="rId1" Type="http://schemas.openxmlformats.org/officeDocument/2006/relationships/notesMaster" Target="../notesMasters/notesMaster1.xml"/><Relationship Id="rId4" Type="http://schemas.openxmlformats.org/officeDocument/2006/relationships/hyperlink" Target="https://learn.k20center.ou.edu/strategy/926"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5" name="Google Shape;38;p:notes">
            <a:extLst>
              <a:ext uri="{FF2B5EF4-FFF2-40B4-BE49-F238E27FC236}">
                <a16:creationId xmlns:a16="http://schemas.microsoft.com/office/drawing/2014/main" id="{9366B4A2-DBA3-CFE8-53CE-BFEE9562E40A}"/>
              </a:ext>
            </a:extLst>
          </p:cNvPr>
          <p:cNvSpPr>
            <a:spLocks noGrp="1" noRot="1" noChangeAspect="1" noTextEdit="1"/>
          </p:cNvSpPr>
          <p:nvPr>
            <p:ph type="sldImg" idx="2"/>
          </p:nvPr>
        </p:nvSpPr>
        <p:spPr>
          <a:noFill/>
          <a:ln>
            <a:headEnd/>
            <a:tailEnd/>
          </a:ln>
        </p:spPr>
      </p:sp>
      <p:sp>
        <p:nvSpPr>
          <p:cNvPr id="21506" name="Google Shape;39;p:notes">
            <a:extLst>
              <a:ext uri="{FF2B5EF4-FFF2-40B4-BE49-F238E27FC236}">
                <a16:creationId xmlns:a16="http://schemas.microsoft.com/office/drawing/2014/main" id="{3F2534ED-FEAD-412D-0543-27B7B303B0D9}"/>
              </a:ext>
            </a:extLst>
          </p:cNvPr>
          <p:cNvSpPr txBox="1">
            <a:spLocks noGrp="1" noChangeArrowheads="1"/>
          </p:cNvSpPr>
          <p:nvPr>
            <p:ph type="body" idx="1"/>
          </p:nvPr>
        </p:nvSpPr>
        <p:spPr/>
        <p:txBody>
          <a:bodyPr/>
          <a:lstStyle/>
          <a:p>
            <a:pPr marL="0" indent="0" eaLnBrk="1" hangingPunct="1">
              <a:buSzPts val="1100"/>
            </a:pPr>
            <a:endParaRPr lang="en-US" altLang="en-US" sz="1100">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98450" algn="l" defTabSz="914400" rtl="0" eaLnBrk="0" fontAlgn="base" latinLnBrk="0" hangingPunct="0">
              <a:lnSpc>
                <a:spcPct val="100000"/>
              </a:lnSpc>
              <a:spcBef>
                <a:spcPct val="0"/>
              </a:spcBef>
              <a:spcAft>
                <a:spcPct val="0"/>
              </a:spcAft>
              <a:buClr>
                <a:srgbClr val="000000"/>
              </a:buClr>
              <a:buSzTx/>
              <a:buFont typeface="Arial" panose="020B0604020202020204" pitchFamily="34" charset="0"/>
              <a:buNone/>
              <a:tabLst/>
              <a:defRPr/>
            </a:pPr>
            <a:r>
              <a:rPr lang="en-US" sz="1400" dirty="0">
                <a:latin typeface="Arial"/>
                <a:ea typeface="Arial"/>
                <a:cs typeface="Arial"/>
                <a:sym typeface="Arial"/>
              </a:rPr>
              <a:t>K20 Center. (n.d.). Affinity process. Strategies.</a:t>
            </a:r>
            <a:r>
              <a:rPr lang="en-US" sz="1400" dirty="0">
                <a:uFill>
                  <a:noFill/>
                </a:uFill>
                <a:latin typeface="Arial"/>
                <a:ea typeface="Arial"/>
                <a:cs typeface="Arial"/>
                <a:sym typeface="Arial"/>
                <a:hlinkClick r:id="rId3"/>
              </a:rPr>
              <a:t> </a:t>
            </a:r>
            <a:r>
              <a:rPr lang="en-US" sz="1400" u="sng" dirty="0">
                <a:solidFill>
                  <a:schemeClr val="hlink"/>
                </a:solidFill>
                <a:latin typeface="Arial"/>
                <a:ea typeface="Arial"/>
                <a:cs typeface="Arial"/>
                <a:sym typeface="Arial"/>
                <a:hlinkClick r:id="rId3"/>
              </a:rPr>
              <a:t>https://learn.k20center.ou.edu/strategy/87</a:t>
            </a:r>
            <a:endParaRPr lang="en-US" sz="1400" u="sng" dirty="0">
              <a:solidFill>
                <a:schemeClr val="hlink"/>
              </a:solidFill>
              <a:latin typeface="Arial"/>
              <a:ea typeface="Arial"/>
              <a:cs typeface="Arial"/>
              <a:sym typeface="Arial"/>
            </a:endParaRPr>
          </a:p>
          <a:p>
            <a:endParaRPr lang="en-US" dirty="0"/>
          </a:p>
        </p:txBody>
      </p:sp>
    </p:spTree>
    <p:extLst>
      <p:ext uri="{BB962C8B-B14F-4D97-AF65-F5344CB8AC3E}">
        <p14:creationId xmlns:p14="http://schemas.microsoft.com/office/powerpoint/2010/main" val="16037228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8FA0ED-8CF7-9AF4-0B35-B65EA05016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077132-4C50-03C2-D0A8-2B4E9AEE0E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29B158-198F-D157-EA21-C5A39CACB513}"/>
              </a:ext>
            </a:extLst>
          </p:cNvPr>
          <p:cNvSpPr>
            <a:spLocks noGrp="1"/>
          </p:cNvSpPr>
          <p:nvPr>
            <p:ph type="body" idx="1"/>
          </p:nvPr>
        </p:nvSpPr>
        <p:spPr/>
        <p:txBody>
          <a:bodyPr/>
          <a:lstStyle/>
          <a:p>
            <a:pPr marL="457200" marR="0" lvl="0" indent="-298450" algn="l" defTabSz="914400" rtl="0" eaLnBrk="0" fontAlgn="base" latinLnBrk="0" hangingPunct="0">
              <a:lnSpc>
                <a:spcPct val="100000"/>
              </a:lnSpc>
              <a:spcBef>
                <a:spcPct val="0"/>
              </a:spcBef>
              <a:spcAft>
                <a:spcPct val="0"/>
              </a:spcAft>
              <a:buClr>
                <a:srgbClr val="000000"/>
              </a:buClr>
              <a:buSzTx/>
              <a:buFont typeface="Arial" panose="020B0604020202020204" pitchFamily="34" charset="0"/>
              <a:buNone/>
              <a:tabLst/>
              <a:defRPr/>
            </a:pPr>
            <a:r>
              <a:rPr lang="en-US" sz="1400" dirty="0">
                <a:latin typeface="Arial"/>
                <a:ea typeface="Arial"/>
                <a:cs typeface="Arial"/>
                <a:sym typeface="Arial"/>
              </a:rPr>
              <a:t>K20 Center. (n.d.). Affinity process. Strategies.</a:t>
            </a:r>
            <a:r>
              <a:rPr lang="en-US" sz="1400" dirty="0">
                <a:uFill>
                  <a:noFill/>
                </a:uFill>
                <a:latin typeface="Arial"/>
                <a:ea typeface="Arial"/>
                <a:cs typeface="Arial"/>
                <a:sym typeface="Arial"/>
                <a:hlinkClick r:id="rId3"/>
              </a:rPr>
              <a:t> </a:t>
            </a:r>
            <a:r>
              <a:rPr lang="en-US" sz="1400" u="sng" dirty="0">
                <a:solidFill>
                  <a:schemeClr val="hlink"/>
                </a:solidFill>
                <a:latin typeface="Arial"/>
                <a:ea typeface="Arial"/>
                <a:cs typeface="Arial"/>
                <a:sym typeface="Arial"/>
                <a:hlinkClick r:id="rId3"/>
              </a:rPr>
              <a:t>https://learn.k20center.ou.edu/strategy/87</a:t>
            </a:r>
            <a:endParaRPr lang="en-US" sz="1400" u="sng" dirty="0">
              <a:solidFill>
                <a:schemeClr val="hlink"/>
              </a:solidFill>
              <a:latin typeface="Arial"/>
              <a:ea typeface="Arial"/>
              <a:cs typeface="Arial"/>
              <a:sym typeface="Arial"/>
            </a:endParaRPr>
          </a:p>
          <a:p>
            <a:endParaRPr lang="en-US" dirty="0"/>
          </a:p>
        </p:txBody>
      </p:sp>
    </p:spTree>
    <p:extLst>
      <p:ext uri="{BB962C8B-B14F-4D97-AF65-F5344CB8AC3E}">
        <p14:creationId xmlns:p14="http://schemas.microsoft.com/office/powerpoint/2010/main" val="35360695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71A37B-1F50-23DB-D39C-AAA675ECD3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31A1D1-B5B3-05B4-0683-05C569C509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533581-F7CE-E552-E578-18CDA47FA0F2}"/>
              </a:ext>
            </a:extLst>
          </p:cNvPr>
          <p:cNvSpPr>
            <a:spLocks noGrp="1"/>
          </p:cNvSpPr>
          <p:nvPr>
            <p:ph type="body" idx="1"/>
          </p:nvPr>
        </p:nvSpPr>
        <p:spPr/>
        <p:txBody>
          <a:bodyPr/>
          <a:lstStyle/>
          <a:p>
            <a:pPr marL="457200" marR="0" lvl="0" indent="-298450" algn="l" defTabSz="914400" rtl="0" eaLnBrk="0" fontAlgn="base" latinLnBrk="0" hangingPunct="0">
              <a:lnSpc>
                <a:spcPct val="100000"/>
              </a:lnSpc>
              <a:spcBef>
                <a:spcPct val="0"/>
              </a:spcBef>
              <a:spcAft>
                <a:spcPct val="0"/>
              </a:spcAft>
              <a:buClr>
                <a:srgbClr val="000000"/>
              </a:buClr>
              <a:buSzTx/>
              <a:buFont typeface="Arial" panose="020B0604020202020204" pitchFamily="34" charset="0"/>
              <a:buNone/>
              <a:tabLst/>
              <a:defRPr/>
            </a:pPr>
            <a:r>
              <a:rPr lang="en-US" sz="1400" dirty="0">
                <a:latin typeface="Arial"/>
                <a:ea typeface="Arial"/>
                <a:cs typeface="Arial"/>
                <a:sym typeface="Arial"/>
              </a:rPr>
              <a:t>K20 Center. (n.d.). Affinity process. Strategies.</a:t>
            </a:r>
            <a:r>
              <a:rPr lang="en-US" sz="1400" dirty="0">
                <a:uFill>
                  <a:noFill/>
                </a:uFill>
                <a:latin typeface="Arial"/>
                <a:ea typeface="Arial"/>
                <a:cs typeface="Arial"/>
                <a:sym typeface="Arial"/>
                <a:hlinkClick r:id="rId3"/>
              </a:rPr>
              <a:t> </a:t>
            </a:r>
            <a:r>
              <a:rPr lang="en-US" sz="1400" u="sng" dirty="0">
                <a:solidFill>
                  <a:schemeClr val="hlink"/>
                </a:solidFill>
                <a:latin typeface="Arial"/>
                <a:ea typeface="Arial"/>
                <a:cs typeface="Arial"/>
                <a:sym typeface="Arial"/>
                <a:hlinkClick r:id="rId3"/>
              </a:rPr>
              <a:t>https://learn.k20center.ou.edu/strategy/87</a:t>
            </a:r>
            <a:endParaRPr lang="en-US" sz="1400" u="sng" dirty="0">
              <a:solidFill>
                <a:schemeClr val="hlink"/>
              </a:solidFill>
              <a:latin typeface="Arial"/>
              <a:ea typeface="Arial"/>
              <a:cs typeface="Arial"/>
              <a:sym typeface="Arial"/>
            </a:endParaRPr>
          </a:p>
          <a:p>
            <a:endParaRPr lang="en-US" dirty="0"/>
          </a:p>
        </p:txBody>
      </p:sp>
    </p:spTree>
    <p:extLst>
      <p:ext uri="{BB962C8B-B14F-4D97-AF65-F5344CB8AC3E}">
        <p14:creationId xmlns:p14="http://schemas.microsoft.com/office/powerpoint/2010/main" val="30708910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607629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562833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98450" algn="l" defTabSz="914400" rtl="0" eaLnBrk="0" fontAlgn="base" latinLnBrk="0" hangingPunct="0">
              <a:lnSpc>
                <a:spcPct val="100000"/>
              </a:lnSpc>
              <a:spcBef>
                <a:spcPct val="0"/>
              </a:spcBef>
              <a:spcAft>
                <a:spcPct val="0"/>
              </a:spcAft>
              <a:buClr>
                <a:srgbClr val="000000"/>
              </a:buClr>
              <a:buSzTx/>
              <a:buFont typeface="Arial" panose="020B0604020202020204" pitchFamily="34" charset="0"/>
              <a:buNone/>
              <a:tabLst/>
              <a:defRPr/>
            </a:pPr>
            <a:r>
              <a:rPr lang="en-US" sz="1200" dirty="0">
                <a:latin typeface="Arial"/>
                <a:ea typeface="Arial"/>
                <a:cs typeface="Arial"/>
                <a:sym typeface="Arial"/>
              </a:rPr>
              <a:t>K20 Center. (n.d.). S-I-T. Strategies.</a:t>
            </a:r>
            <a:r>
              <a:rPr lang="en-US" sz="1200" dirty="0">
                <a:uFill>
                  <a:noFill/>
                </a:uFill>
                <a:latin typeface="Arial"/>
                <a:ea typeface="Arial"/>
                <a:cs typeface="Arial"/>
                <a:sym typeface="Arial"/>
                <a:hlinkClick r:id="rId3"/>
              </a:rPr>
              <a:t> </a:t>
            </a:r>
            <a:r>
              <a:rPr lang="en-US" u="sng" dirty="0">
                <a:solidFill>
                  <a:schemeClr val="hlink"/>
                </a:solidFill>
                <a:hlinkClick r:id="rId4"/>
              </a:rPr>
              <a:t>https://learn.k20center.ou.edu/strategy/926</a:t>
            </a:r>
            <a:r>
              <a:rPr lang="en-US" dirty="0"/>
              <a:t> </a:t>
            </a:r>
          </a:p>
          <a:p>
            <a:endParaRPr lang="en-US" dirty="0"/>
          </a:p>
        </p:txBody>
      </p:sp>
    </p:spTree>
    <p:extLst>
      <p:ext uri="{BB962C8B-B14F-4D97-AF65-F5344CB8AC3E}">
        <p14:creationId xmlns:p14="http://schemas.microsoft.com/office/powerpoint/2010/main" val="25176922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710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deo">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4B20552E-7342-E84A-F371-1971A3F6C44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7" name="Google Shape;32;p8"/>
          <p:cNvSpPr txBox="1">
            <a:spLocks noGrp="1"/>
          </p:cNvSpPr>
          <p:nvPr>
            <p:ph type="title"/>
          </p:nvPr>
        </p:nvSpPr>
        <p:spPr>
          <a:xfrm>
            <a:off x="754050" y="4329575"/>
            <a:ext cx="7635900" cy="572700"/>
          </a:xfrm>
          <a:prstGeom prst="rect">
            <a:avLst/>
          </a:prstGeom>
          <a:noFill/>
          <a:ln>
            <a:noFill/>
          </a:ln>
        </p:spPr>
        <p:txBody>
          <a:bodyPr spcFirstLastPara="1" lIns="91425" tIns="91425" rIns="91425" bIns="91425" anchor="t">
            <a:normAutofit/>
          </a:bodyPr>
          <a:lstStyle>
            <a:lvl1pPr lvl="0" algn="ctr">
              <a:lnSpc>
                <a:spcPct val="150000"/>
              </a:lnSpc>
              <a:spcBef>
                <a:spcPts val="0"/>
              </a:spcBef>
              <a:spcAft>
                <a:spcPts val="0"/>
              </a:spcAft>
              <a:buClr>
                <a:srgbClr val="275781"/>
              </a:buClr>
              <a:buSzPts val="1800"/>
              <a:buFont typeface="Calibri"/>
              <a:buNone/>
              <a:defRPr sz="1800">
                <a:solidFill>
                  <a:srgbClr val="275781"/>
                </a:solidFill>
                <a:latin typeface="Calibri"/>
                <a:ea typeface="Calibri"/>
                <a:cs typeface="Calibri"/>
                <a:sym typeface="Calibri"/>
              </a:defRPr>
            </a:lvl1pPr>
            <a:lvl2pPr lvl="1">
              <a:spcBef>
                <a:spcPts val="0"/>
              </a:spcBef>
              <a:spcAft>
                <a:spcPts val="0"/>
              </a:spcAft>
              <a:buSzPts val="2800"/>
              <a:buFont typeface="Calibri"/>
              <a:buNone/>
              <a:defRPr>
                <a:latin typeface="Calibri"/>
                <a:ea typeface="Calibri"/>
                <a:cs typeface="Calibri"/>
                <a:sym typeface="Calibri"/>
              </a:defRPr>
            </a:lvl2pPr>
            <a:lvl3pPr lvl="2">
              <a:spcBef>
                <a:spcPts val="0"/>
              </a:spcBef>
              <a:spcAft>
                <a:spcPts val="0"/>
              </a:spcAft>
              <a:buSzPts val="2800"/>
              <a:buFont typeface="Calibri"/>
              <a:buNone/>
              <a:defRPr>
                <a:latin typeface="Calibri"/>
                <a:ea typeface="Calibri"/>
                <a:cs typeface="Calibri"/>
                <a:sym typeface="Calibri"/>
              </a:defRPr>
            </a:lvl3pPr>
            <a:lvl4pPr lvl="3">
              <a:spcBef>
                <a:spcPts val="0"/>
              </a:spcBef>
              <a:spcAft>
                <a:spcPts val="0"/>
              </a:spcAft>
              <a:buSzPts val="2800"/>
              <a:buFont typeface="Calibri"/>
              <a:buNone/>
              <a:defRPr>
                <a:latin typeface="Calibri"/>
                <a:ea typeface="Calibri"/>
                <a:cs typeface="Calibri"/>
                <a:sym typeface="Calibri"/>
              </a:defRPr>
            </a:lvl4pPr>
            <a:lvl5pPr lvl="4">
              <a:spcBef>
                <a:spcPts val="0"/>
              </a:spcBef>
              <a:spcAft>
                <a:spcPts val="0"/>
              </a:spcAft>
              <a:buSzPts val="2800"/>
              <a:buFont typeface="Calibri"/>
              <a:buNone/>
              <a:defRPr>
                <a:latin typeface="Calibri"/>
                <a:ea typeface="Calibri"/>
                <a:cs typeface="Calibri"/>
                <a:sym typeface="Calibri"/>
              </a:defRPr>
            </a:lvl5pPr>
            <a:lvl6pPr lvl="5">
              <a:spcBef>
                <a:spcPts val="0"/>
              </a:spcBef>
              <a:spcAft>
                <a:spcPts val="0"/>
              </a:spcAft>
              <a:buSzPts val="2800"/>
              <a:buFont typeface="Calibri"/>
              <a:buNone/>
              <a:defRPr>
                <a:latin typeface="Calibri"/>
                <a:ea typeface="Calibri"/>
                <a:cs typeface="Calibri"/>
                <a:sym typeface="Calibri"/>
              </a:defRPr>
            </a:lvl6pPr>
            <a:lvl7pPr lvl="6">
              <a:spcBef>
                <a:spcPts val="0"/>
              </a:spcBef>
              <a:spcAft>
                <a:spcPts val="0"/>
              </a:spcAft>
              <a:buSzPts val="2800"/>
              <a:buFont typeface="Calibri"/>
              <a:buNone/>
              <a:defRPr>
                <a:latin typeface="Calibri"/>
                <a:ea typeface="Calibri"/>
                <a:cs typeface="Calibri"/>
                <a:sym typeface="Calibri"/>
              </a:defRPr>
            </a:lvl7pPr>
            <a:lvl8pPr lvl="7">
              <a:spcBef>
                <a:spcPts val="0"/>
              </a:spcBef>
              <a:spcAft>
                <a:spcPts val="0"/>
              </a:spcAft>
              <a:buSzPts val="2800"/>
              <a:buFont typeface="Calibri"/>
              <a:buNone/>
              <a:defRPr>
                <a:latin typeface="Calibri"/>
                <a:ea typeface="Calibri"/>
                <a:cs typeface="Calibri"/>
                <a:sym typeface="Calibri"/>
              </a:defRPr>
            </a:lvl8pPr>
            <a:lvl9pPr lvl="8">
              <a:spcBef>
                <a:spcPts val="0"/>
              </a:spcBef>
              <a:spcAft>
                <a:spcPts val="0"/>
              </a:spcAft>
              <a:buSzPts val="2800"/>
              <a:buFont typeface="Calibri"/>
              <a:buNone/>
              <a:defRPr>
                <a:latin typeface="Calibri"/>
                <a:ea typeface="Calibri"/>
                <a:cs typeface="Calibri"/>
                <a:sym typeface="Calibri"/>
              </a:defRPr>
            </a:lvl9pPr>
          </a:lstStyle>
          <a:p>
            <a:r>
              <a:rPr lang="en-US"/>
              <a:t>Click to edit Master title style</a:t>
            </a:r>
            <a:endParaRPr dirty="0"/>
          </a:p>
        </p:txBody>
      </p:sp>
    </p:spTree>
    <p:extLst>
      <p:ext uri="{BB962C8B-B14F-4D97-AF65-F5344CB8AC3E}">
        <p14:creationId xmlns:p14="http://schemas.microsoft.com/office/powerpoint/2010/main" val="2969048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Google Shape;29;p7" title="k20center-logo-variations_K20 - Bug Color.png">
            <a:extLst>
              <a:ext uri="{FF2B5EF4-FFF2-40B4-BE49-F238E27FC236}">
                <a16:creationId xmlns:a16="http://schemas.microsoft.com/office/drawing/2014/main" id="{AD6EEF45-89C6-035A-7767-7ED289963CD9}"/>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30238" y="274638"/>
            <a:ext cx="7886700" cy="993775"/>
          </a:xfrm>
        </p:spPr>
        <p:txBody>
          <a:bodyPr anchor="b"/>
          <a:lstStyle>
            <a:lvl1pPr>
              <a:defRPr>
                <a:solidFill>
                  <a:schemeClr val="accent3"/>
                </a:solidFill>
              </a:defRPr>
            </a:lvl1pPr>
          </a:lstStyle>
          <a:p>
            <a:r>
              <a:rPr lang="en-US"/>
              <a:t>Click to edit Master title style</a:t>
            </a:r>
            <a:endParaRPr lang="en-US" dirty="0"/>
          </a:p>
        </p:txBody>
      </p:sp>
      <p:sp>
        <p:nvSpPr>
          <p:cNvPr id="3" name="Text Placeholder 2"/>
          <p:cNvSpPr>
            <a:spLocks noGrp="1"/>
          </p:cNvSpPr>
          <p:nvPr>
            <p:ph type="body" idx="1"/>
          </p:nvPr>
        </p:nvSpPr>
        <p:spPr>
          <a:xfrm>
            <a:off x="630238" y="1260475"/>
            <a:ext cx="3868737" cy="619125"/>
          </a:xfrm>
          <a:prstGeom prst="rect">
            <a:avLst/>
          </a:prstGeom>
        </p:spPr>
        <p:txBody>
          <a:bodyPr anchor="b">
            <a:normAutofit/>
          </a:bodyPr>
          <a:lstStyle>
            <a:lvl1pPr marL="0" indent="0">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1879600"/>
            <a:ext cx="3868737" cy="27622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475"/>
            <a:ext cx="3887788" cy="619125"/>
          </a:xfrm>
          <a:prstGeom prst="rect">
            <a:avLst/>
          </a:prstGeom>
        </p:spPr>
        <p:txBody>
          <a:bodyPr anchor="b"/>
          <a:lstStyle>
            <a:lvl1pPr marL="0" indent="0">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1879600"/>
            <a:ext cx="3887788" cy="27622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73937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Google Shape;29;p7" title="k20center-logo-variations_K20 - Bug Color.png">
            <a:extLst>
              <a:ext uri="{FF2B5EF4-FFF2-40B4-BE49-F238E27FC236}">
                <a16:creationId xmlns:a16="http://schemas.microsoft.com/office/drawing/2014/main" id="{C972B790-E0EA-1D94-2E39-E91EBF32EFA9}"/>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Tree>
    <p:extLst>
      <p:ext uri="{BB962C8B-B14F-4D97-AF65-F5344CB8AC3E}">
        <p14:creationId xmlns:p14="http://schemas.microsoft.com/office/powerpoint/2010/main" val="15328245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Quot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Google Shape;13;p3" title="k20center-logo-variations_K20 Bug - White.png">
            <a:extLst>
              <a:ext uri="{FF2B5EF4-FFF2-40B4-BE49-F238E27FC236}">
                <a16:creationId xmlns:a16="http://schemas.microsoft.com/office/drawing/2014/main" id="{A98AC9D7-ABC9-ABD1-C36A-7174189F79D4}"/>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23888" y="559689"/>
            <a:ext cx="7886700" cy="2139950"/>
          </a:xfrm>
        </p:spPr>
        <p:txBody>
          <a:bodyPr anchor="b">
            <a:normAutofit/>
          </a:bodyPr>
          <a:lstStyle>
            <a:lvl1pPr>
              <a:defRPr sz="360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2718689"/>
            <a:ext cx="7886700" cy="1125538"/>
          </a:xfrm>
          <a:prstGeom prst="rect">
            <a:avLst/>
          </a:prstGeom>
        </p:spPr>
        <p:txBody>
          <a:bodyPr>
            <a:normAutofit/>
          </a:bodyPr>
          <a:lstStyle>
            <a:lvl1pPr marL="0" indent="0">
              <a:buNone/>
              <a:defRPr sz="26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Tree>
    <p:extLst>
      <p:ext uri="{BB962C8B-B14F-4D97-AF65-F5344CB8AC3E}">
        <p14:creationId xmlns:p14="http://schemas.microsoft.com/office/powerpoint/2010/main" val="40029586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 Blue Background">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120B5383-12EC-4263-1497-9698C0CF58F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4" name="Rectangle 3">
            <a:extLst>
              <a:ext uri="{FF2B5EF4-FFF2-40B4-BE49-F238E27FC236}">
                <a16:creationId xmlns:a16="http://schemas.microsoft.com/office/drawing/2014/main" id="{895F1D04-4812-04B5-3299-BCB12F584B19}"/>
              </a:ext>
            </a:extLst>
          </p:cNvPr>
          <p:cNvSpPr/>
          <p:nvPr/>
        </p:nvSpPr>
        <p:spPr>
          <a:xfrm>
            <a:off x="4572000" y="0"/>
            <a:ext cx="4572000" cy="51435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buClr>
                <a:srgbClr val="000000"/>
              </a:buClr>
              <a:buFont typeface="Arial"/>
              <a:buNone/>
              <a:defRPr/>
            </a:pPr>
            <a:endParaRPr lang="en-US" kern="0">
              <a:sym typeface="Arial"/>
            </a:endParaRPr>
          </a:p>
        </p:txBody>
      </p:sp>
      <p:pic>
        <p:nvPicPr>
          <p:cNvPr id="5" name="Google Shape;13;p3" title="k20center-logo-variations_K20 Bug - White.png">
            <a:extLst>
              <a:ext uri="{FF2B5EF4-FFF2-40B4-BE49-F238E27FC236}">
                <a16:creationId xmlns:a16="http://schemas.microsoft.com/office/drawing/2014/main" id="{0201FEDF-1B17-4939-DD49-DF358C79259B}"/>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3" name="Content Placeholder 2"/>
          <p:cNvSpPr>
            <a:spLocks noGrp="1"/>
          </p:cNvSpPr>
          <p:nvPr>
            <p:ph sz="half" idx="1"/>
          </p:nvPr>
        </p:nvSpPr>
        <p:spPr>
          <a:xfrm>
            <a:off x="351496" y="521401"/>
            <a:ext cx="3867150" cy="410069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272110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 Red Background">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86F1E247-B682-7CCA-0967-E63908DD64C2}"/>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4" name="Rectangle 3">
            <a:extLst>
              <a:ext uri="{FF2B5EF4-FFF2-40B4-BE49-F238E27FC236}">
                <a16:creationId xmlns:a16="http://schemas.microsoft.com/office/drawing/2014/main" id="{D492F45D-B2D5-2BE4-2F75-6C684136B567}"/>
              </a:ext>
            </a:extLst>
          </p:cNvPr>
          <p:cNvSpPr/>
          <p:nvPr/>
        </p:nvSpPr>
        <p:spPr>
          <a:xfrm>
            <a:off x="4572000" y="0"/>
            <a:ext cx="4572000" cy="51435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buClr>
                <a:srgbClr val="000000"/>
              </a:buClr>
              <a:buFont typeface="Arial"/>
              <a:buNone/>
              <a:defRPr/>
            </a:pPr>
            <a:endParaRPr lang="en-US" kern="0">
              <a:sym typeface="Arial"/>
            </a:endParaRPr>
          </a:p>
        </p:txBody>
      </p:sp>
      <p:pic>
        <p:nvPicPr>
          <p:cNvPr id="5" name="Google Shape;13;p3" title="k20center-logo-variations_K20 Bug - White.png">
            <a:extLst>
              <a:ext uri="{FF2B5EF4-FFF2-40B4-BE49-F238E27FC236}">
                <a16:creationId xmlns:a16="http://schemas.microsoft.com/office/drawing/2014/main" id="{80D6DD3C-71EE-3C73-DDA5-5CEF6C3263A1}"/>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3" name="Content Placeholder 2"/>
          <p:cNvSpPr>
            <a:spLocks noGrp="1"/>
          </p:cNvSpPr>
          <p:nvPr>
            <p:ph sz="half" idx="1"/>
          </p:nvPr>
        </p:nvSpPr>
        <p:spPr>
          <a:xfrm>
            <a:off x="351496" y="521401"/>
            <a:ext cx="3867150" cy="410069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933065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AF74F841-FC3F-3B0B-3269-2B1C811007C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Tree>
    <p:extLst>
      <p:ext uri="{BB962C8B-B14F-4D97-AF65-F5344CB8AC3E}">
        <p14:creationId xmlns:p14="http://schemas.microsoft.com/office/powerpoint/2010/main" val="14215865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ver" type="title">
  <p:cSld name="Cover">
    <p:bg>
      <p:bgPr>
        <a:blipFill dpi="0" rotWithShape="0">
          <a:blip r:embed="rId2"/>
          <a:srcRect/>
          <a:stretch>
            <a:fillRect/>
          </a:stretch>
        </a:blipFill>
        <a:effectLst/>
      </p:bgPr>
    </p:bg>
    <p:spTree>
      <p:nvGrpSpPr>
        <p:cNvPr id="1" name="Shape 9"/>
        <p:cNvGrpSpPr/>
        <p:nvPr/>
      </p:nvGrpSpPr>
      <p:grpSpPr>
        <a:xfrm>
          <a:off x="0" y="0"/>
          <a:ext cx="0" cy="0"/>
          <a:chOff x="0" y="0"/>
          <a:chExt cx="0" cy="0"/>
        </a:xfrm>
      </p:grpSpPr>
    </p:spTree>
    <p:extLst>
      <p:ext uri="{BB962C8B-B14F-4D97-AF65-F5344CB8AC3E}">
        <p14:creationId xmlns:p14="http://schemas.microsoft.com/office/powerpoint/2010/main" val="4063379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3" name="Google Shape;13;p3" title="k20center-logo-variations_K20 Bug - White.png">
            <a:extLst>
              <a:ext uri="{FF2B5EF4-FFF2-40B4-BE49-F238E27FC236}">
                <a16:creationId xmlns:a16="http://schemas.microsoft.com/office/drawing/2014/main" id="{07A283A7-4BAE-5607-F552-FF9DE8E501F0}"/>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9" name="Text Placeholder 8"/>
          <p:cNvSpPr>
            <a:spLocks noGrp="1"/>
          </p:cNvSpPr>
          <p:nvPr>
            <p:ph type="body" sz="quarter" idx="10"/>
          </p:nvPr>
        </p:nvSpPr>
        <p:spPr>
          <a:xfrm>
            <a:off x="623888" y="2807732"/>
            <a:ext cx="7885113" cy="1397000"/>
          </a:xfrm>
          <a:prstGeom prst="rect">
            <a:avLst/>
          </a:prstGeom>
        </p:spPr>
        <p:txBody>
          <a:bodyPr/>
          <a:lstStyle>
            <a:lvl1pPr marL="0" indent="0">
              <a:buClr>
                <a:schemeClr val="bg1"/>
              </a:buClr>
              <a:buNone/>
              <a:defRPr>
                <a:solidFill>
                  <a:schemeClr val="bg1"/>
                </a:solidFill>
              </a:defRPr>
            </a:lvl1pPr>
            <a:lvl2pPr marL="365760" indent="0">
              <a:buClr>
                <a:schemeClr val="bg1"/>
              </a:buClr>
              <a:buNone/>
              <a:defRPr>
                <a:solidFill>
                  <a:schemeClr val="bg1"/>
                </a:solidFill>
              </a:defRPr>
            </a:lvl2pPr>
            <a:lvl3pPr marL="822960" indent="0">
              <a:buClr>
                <a:schemeClr val="bg1"/>
              </a:buClr>
              <a:buNone/>
              <a:defRPr>
                <a:solidFill>
                  <a:schemeClr val="bg1"/>
                </a:solidFill>
              </a:defRPr>
            </a:lvl3pPr>
            <a:lvl4pPr marL="1371600" indent="0">
              <a:buClr>
                <a:schemeClr val="bg1"/>
              </a:buClr>
              <a:buNone/>
              <a:defRPr>
                <a:solidFill>
                  <a:schemeClr val="bg1"/>
                </a:solidFill>
              </a:defRPr>
            </a:lvl4pPr>
            <a:lvl5pPr marL="1828800" indent="0">
              <a:buClr>
                <a:schemeClr val="bg1"/>
              </a:buClr>
              <a:buNone/>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2432459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With Cover Imag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3" name="Google Shape;13;p3" title="k20center-logo-variations_K20 Bug - White.png">
            <a:extLst>
              <a:ext uri="{FF2B5EF4-FFF2-40B4-BE49-F238E27FC236}">
                <a16:creationId xmlns:a16="http://schemas.microsoft.com/office/drawing/2014/main" id="{07A283A7-4BAE-5607-F552-FF9DE8E501F0}"/>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3569666" y="559689"/>
            <a:ext cx="4940921" cy="2139950"/>
          </a:xfrm>
        </p:spPr>
        <p:txBody>
          <a:bodyPr anchor="b">
            <a:normAutofit/>
          </a:bodyPr>
          <a:lstStyle>
            <a:lvl1pPr>
              <a:lnSpc>
                <a:spcPct val="100000"/>
              </a:lnSpc>
              <a:defRPr sz="5000">
                <a:solidFill>
                  <a:schemeClr val="bg1"/>
                </a:solidFill>
              </a:defRPr>
            </a:lvl1pPr>
          </a:lstStyle>
          <a:p>
            <a:r>
              <a:rPr lang="en-US"/>
              <a:t>Click to edit Master title style</a:t>
            </a:r>
            <a:endParaRPr lang="en-US" dirty="0"/>
          </a:p>
        </p:txBody>
      </p:sp>
      <p:sp>
        <p:nvSpPr>
          <p:cNvPr id="9" name="Text Placeholder 8"/>
          <p:cNvSpPr>
            <a:spLocks noGrp="1"/>
          </p:cNvSpPr>
          <p:nvPr>
            <p:ph type="body" sz="quarter" idx="10"/>
          </p:nvPr>
        </p:nvSpPr>
        <p:spPr>
          <a:xfrm>
            <a:off x="3569073" y="2807732"/>
            <a:ext cx="4939927" cy="1397000"/>
          </a:xfrm>
          <a:prstGeom prst="rect">
            <a:avLst/>
          </a:prstGeom>
        </p:spPr>
        <p:txBody>
          <a:bodyPr/>
          <a:lstStyle>
            <a:lvl1pPr marL="0" indent="0">
              <a:lnSpc>
                <a:spcPct val="100000"/>
              </a:lnSpc>
              <a:buClr>
                <a:schemeClr val="bg1"/>
              </a:buClr>
              <a:buNone/>
              <a:defRPr>
                <a:solidFill>
                  <a:schemeClr val="bg1"/>
                </a:solidFill>
              </a:defRPr>
            </a:lvl1pPr>
            <a:lvl2pPr marL="365760" indent="0">
              <a:buClr>
                <a:schemeClr val="bg1"/>
              </a:buClr>
              <a:buNone/>
              <a:defRPr>
                <a:solidFill>
                  <a:schemeClr val="bg1"/>
                </a:solidFill>
              </a:defRPr>
            </a:lvl2pPr>
            <a:lvl3pPr marL="822960" indent="0">
              <a:buClr>
                <a:schemeClr val="bg1"/>
              </a:buClr>
              <a:buNone/>
              <a:defRPr>
                <a:solidFill>
                  <a:schemeClr val="bg1"/>
                </a:solidFill>
              </a:defRPr>
            </a:lvl3pPr>
            <a:lvl4pPr marL="1371600" indent="0">
              <a:buClr>
                <a:schemeClr val="bg1"/>
              </a:buClr>
              <a:buNone/>
              <a:defRPr>
                <a:solidFill>
                  <a:schemeClr val="bg1"/>
                </a:solidFill>
              </a:defRPr>
            </a:lvl4pPr>
            <a:lvl5pPr marL="1828800" indent="0">
              <a:buClr>
                <a:schemeClr val="bg1"/>
              </a:buClr>
              <a:buNone/>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300446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ssential Question(s)">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 name="Google Shape;13;p3" title="k20center-logo-variations_K20 Bug - White.png">
            <a:extLst>
              <a:ext uri="{FF2B5EF4-FFF2-40B4-BE49-F238E27FC236}">
                <a16:creationId xmlns:a16="http://schemas.microsoft.com/office/drawing/2014/main" id="{5D844917-401A-C607-900F-8340B4453A33}"/>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4"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5" name="Text Placeholder 8"/>
          <p:cNvSpPr>
            <a:spLocks noGrp="1"/>
          </p:cNvSpPr>
          <p:nvPr>
            <p:ph type="body" sz="quarter" idx="10"/>
          </p:nvPr>
        </p:nvSpPr>
        <p:spPr>
          <a:xfrm>
            <a:off x="623888" y="2807732"/>
            <a:ext cx="7885113" cy="1397000"/>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61757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bjective(s)">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 name="Google Shape;13;p3" title="k20center-logo-variations_K20 Bug - White.png">
            <a:extLst>
              <a:ext uri="{FF2B5EF4-FFF2-40B4-BE49-F238E27FC236}">
                <a16:creationId xmlns:a16="http://schemas.microsoft.com/office/drawing/2014/main" id="{2190A501-5ACD-F178-69EF-6D3C6116E867}"/>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4"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5" name="Text Placeholder 8"/>
          <p:cNvSpPr>
            <a:spLocks noGrp="1"/>
          </p:cNvSpPr>
          <p:nvPr>
            <p:ph type="body" sz="quarter" idx="10"/>
          </p:nvPr>
        </p:nvSpPr>
        <p:spPr>
          <a:xfrm>
            <a:off x="623888" y="2807732"/>
            <a:ext cx="7885113" cy="1397000"/>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931420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 1 Column">
    <p:spTree>
      <p:nvGrpSpPr>
        <p:cNvPr id="1" name=""/>
        <p:cNvGrpSpPr/>
        <p:nvPr/>
      </p:nvGrpSpPr>
      <p:grpSpPr>
        <a:xfrm>
          <a:off x="0" y="0"/>
          <a:ext cx="0" cy="0"/>
          <a:chOff x="0" y="0"/>
          <a:chExt cx="0" cy="0"/>
        </a:xfrm>
      </p:grpSpPr>
      <p:pic>
        <p:nvPicPr>
          <p:cNvPr id="3" name="Google Shape;29;p7" title="k20center-logo-variations_K20 - Bug Color.png">
            <a:extLst>
              <a:ext uri="{FF2B5EF4-FFF2-40B4-BE49-F238E27FC236}">
                <a16:creationId xmlns:a16="http://schemas.microsoft.com/office/drawing/2014/main" id="{7A36BC56-4BFB-F2FB-2704-1CEB5D4A557E}"/>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4" name="Content Placeholder 3"/>
          <p:cNvSpPr>
            <a:spLocks noGrp="1"/>
          </p:cNvSpPr>
          <p:nvPr>
            <p:ph sz="half" idx="2"/>
          </p:nvPr>
        </p:nvSpPr>
        <p:spPr>
          <a:xfrm>
            <a:off x="628649" y="1370013"/>
            <a:ext cx="7886699" cy="3262312"/>
          </a:xfrm>
          <a:prstGeom prst="rect">
            <a:avLst/>
          </a:prstGeom>
        </p:spPr>
        <p:txBody>
          <a:bodyPr/>
          <a:lstStyle>
            <a:lvl1pPr marL="228600" indent="-228600">
              <a:buFont typeface="+mj-lt"/>
              <a:buAutoNum type="arabicPeriod"/>
              <a:defRPr/>
            </a:lvl1pPr>
            <a:lvl2pPr marL="685800" indent="-320040">
              <a:buFont typeface="+mj-lt"/>
              <a:buAutoNum type="alphaLcPeriod"/>
              <a:defRPr/>
            </a:lvl2pPr>
            <a:lvl3pPr marL="1143000" indent="-320040">
              <a:buFont typeface="+mj-lt"/>
              <a:buAutoNum type="romanLcPeriod"/>
              <a:defRPr/>
            </a:lvl3pPr>
            <a:lvl4pPr marL="1600200" indent="-228600">
              <a:lnSpc>
                <a:spcPct val="100000"/>
              </a:lnSpc>
              <a:buSzPct val="120000"/>
              <a:buFont typeface="Arial" panose="020B0604020202020204" pitchFamily="34" charset="0"/>
              <a:buChar char="•"/>
              <a:defRPr/>
            </a:lvl4pPr>
            <a:lvl5pPr marL="2057400" indent="-228600">
              <a:lnSpc>
                <a:spcPct val="100000"/>
              </a:lnSpc>
              <a:buFont typeface="Courier New" panose="02070309020205020404" pitchFamily="49" charset="0"/>
              <a:buChar char="o"/>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55648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1_Content - 1 Column">
    <p:spTree>
      <p:nvGrpSpPr>
        <p:cNvPr id="1" name=""/>
        <p:cNvGrpSpPr/>
        <p:nvPr/>
      </p:nvGrpSpPr>
      <p:grpSpPr>
        <a:xfrm>
          <a:off x="0" y="0"/>
          <a:ext cx="0" cy="0"/>
          <a:chOff x="0" y="0"/>
          <a:chExt cx="0" cy="0"/>
        </a:xfrm>
      </p:grpSpPr>
      <p:pic>
        <p:nvPicPr>
          <p:cNvPr id="4" name="Google Shape;29;p7" title="k20center-logo-variations_K20 - Bug Color.png">
            <a:extLst>
              <a:ext uri="{FF2B5EF4-FFF2-40B4-BE49-F238E27FC236}">
                <a16:creationId xmlns:a16="http://schemas.microsoft.com/office/drawing/2014/main" id="{D51A9934-4731-CF7D-01F8-8F8BC4047EED}"/>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idx="1"/>
          </p:nvPr>
        </p:nvSpPr>
        <p:spPr>
          <a:xfrm>
            <a:off x="628650" y="1370013"/>
            <a:ext cx="788670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53130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Content - 2 column">
    <p:spTree>
      <p:nvGrpSpPr>
        <p:cNvPr id="1" name=""/>
        <p:cNvGrpSpPr/>
        <p:nvPr/>
      </p:nvGrpSpPr>
      <p:grpSpPr>
        <a:xfrm>
          <a:off x="0" y="0"/>
          <a:ext cx="0" cy="0"/>
          <a:chOff x="0" y="0"/>
          <a:chExt cx="0" cy="0"/>
        </a:xfrm>
      </p:grpSpPr>
      <p:pic>
        <p:nvPicPr>
          <p:cNvPr id="5" name="Google Shape;29;p7" title="k20center-logo-variations_K20 - Bug Color.png">
            <a:extLst>
              <a:ext uri="{FF2B5EF4-FFF2-40B4-BE49-F238E27FC236}">
                <a16:creationId xmlns:a16="http://schemas.microsoft.com/office/drawing/2014/main" id="{CC1A804E-1971-8E34-9464-0A90A0072EB2}"/>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28650" y="1370013"/>
            <a:ext cx="386715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370013"/>
            <a:ext cx="3867150" cy="3262312"/>
          </a:xfrm>
          <a:prstGeom prst="rect">
            <a:avLst/>
          </a:prstGeom>
        </p:spPr>
        <p:txBody>
          <a:bodyPr/>
          <a:lstStyle>
            <a:lvl1pPr marL="228600" indent="-320040">
              <a:buFont typeface="+mj-lt"/>
              <a:buAutoNum type="arabicPeriod"/>
              <a:defRPr/>
            </a:lvl1pPr>
            <a:lvl2pPr marL="685800" indent="-320040">
              <a:buFont typeface="+mj-lt"/>
              <a:buAutoNum type="alphaLcPeriod"/>
              <a:defRPr/>
            </a:lvl2pPr>
            <a:lvl3pPr marL="1143000" indent="-320040">
              <a:buFont typeface="+mj-lt"/>
              <a:buAutoNum type="romanLcPeriod"/>
              <a:defRPr/>
            </a:lvl3pPr>
            <a:lvl4pPr marL="1600200" indent="-320040">
              <a:lnSpc>
                <a:spcPct val="100000"/>
              </a:lnSpc>
              <a:buSzPct val="120000"/>
              <a:buFont typeface="Arial" panose="020B0604020202020204" pitchFamily="34" charset="0"/>
              <a:buChar char="•"/>
              <a:defRPr/>
            </a:lvl4pPr>
            <a:lvl5pPr marL="2057400" indent="-320040">
              <a:lnSpc>
                <a:spcPct val="100000"/>
              </a:lnSpc>
              <a:buFont typeface="Courier New" panose="02070309020205020404" pitchFamily="49" charset="0"/>
              <a:buChar char="o"/>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8060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structional Strategy">
    <p:spTree>
      <p:nvGrpSpPr>
        <p:cNvPr id="1" name=""/>
        <p:cNvGrpSpPr/>
        <p:nvPr/>
      </p:nvGrpSpPr>
      <p:grpSpPr>
        <a:xfrm>
          <a:off x="0" y="0"/>
          <a:ext cx="0" cy="0"/>
          <a:chOff x="0" y="0"/>
          <a:chExt cx="0" cy="0"/>
        </a:xfrm>
      </p:grpSpPr>
      <p:pic>
        <p:nvPicPr>
          <p:cNvPr id="4" name="Google Shape;29;p7" title="k20center-logo-variations_K20 - Bug Color.png">
            <a:extLst>
              <a:ext uri="{FF2B5EF4-FFF2-40B4-BE49-F238E27FC236}">
                <a16:creationId xmlns:a16="http://schemas.microsoft.com/office/drawing/2014/main" id="{5D168AF4-32E4-74C0-4A18-039BCF6D6B8B}"/>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28650" y="1370013"/>
            <a:ext cx="386715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00850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92A09B7-DA10-1158-CAB4-8798C3E2F870}"/>
              </a:ext>
            </a:extLst>
          </p:cNvPr>
          <p:cNvSpPr>
            <a:spLocks noGrp="1" noChangeArrowheads="1"/>
          </p:cNvSpPr>
          <p:nvPr>
            <p:ph type="title"/>
          </p:nvPr>
        </p:nvSpPr>
        <p:spPr bwMode="auto">
          <a:xfrm>
            <a:off x="628650" y="274638"/>
            <a:ext cx="78867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C7CF834B-CD39-B870-A33D-BB16E7C46C64}"/>
              </a:ext>
            </a:extLst>
          </p:cNvPr>
          <p:cNvSpPr>
            <a:spLocks noGrp="1" noChangeArrowheads="1"/>
          </p:cNvSpPr>
          <p:nvPr>
            <p:ph type="body" idx="1"/>
          </p:nvPr>
        </p:nvSpPr>
        <p:spPr bwMode="auto">
          <a:xfrm>
            <a:off x="628650" y="1370013"/>
            <a:ext cx="7886700" cy="326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 </a:t>
            </a:r>
          </a:p>
          <a:p>
            <a:pPr lvl="1"/>
            <a:r>
              <a:rPr lang="en-US" altLang="en-US" dirty="0"/>
              <a:t>Second</a:t>
            </a:r>
          </a:p>
          <a:p>
            <a:pPr lvl="2"/>
            <a:r>
              <a:rPr lang="en-US" altLang="en-US" dirty="0"/>
              <a:t>Third level</a:t>
            </a:r>
          </a:p>
          <a:p>
            <a:pPr lvl="3"/>
            <a:r>
              <a:rPr lang="en-US" altLang="en-US" dirty="0"/>
              <a:t>Fourth level</a:t>
            </a:r>
          </a:p>
          <a:p>
            <a:pPr lvl="4"/>
            <a:r>
              <a:rPr lang="en-US" altLang="en-US" dirty="0"/>
              <a:t>Fifth level</a:t>
            </a:r>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15"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0" r:id="rId13"/>
    <p:sldLayoutId id="2147483711" r:id="rId14"/>
    <p:sldLayoutId id="2147483712" r:id="rId15"/>
    <p:sldLayoutId id="2147483713" r:id="rId16"/>
    <p:sldLayoutId id="2147483714" r:id="rId17"/>
  </p:sldLayoutIdLst>
  <p:txStyles>
    <p:titleStyle>
      <a:lvl1pPr algn="l" rtl="0" eaLnBrk="1" fontAlgn="base" hangingPunct="1">
        <a:lnSpc>
          <a:spcPct val="90000"/>
        </a:lnSpc>
        <a:spcBef>
          <a:spcPct val="0"/>
        </a:spcBef>
        <a:spcAft>
          <a:spcPct val="0"/>
        </a:spcAft>
        <a:defRPr sz="3600" kern="1200">
          <a:solidFill>
            <a:schemeClr val="tx1"/>
          </a:solidFill>
          <a:latin typeface="Calibri" panose="020F0502020204030204" pitchFamily="34" charset="0"/>
          <a:ea typeface="+mj-ea"/>
          <a:cs typeface="Calibri" panose="020F0502020204030204" pitchFamily="34" charset="0"/>
        </a:defRPr>
      </a:lvl1pPr>
      <a:lvl2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p:titleStyle>
    <p:bodyStyle>
      <a:lvl1pPr marL="457200" indent="-393192" algn="l" rtl="0" eaLnBrk="1" fontAlgn="base" hangingPunct="1">
        <a:spcBef>
          <a:spcPts val="520"/>
        </a:spcBef>
        <a:spcAft>
          <a:spcPct val="0"/>
        </a:spcAft>
        <a:buClr>
          <a:srgbClr val="971D20"/>
        </a:buClr>
        <a:buSzPct val="100000"/>
        <a:buFont typeface="System Font Regular"/>
        <a:buChar char="●"/>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eaLnBrk="1" fontAlgn="base" hangingPunct="1">
        <a:spcBef>
          <a:spcPts val="400"/>
        </a:spcBef>
        <a:spcAft>
          <a:spcPct val="0"/>
        </a:spcAft>
        <a:buClr>
          <a:schemeClr val="accent1"/>
        </a:buClr>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eaLnBrk="1" fontAlgn="base" hangingPunct="1">
        <a:spcBef>
          <a:spcPts val="340"/>
        </a:spcBef>
        <a:spcAft>
          <a:spcPct val="0"/>
        </a:spcAft>
        <a:buClr>
          <a:srgbClr val="E8BF3C"/>
        </a:buClr>
        <a:buFont typeface="Wingdings" pitchFamily="2" charset="2"/>
        <a:buChar char="§"/>
        <a:defRPr sz="2600" kern="1200">
          <a:solidFill>
            <a:schemeClr val="tx1"/>
          </a:solidFill>
          <a:latin typeface="Calibri" panose="020F0502020204030204" pitchFamily="34" charset="0"/>
          <a:ea typeface="+mn-ea"/>
          <a:cs typeface="Calibri" panose="020F0502020204030204" pitchFamily="34" charset="0"/>
        </a:defRPr>
      </a:lvl3pPr>
      <a:lvl4pPr marL="1828800" indent="-320040" algn="l" rtl="0" eaLnBrk="1" fontAlgn="base" hangingPunct="1">
        <a:lnSpc>
          <a:spcPct val="90000"/>
        </a:lnSpc>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eaLnBrk="1" fontAlgn="base" hangingPunct="1">
        <a:lnSpc>
          <a:spcPct val="9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DBC93EE6-7CCD-518F-84C9-A4397115C5F0}"/>
              </a:ext>
            </a:extLst>
          </p:cNvPr>
          <p:cNvSpPr>
            <a:spLocks noGrp="1" noChangeArrowheads="1"/>
          </p:cNvSpPr>
          <p:nvPr>
            <p:ph type="title"/>
          </p:nvPr>
        </p:nvSpPr>
        <p:spPr bwMode="auto">
          <a:xfrm>
            <a:off x="628650" y="274638"/>
            <a:ext cx="78867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2051" name="Text Placeholder 2">
            <a:extLst>
              <a:ext uri="{FF2B5EF4-FFF2-40B4-BE49-F238E27FC236}">
                <a16:creationId xmlns:a16="http://schemas.microsoft.com/office/drawing/2014/main" id="{4DDC3D1B-4E0E-1D9F-CB2D-3C12C36432EE}"/>
              </a:ext>
            </a:extLst>
          </p:cNvPr>
          <p:cNvSpPr>
            <a:spLocks noGrp="1" noChangeArrowheads="1"/>
          </p:cNvSpPr>
          <p:nvPr>
            <p:ph type="body" idx="1"/>
          </p:nvPr>
        </p:nvSpPr>
        <p:spPr bwMode="auto">
          <a:xfrm>
            <a:off x="628650" y="1370013"/>
            <a:ext cx="7886700" cy="326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pic>
        <p:nvPicPr>
          <p:cNvPr id="7" name="Google Shape;29;p7" title="k20center-logo-variations_K20 - Bug Color.png">
            <a:extLst>
              <a:ext uri="{FF2B5EF4-FFF2-40B4-BE49-F238E27FC236}">
                <a16:creationId xmlns:a16="http://schemas.microsoft.com/office/drawing/2014/main" id="{A6C23A54-FCC8-0F9D-1665-130E35DC754A}"/>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Tree>
  </p:cSld>
  <p:clrMap bg1="lt1" tx1="dk1" bg2="lt2" tx2="dk2" accent1="accent1" accent2="accent2" accent3="accent3" accent4="accent4" accent5="accent5" accent6="accent6" hlink="hlink" folHlink="folHlink"/>
  <p:txStyles>
    <p:titleStyle>
      <a:lvl1pPr algn="l" rtl="0" fontAlgn="base">
        <a:lnSpc>
          <a:spcPct val="90000"/>
        </a:lnSpc>
        <a:spcBef>
          <a:spcPct val="0"/>
        </a:spcBef>
        <a:spcAft>
          <a:spcPct val="0"/>
        </a:spcAft>
        <a:defRPr sz="3600" kern="1200">
          <a:solidFill>
            <a:schemeClr val="tx1"/>
          </a:solidFill>
          <a:latin typeface="Calibri" panose="020F0502020204030204" pitchFamily="34" charset="0"/>
          <a:ea typeface="+mj-ea"/>
          <a:cs typeface="Calibri" panose="020F0502020204030204" pitchFamily="34" charset="0"/>
        </a:defRPr>
      </a:lvl1pPr>
      <a:lvl2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p:titleStyle>
    <p:bodyStyle>
      <a:lvl1pPr marL="228600" indent="-393192" algn="l" rtl="0" fontAlgn="base">
        <a:spcBef>
          <a:spcPts val="520"/>
        </a:spcBef>
        <a:spcAft>
          <a:spcPct val="0"/>
        </a:spcAft>
        <a:buClr>
          <a:srgbClr val="971D20"/>
        </a:buClr>
        <a:buFont typeface="Aptos Display" panose="020B0004020202020204" pitchFamily="34" charset="0"/>
        <a:buAutoNum type="arabicPeriod"/>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fontAlgn="base">
        <a:spcBef>
          <a:spcPts val="400"/>
        </a:spcBef>
        <a:spcAft>
          <a:spcPct val="0"/>
        </a:spcAft>
        <a:buClr>
          <a:schemeClr val="accent1"/>
        </a:buClr>
        <a:buFont typeface="Aptos Display" panose="020B0004020202020204" pitchFamily="34" charset="0"/>
        <a:buAutoNum type="alphaLcPeriod"/>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fontAlgn="base">
        <a:spcBef>
          <a:spcPts val="340"/>
        </a:spcBef>
        <a:spcAft>
          <a:spcPct val="0"/>
        </a:spcAft>
        <a:buClr>
          <a:srgbClr val="E8BF3C"/>
        </a:buClr>
        <a:buFont typeface="Aptos Display" panose="020B0004020202020204" pitchFamily="34" charset="0"/>
        <a:buAutoNum type="romanLcPeriod"/>
        <a:defRPr sz="2600" kern="1200">
          <a:solidFill>
            <a:schemeClr val="tx1"/>
          </a:solidFill>
          <a:latin typeface="Calibri" panose="020F0502020204030204" pitchFamily="34" charset="0"/>
          <a:ea typeface="+mn-ea"/>
          <a:cs typeface="Calibri" panose="020F0502020204030204" pitchFamily="34" charset="0"/>
        </a:defRPr>
      </a:lvl3pPr>
      <a:lvl4pPr marL="1828800" indent="-319088" algn="l" rtl="0" fontAlgn="base">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fontAlgn="base">
        <a:spcBef>
          <a:spcPts val="270"/>
        </a:spcBef>
        <a:spcAft>
          <a:spcPct val="0"/>
        </a:spcAft>
        <a:buClr>
          <a:schemeClr val="accent1"/>
        </a:buClr>
        <a:buSzPct val="75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hyperlink" Target="menti.com" TargetMode="Externa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s://bit.ly/DDISpread" TargetMode="External"/><Relationship Id="rId1" Type="http://schemas.openxmlformats.org/officeDocument/2006/relationships/slideLayout" Target="../slideLayouts/slideLayout6.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bit.ly/ABCclassroomdata" TargetMode="Externa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149C25-D759-CAF8-B09F-AC67943F88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0FE449-C58B-AE1B-DF93-6BA2166082CA}"/>
              </a:ext>
            </a:extLst>
          </p:cNvPr>
          <p:cNvSpPr>
            <a:spLocks noGrp="1"/>
          </p:cNvSpPr>
          <p:nvPr>
            <p:ph type="title"/>
          </p:nvPr>
        </p:nvSpPr>
        <p:spPr>
          <a:xfrm>
            <a:off x="0" y="4301770"/>
            <a:ext cx="9144000" cy="664550"/>
          </a:xfrm>
        </p:spPr>
        <p:txBody>
          <a:bodyPr rtlCol="0">
            <a:normAutofit/>
          </a:bodyPr>
          <a:lstStyle/>
          <a:p>
            <a:pPr algn="ctr" fontAlgn="auto">
              <a:spcAft>
                <a:spcPts val="0"/>
              </a:spcAft>
              <a:defRPr/>
            </a:pPr>
            <a:r>
              <a:rPr lang="en-US" dirty="0"/>
              <a:t>4 Types of Data</a:t>
            </a:r>
          </a:p>
        </p:txBody>
      </p:sp>
      <p:grpSp>
        <p:nvGrpSpPr>
          <p:cNvPr id="3" name="Google Shape;145;p25">
            <a:extLst>
              <a:ext uri="{FF2B5EF4-FFF2-40B4-BE49-F238E27FC236}">
                <a16:creationId xmlns:a16="http://schemas.microsoft.com/office/drawing/2014/main" id="{F2775053-659E-A10A-39A6-4F11289BA9DD}"/>
              </a:ext>
            </a:extLst>
          </p:cNvPr>
          <p:cNvGrpSpPr/>
          <p:nvPr/>
        </p:nvGrpSpPr>
        <p:grpSpPr>
          <a:xfrm>
            <a:off x="32321" y="3412304"/>
            <a:ext cx="9079358" cy="985005"/>
            <a:chOff x="1593000" y="2322568"/>
            <a:chExt cx="5957975" cy="643500"/>
          </a:xfrm>
        </p:grpSpPr>
        <p:sp>
          <p:nvSpPr>
            <p:cNvPr id="4" name="Google Shape;146;p25">
              <a:extLst>
                <a:ext uri="{FF2B5EF4-FFF2-40B4-BE49-F238E27FC236}">
                  <a16:creationId xmlns:a16="http://schemas.microsoft.com/office/drawing/2014/main" id="{6693DA1E-F523-00A8-B5D6-E102269EEA77}"/>
                </a:ext>
              </a:extLst>
            </p:cNvPr>
            <p:cNvSpPr/>
            <p:nvPr/>
          </p:nvSpPr>
          <p:spPr>
            <a:xfrm>
              <a:off x="3728375" y="2322568"/>
              <a:ext cx="3822600" cy="6435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 name="Google Shape;147;p25">
              <a:extLst>
                <a:ext uri="{FF2B5EF4-FFF2-40B4-BE49-F238E27FC236}">
                  <a16:creationId xmlns:a16="http://schemas.microsoft.com/office/drawing/2014/main" id="{0813FB53-18A5-0203-A81E-B5D5EBC2BECF}"/>
                </a:ext>
              </a:extLst>
            </p:cNvPr>
            <p:cNvSpPr/>
            <p:nvPr/>
          </p:nvSpPr>
          <p:spPr>
            <a:xfrm flipH="1">
              <a:off x="2283025" y="2322575"/>
              <a:ext cx="1844400" cy="642600"/>
            </a:xfrm>
            <a:prstGeom prst="rect">
              <a:avLst/>
            </a:prstGeom>
            <a:solidFill>
              <a:schemeClr val="accent2">
                <a:lumMod val="20000"/>
                <a:lumOff val="80000"/>
              </a:scheme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6" name="Google Shape;148;p25">
              <a:extLst>
                <a:ext uri="{FF2B5EF4-FFF2-40B4-BE49-F238E27FC236}">
                  <a16:creationId xmlns:a16="http://schemas.microsoft.com/office/drawing/2014/main" id="{927ED2F0-F9D7-55BE-4804-977DFB223790}"/>
                </a:ext>
              </a:extLst>
            </p:cNvPr>
            <p:cNvSpPr/>
            <p:nvPr/>
          </p:nvSpPr>
          <p:spPr>
            <a:xfrm rot="-5400000">
              <a:off x="3501574" y="1934671"/>
              <a:ext cx="643356" cy="1419149"/>
            </a:xfrm>
            <a:prstGeom prst="flowChartOffpageConnector">
              <a:avLst/>
            </a:prstGeom>
            <a:solidFill>
              <a:schemeClr val="accent2">
                <a:lumMod val="20000"/>
                <a:lumOff val="80000"/>
              </a:scheme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dirty="0"/>
            </a:p>
          </p:txBody>
        </p:sp>
        <p:sp>
          <p:nvSpPr>
            <p:cNvPr id="7" name="Google Shape;149;p25">
              <a:extLst>
                <a:ext uri="{FF2B5EF4-FFF2-40B4-BE49-F238E27FC236}">
                  <a16:creationId xmlns:a16="http://schemas.microsoft.com/office/drawing/2014/main" id="{039DC510-4058-3D04-6F08-0158CC79503B}"/>
                </a:ext>
              </a:extLst>
            </p:cNvPr>
            <p:cNvSpPr/>
            <p:nvPr/>
          </p:nvSpPr>
          <p:spPr>
            <a:xfrm>
              <a:off x="2342625" y="2399951"/>
              <a:ext cx="1940700" cy="495900"/>
            </a:xfrm>
            <a:prstGeom prst="rect">
              <a:avLst/>
            </a:prstGeom>
            <a:noFill/>
            <a:ln>
              <a:noFill/>
            </a:ln>
          </p:spPr>
          <p:txBody>
            <a:bodyPr spcFirstLastPara="1" wrap="square" lIns="121900" tIns="121900" rIns="121900" bIns="121900" anchor="ctr" anchorCtr="0">
              <a:noAutofit/>
            </a:bodyPr>
            <a:lstStyle/>
            <a:p>
              <a:pPr marL="0" lvl="0" indent="0" algn="l" rtl="0">
                <a:lnSpc>
                  <a:spcPct val="115000"/>
                </a:lnSpc>
                <a:spcBef>
                  <a:spcPts val="0"/>
                </a:spcBef>
                <a:spcAft>
                  <a:spcPts val="0"/>
                </a:spcAft>
                <a:buNone/>
              </a:pPr>
              <a:r>
                <a:rPr lang="en-US" sz="1800">
                  <a:solidFill>
                    <a:schemeClr val="dk1"/>
                  </a:solidFill>
                  <a:latin typeface="Roboto Medium"/>
                  <a:ea typeface="Roboto Medium"/>
                  <a:cs typeface="Roboto Medium"/>
                  <a:sym typeface="Roboto Medium"/>
                </a:rPr>
                <a:t>Process Data</a:t>
              </a:r>
              <a:endParaRPr sz="1800">
                <a:solidFill>
                  <a:schemeClr val="dk1"/>
                </a:solidFill>
                <a:latin typeface="Roboto"/>
                <a:ea typeface="Roboto"/>
                <a:cs typeface="Roboto"/>
                <a:sym typeface="Roboto"/>
              </a:endParaRPr>
            </a:p>
          </p:txBody>
        </p:sp>
        <p:sp>
          <p:nvSpPr>
            <p:cNvPr id="8" name="Google Shape;150;p25">
              <a:extLst>
                <a:ext uri="{FF2B5EF4-FFF2-40B4-BE49-F238E27FC236}">
                  <a16:creationId xmlns:a16="http://schemas.microsoft.com/office/drawing/2014/main" id="{653E492C-BE79-7BCB-56D6-4D18BFDEC50B}"/>
                </a:ext>
              </a:extLst>
            </p:cNvPr>
            <p:cNvSpPr/>
            <p:nvPr/>
          </p:nvSpPr>
          <p:spPr>
            <a:xfrm>
              <a:off x="1593000" y="2322568"/>
              <a:ext cx="690000" cy="642300"/>
            </a:xfrm>
            <a:prstGeom prst="rect">
              <a:avLst/>
            </a:prstGeom>
            <a:solidFill>
              <a:srgbClr val="B02B20"/>
            </a:solidFill>
            <a:ln>
              <a:noFill/>
            </a:ln>
            <a:effectLst>
              <a:outerShdw blurRad="71438" dist="28575" dir="2700000" algn="bl" rotWithShape="0">
                <a:srgbClr val="000000">
                  <a:alpha val="17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9" name="Google Shape;151;p25">
              <a:extLst>
                <a:ext uri="{FF2B5EF4-FFF2-40B4-BE49-F238E27FC236}">
                  <a16:creationId xmlns:a16="http://schemas.microsoft.com/office/drawing/2014/main" id="{C0F5FAE8-7E97-8370-BED5-7EE7368B1C1A}"/>
                </a:ext>
              </a:extLst>
            </p:cNvPr>
            <p:cNvSpPr/>
            <p:nvPr/>
          </p:nvSpPr>
          <p:spPr>
            <a:xfrm>
              <a:off x="1593000" y="2322575"/>
              <a:ext cx="690000" cy="6426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3500">
                  <a:solidFill>
                    <a:srgbClr val="FFFFFF"/>
                  </a:solidFill>
                  <a:latin typeface="Roboto Thin"/>
                  <a:ea typeface="Roboto Thin"/>
                  <a:cs typeface="Roboto Thin"/>
                  <a:sym typeface="Roboto Thin"/>
                </a:rPr>
                <a:t>04</a:t>
              </a:r>
              <a:endParaRPr sz="3500">
                <a:solidFill>
                  <a:srgbClr val="FFFFFF"/>
                </a:solidFill>
                <a:latin typeface="Roboto Thin"/>
                <a:ea typeface="Roboto Thin"/>
                <a:cs typeface="Roboto Thin"/>
                <a:sym typeface="Roboto Thin"/>
              </a:endParaRPr>
            </a:p>
          </p:txBody>
        </p:sp>
        <p:sp>
          <p:nvSpPr>
            <p:cNvPr id="10" name="Google Shape;152;p25">
              <a:extLst>
                <a:ext uri="{FF2B5EF4-FFF2-40B4-BE49-F238E27FC236}">
                  <a16:creationId xmlns:a16="http://schemas.microsoft.com/office/drawing/2014/main" id="{EC76E9D8-4942-C565-70F9-5B4D0F6C837F}"/>
                </a:ext>
              </a:extLst>
            </p:cNvPr>
            <p:cNvSpPr/>
            <p:nvPr/>
          </p:nvSpPr>
          <p:spPr>
            <a:xfrm>
              <a:off x="4387850" y="2323750"/>
              <a:ext cx="2971200" cy="642300"/>
            </a:xfrm>
            <a:prstGeom prst="rect">
              <a:avLst/>
            </a:prstGeom>
            <a:noFill/>
            <a:ln>
              <a:noFill/>
            </a:ln>
          </p:spPr>
          <p:txBody>
            <a:bodyPr spcFirstLastPara="1" wrap="square" lIns="121900" tIns="121900" rIns="121900" bIns="121900" anchor="ctr" anchorCtr="0">
              <a:noAutofit/>
            </a:bodyPr>
            <a:lstStyle/>
            <a:p>
              <a:pPr marL="609600" lvl="0" indent="0" algn="l" rtl="0">
                <a:lnSpc>
                  <a:spcPct val="115000"/>
                </a:lnSpc>
                <a:spcBef>
                  <a:spcPts val="0"/>
                </a:spcBef>
                <a:spcAft>
                  <a:spcPts val="0"/>
                </a:spcAft>
                <a:buNone/>
              </a:pPr>
              <a:r>
                <a:rPr lang="en-US" sz="900" dirty="0">
                  <a:solidFill>
                    <a:schemeClr val="dk1"/>
                  </a:solidFill>
                  <a:latin typeface="Roboto"/>
                  <a:ea typeface="Roboto"/>
                  <a:cs typeface="Roboto"/>
                  <a:sym typeface="Roboto"/>
                </a:rPr>
                <a:t>Defines programs, instructional practices, and classroom practices.  Used to improve student learning. Educators need to systematically analyze their teaching methods and student performance to ensure that both are aligned with the desired learning outcomes. </a:t>
              </a:r>
              <a:r>
                <a:rPr lang="en-US" sz="900" b="1" dirty="0">
                  <a:solidFill>
                    <a:schemeClr val="dk1"/>
                  </a:solidFill>
                  <a:latin typeface="Roboto"/>
                  <a:ea typeface="Roboto"/>
                  <a:cs typeface="Roboto"/>
                  <a:sym typeface="Roboto"/>
                </a:rPr>
                <a:t>This is the most challenging type of data for teachers to use, but it is the most readily available.</a:t>
              </a:r>
              <a:endParaRPr sz="900" b="1" dirty="0">
                <a:solidFill>
                  <a:schemeClr val="dk1"/>
                </a:solidFill>
                <a:latin typeface="Roboto"/>
                <a:ea typeface="Roboto"/>
                <a:cs typeface="Roboto"/>
                <a:sym typeface="Roboto"/>
              </a:endParaRPr>
            </a:p>
          </p:txBody>
        </p:sp>
      </p:grpSp>
      <p:grpSp>
        <p:nvGrpSpPr>
          <p:cNvPr id="11" name="Google Shape;153;p25">
            <a:extLst>
              <a:ext uri="{FF2B5EF4-FFF2-40B4-BE49-F238E27FC236}">
                <a16:creationId xmlns:a16="http://schemas.microsoft.com/office/drawing/2014/main" id="{D1ADF5FE-18BA-F2EB-FAD5-5D450E2D93A6}"/>
              </a:ext>
            </a:extLst>
          </p:cNvPr>
          <p:cNvGrpSpPr/>
          <p:nvPr/>
        </p:nvGrpSpPr>
        <p:grpSpPr>
          <a:xfrm>
            <a:off x="32321" y="2409871"/>
            <a:ext cx="9079358" cy="985005"/>
            <a:chOff x="1593000" y="2322568"/>
            <a:chExt cx="5957975" cy="643500"/>
          </a:xfrm>
        </p:grpSpPr>
        <p:sp>
          <p:nvSpPr>
            <p:cNvPr id="12" name="Google Shape;154;p25">
              <a:extLst>
                <a:ext uri="{FF2B5EF4-FFF2-40B4-BE49-F238E27FC236}">
                  <a16:creationId xmlns:a16="http://schemas.microsoft.com/office/drawing/2014/main" id="{41E150E3-9DEE-3DAA-C25E-E32E738D008D}"/>
                </a:ext>
              </a:extLst>
            </p:cNvPr>
            <p:cNvSpPr/>
            <p:nvPr/>
          </p:nvSpPr>
          <p:spPr>
            <a:xfrm>
              <a:off x="3728375" y="2322568"/>
              <a:ext cx="3822600" cy="6435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13" name="Google Shape;155;p25">
              <a:extLst>
                <a:ext uri="{FF2B5EF4-FFF2-40B4-BE49-F238E27FC236}">
                  <a16:creationId xmlns:a16="http://schemas.microsoft.com/office/drawing/2014/main" id="{9EB8C391-412D-F3C8-34EB-5A3E3A5AF6D2}"/>
                </a:ext>
              </a:extLst>
            </p:cNvPr>
            <p:cNvSpPr/>
            <p:nvPr/>
          </p:nvSpPr>
          <p:spPr>
            <a:xfrm flipH="1">
              <a:off x="2283025" y="2322575"/>
              <a:ext cx="1844400" cy="642600"/>
            </a:xfrm>
            <a:prstGeom prst="rect">
              <a:avLst/>
            </a:prstGeom>
            <a:solidFill>
              <a:schemeClr val="accent2">
                <a:lumMod val="20000"/>
                <a:lumOff val="80000"/>
              </a:scheme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14" name="Google Shape;156;p25">
              <a:extLst>
                <a:ext uri="{FF2B5EF4-FFF2-40B4-BE49-F238E27FC236}">
                  <a16:creationId xmlns:a16="http://schemas.microsoft.com/office/drawing/2014/main" id="{92D9447E-5583-070A-36E2-B5CBBE66DEAB}"/>
                </a:ext>
              </a:extLst>
            </p:cNvPr>
            <p:cNvSpPr/>
            <p:nvPr/>
          </p:nvSpPr>
          <p:spPr>
            <a:xfrm rot="-5400000">
              <a:off x="3501574" y="1934671"/>
              <a:ext cx="643356" cy="1419149"/>
            </a:xfrm>
            <a:prstGeom prst="flowChartOffpageConnector">
              <a:avLst/>
            </a:prstGeom>
            <a:solidFill>
              <a:schemeClr val="accent2">
                <a:lumMod val="20000"/>
                <a:lumOff val="80000"/>
              </a:scheme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dirty="0"/>
            </a:p>
          </p:txBody>
        </p:sp>
        <p:sp>
          <p:nvSpPr>
            <p:cNvPr id="15" name="Google Shape;157;p25">
              <a:extLst>
                <a:ext uri="{FF2B5EF4-FFF2-40B4-BE49-F238E27FC236}">
                  <a16:creationId xmlns:a16="http://schemas.microsoft.com/office/drawing/2014/main" id="{C68F437B-4C68-4021-29E0-8CAB09FFD1CD}"/>
                </a:ext>
              </a:extLst>
            </p:cNvPr>
            <p:cNvSpPr/>
            <p:nvPr/>
          </p:nvSpPr>
          <p:spPr>
            <a:xfrm>
              <a:off x="2342625" y="2399951"/>
              <a:ext cx="1940700" cy="495900"/>
            </a:xfrm>
            <a:prstGeom prst="rect">
              <a:avLst/>
            </a:prstGeom>
            <a:noFill/>
            <a:ln>
              <a:noFill/>
            </a:ln>
          </p:spPr>
          <p:txBody>
            <a:bodyPr spcFirstLastPara="1" wrap="square" lIns="121900" tIns="121900" rIns="121900" bIns="121900" anchor="ctr" anchorCtr="0">
              <a:noAutofit/>
            </a:bodyPr>
            <a:lstStyle/>
            <a:p>
              <a:pPr marL="0" lvl="0" indent="0" algn="l" rtl="0">
                <a:lnSpc>
                  <a:spcPct val="115000"/>
                </a:lnSpc>
                <a:spcBef>
                  <a:spcPts val="0"/>
                </a:spcBef>
                <a:spcAft>
                  <a:spcPts val="0"/>
                </a:spcAft>
                <a:buNone/>
              </a:pPr>
              <a:r>
                <a:rPr lang="en-US" sz="1800">
                  <a:solidFill>
                    <a:schemeClr val="dk1"/>
                  </a:solidFill>
                  <a:latin typeface="Roboto Medium"/>
                  <a:ea typeface="Roboto Medium"/>
                  <a:cs typeface="Roboto Medium"/>
                  <a:sym typeface="Roboto Medium"/>
                </a:rPr>
                <a:t>Perceptions Data</a:t>
              </a:r>
              <a:endParaRPr sz="1800">
                <a:solidFill>
                  <a:schemeClr val="dk1"/>
                </a:solidFill>
                <a:latin typeface="Roboto"/>
                <a:ea typeface="Roboto"/>
                <a:cs typeface="Roboto"/>
                <a:sym typeface="Roboto"/>
              </a:endParaRPr>
            </a:p>
          </p:txBody>
        </p:sp>
        <p:sp>
          <p:nvSpPr>
            <p:cNvPr id="16" name="Google Shape;158;p25">
              <a:extLst>
                <a:ext uri="{FF2B5EF4-FFF2-40B4-BE49-F238E27FC236}">
                  <a16:creationId xmlns:a16="http://schemas.microsoft.com/office/drawing/2014/main" id="{E044D8B1-50D2-5539-4FA4-769FEC3DE54A}"/>
                </a:ext>
              </a:extLst>
            </p:cNvPr>
            <p:cNvSpPr/>
            <p:nvPr/>
          </p:nvSpPr>
          <p:spPr>
            <a:xfrm>
              <a:off x="1593000" y="2322568"/>
              <a:ext cx="690000" cy="642300"/>
            </a:xfrm>
            <a:prstGeom prst="rect">
              <a:avLst/>
            </a:prstGeom>
            <a:solidFill>
              <a:srgbClr val="B02B20"/>
            </a:solidFill>
            <a:ln>
              <a:noFill/>
            </a:ln>
            <a:effectLst>
              <a:outerShdw blurRad="71438" dist="28575" dir="2700000" algn="bl" rotWithShape="0">
                <a:srgbClr val="000000">
                  <a:alpha val="17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17" name="Google Shape;159;p25">
              <a:extLst>
                <a:ext uri="{FF2B5EF4-FFF2-40B4-BE49-F238E27FC236}">
                  <a16:creationId xmlns:a16="http://schemas.microsoft.com/office/drawing/2014/main" id="{8C1307FB-BD47-8916-DDAF-202C54AF40D6}"/>
                </a:ext>
              </a:extLst>
            </p:cNvPr>
            <p:cNvSpPr/>
            <p:nvPr/>
          </p:nvSpPr>
          <p:spPr>
            <a:xfrm>
              <a:off x="1593000" y="2322575"/>
              <a:ext cx="690000" cy="6426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3500">
                  <a:solidFill>
                    <a:srgbClr val="FFFFFF"/>
                  </a:solidFill>
                  <a:latin typeface="Roboto Thin"/>
                  <a:ea typeface="Roboto Thin"/>
                  <a:cs typeface="Roboto Thin"/>
                  <a:sym typeface="Roboto Thin"/>
                </a:rPr>
                <a:t>03</a:t>
              </a:r>
              <a:endParaRPr sz="3500">
                <a:solidFill>
                  <a:srgbClr val="FFFFFF"/>
                </a:solidFill>
                <a:latin typeface="Roboto Thin"/>
                <a:ea typeface="Roboto Thin"/>
                <a:cs typeface="Roboto Thin"/>
                <a:sym typeface="Roboto Thin"/>
              </a:endParaRPr>
            </a:p>
          </p:txBody>
        </p:sp>
        <p:sp>
          <p:nvSpPr>
            <p:cNvPr id="18" name="Google Shape;160;p25">
              <a:extLst>
                <a:ext uri="{FF2B5EF4-FFF2-40B4-BE49-F238E27FC236}">
                  <a16:creationId xmlns:a16="http://schemas.microsoft.com/office/drawing/2014/main" id="{F08ADAE8-552C-F181-5D9F-7BAA4CB496A2}"/>
                </a:ext>
              </a:extLst>
            </p:cNvPr>
            <p:cNvSpPr/>
            <p:nvPr/>
          </p:nvSpPr>
          <p:spPr>
            <a:xfrm>
              <a:off x="4387850" y="2323750"/>
              <a:ext cx="2971200" cy="642300"/>
            </a:xfrm>
            <a:prstGeom prst="rect">
              <a:avLst/>
            </a:prstGeom>
            <a:noFill/>
            <a:ln>
              <a:noFill/>
            </a:ln>
          </p:spPr>
          <p:txBody>
            <a:bodyPr spcFirstLastPara="1" wrap="square" lIns="121900" tIns="121900" rIns="121900" bIns="121900" anchor="ctr" anchorCtr="0">
              <a:noAutofit/>
            </a:bodyPr>
            <a:lstStyle/>
            <a:p>
              <a:pPr marL="609600" lvl="0" indent="0" algn="l" rtl="0">
                <a:lnSpc>
                  <a:spcPct val="115000"/>
                </a:lnSpc>
                <a:spcBef>
                  <a:spcPts val="0"/>
                </a:spcBef>
                <a:spcAft>
                  <a:spcPts val="0"/>
                </a:spcAft>
                <a:buNone/>
              </a:pPr>
              <a:r>
                <a:rPr lang="en-US" sz="1100" dirty="0">
                  <a:solidFill>
                    <a:schemeClr val="dk1"/>
                  </a:solidFill>
                  <a:latin typeface="Roboto"/>
                  <a:ea typeface="Roboto"/>
                  <a:cs typeface="Roboto"/>
                  <a:sym typeface="Roboto"/>
                </a:rPr>
                <a:t>What current students, parents, and teachers perceive of the learning or environment.  This is utilized to help us know what is real and what is possible.  </a:t>
              </a:r>
              <a:r>
                <a:rPr lang="en-US" sz="1100" b="1" dirty="0">
                  <a:solidFill>
                    <a:schemeClr val="dk1"/>
                  </a:solidFill>
                  <a:latin typeface="Roboto"/>
                  <a:ea typeface="Roboto"/>
                  <a:cs typeface="Roboto"/>
                  <a:sym typeface="Roboto"/>
                </a:rPr>
                <a:t>We have control over these data, but must assess through surveys and questionnaires. </a:t>
              </a:r>
              <a:endParaRPr sz="1100" b="1" dirty="0">
                <a:solidFill>
                  <a:schemeClr val="dk1"/>
                </a:solidFill>
                <a:latin typeface="Roboto"/>
                <a:ea typeface="Roboto"/>
                <a:cs typeface="Roboto"/>
                <a:sym typeface="Roboto"/>
              </a:endParaRPr>
            </a:p>
          </p:txBody>
        </p:sp>
      </p:grpSp>
      <p:grpSp>
        <p:nvGrpSpPr>
          <p:cNvPr id="19" name="Google Shape;161;p25">
            <a:extLst>
              <a:ext uri="{FF2B5EF4-FFF2-40B4-BE49-F238E27FC236}">
                <a16:creationId xmlns:a16="http://schemas.microsoft.com/office/drawing/2014/main" id="{11A30F3E-DF79-90EC-3A4D-383D625B7E3E}"/>
              </a:ext>
            </a:extLst>
          </p:cNvPr>
          <p:cNvGrpSpPr/>
          <p:nvPr/>
        </p:nvGrpSpPr>
        <p:grpSpPr>
          <a:xfrm>
            <a:off x="32321" y="1407404"/>
            <a:ext cx="9079358" cy="985005"/>
            <a:chOff x="1593000" y="2322568"/>
            <a:chExt cx="5957975" cy="643500"/>
          </a:xfrm>
        </p:grpSpPr>
        <p:sp>
          <p:nvSpPr>
            <p:cNvPr id="20" name="Google Shape;162;p25">
              <a:extLst>
                <a:ext uri="{FF2B5EF4-FFF2-40B4-BE49-F238E27FC236}">
                  <a16:creationId xmlns:a16="http://schemas.microsoft.com/office/drawing/2014/main" id="{B51FF34B-524A-E03E-33CA-AAC88FAF5A14}"/>
                </a:ext>
              </a:extLst>
            </p:cNvPr>
            <p:cNvSpPr/>
            <p:nvPr/>
          </p:nvSpPr>
          <p:spPr>
            <a:xfrm>
              <a:off x="3728375" y="2322568"/>
              <a:ext cx="3822600" cy="6435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21" name="Google Shape;163;p25">
              <a:extLst>
                <a:ext uri="{FF2B5EF4-FFF2-40B4-BE49-F238E27FC236}">
                  <a16:creationId xmlns:a16="http://schemas.microsoft.com/office/drawing/2014/main" id="{4785E705-631C-BBEB-A1BE-927FDC2B1CDE}"/>
                </a:ext>
              </a:extLst>
            </p:cNvPr>
            <p:cNvSpPr/>
            <p:nvPr/>
          </p:nvSpPr>
          <p:spPr>
            <a:xfrm flipH="1">
              <a:off x="2283025" y="2322575"/>
              <a:ext cx="1844400" cy="642600"/>
            </a:xfrm>
            <a:prstGeom prst="rect">
              <a:avLst/>
            </a:prstGeom>
            <a:solidFill>
              <a:schemeClr val="accent2">
                <a:lumMod val="20000"/>
                <a:lumOff val="80000"/>
              </a:scheme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22" name="Google Shape;164;p25">
              <a:extLst>
                <a:ext uri="{FF2B5EF4-FFF2-40B4-BE49-F238E27FC236}">
                  <a16:creationId xmlns:a16="http://schemas.microsoft.com/office/drawing/2014/main" id="{FD2D2ADF-6C76-BA90-B745-AC4F98603BC1}"/>
                </a:ext>
              </a:extLst>
            </p:cNvPr>
            <p:cNvSpPr/>
            <p:nvPr/>
          </p:nvSpPr>
          <p:spPr>
            <a:xfrm rot="-5400000">
              <a:off x="3501574" y="1934671"/>
              <a:ext cx="643356" cy="1419149"/>
            </a:xfrm>
            <a:prstGeom prst="flowChartOffpageConnector">
              <a:avLst/>
            </a:prstGeom>
            <a:solidFill>
              <a:schemeClr val="accent2">
                <a:lumMod val="20000"/>
                <a:lumOff val="80000"/>
              </a:scheme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23" name="Google Shape;165;p25">
              <a:extLst>
                <a:ext uri="{FF2B5EF4-FFF2-40B4-BE49-F238E27FC236}">
                  <a16:creationId xmlns:a16="http://schemas.microsoft.com/office/drawing/2014/main" id="{61904477-D1BB-11F2-729F-A7D7D42286BE}"/>
                </a:ext>
              </a:extLst>
            </p:cNvPr>
            <p:cNvSpPr/>
            <p:nvPr/>
          </p:nvSpPr>
          <p:spPr>
            <a:xfrm>
              <a:off x="2342625" y="2399951"/>
              <a:ext cx="1940700" cy="495900"/>
            </a:xfrm>
            <a:prstGeom prst="rect">
              <a:avLst/>
            </a:prstGeom>
            <a:noFill/>
            <a:ln>
              <a:noFill/>
            </a:ln>
          </p:spPr>
          <p:txBody>
            <a:bodyPr spcFirstLastPara="1" wrap="square" lIns="121900" tIns="121900" rIns="121900" bIns="121900" anchor="ctr" anchorCtr="0">
              <a:noAutofit/>
            </a:bodyPr>
            <a:lstStyle/>
            <a:p>
              <a:pPr marL="0" lvl="0" indent="0" algn="l" rtl="0">
                <a:lnSpc>
                  <a:spcPct val="115000"/>
                </a:lnSpc>
                <a:spcBef>
                  <a:spcPts val="0"/>
                </a:spcBef>
                <a:spcAft>
                  <a:spcPts val="0"/>
                </a:spcAft>
                <a:buNone/>
              </a:pPr>
              <a:r>
                <a:rPr lang="en-US" sz="1800" dirty="0">
                  <a:solidFill>
                    <a:schemeClr val="dk1"/>
                  </a:solidFill>
                  <a:latin typeface="Roboto Medium"/>
                  <a:ea typeface="Roboto Medium"/>
                  <a:cs typeface="Roboto Medium"/>
                  <a:sym typeface="Roboto Medium"/>
                </a:rPr>
                <a:t>Student Learning Data</a:t>
              </a:r>
              <a:endParaRPr sz="1800" dirty="0">
                <a:solidFill>
                  <a:schemeClr val="dk1"/>
                </a:solidFill>
                <a:latin typeface="Roboto"/>
                <a:ea typeface="Roboto"/>
                <a:cs typeface="Roboto"/>
                <a:sym typeface="Roboto"/>
              </a:endParaRPr>
            </a:p>
          </p:txBody>
        </p:sp>
        <p:sp>
          <p:nvSpPr>
            <p:cNvPr id="24" name="Google Shape;166;p25">
              <a:extLst>
                <a:ext uri="{FF2B5EF4-FFF2-40B4-BE49-F238E27FC236}">
                  <a16:creationId xmlns:a16="http://schemas.microsoft.com/office/drawing/2014/main" id="{EEAB093C-82E5-F10C-64E9-5B35695AC0E3}"/>
                </a:ext>
              </a:extLst>
            </p:cNvPr>
            <p:cNvSpPr/>
            <p:nvPr/>
          </p:nvSpPr>
          <p:spPr>
            <a:xfrm>
              <a:off x="1593000" y="2322568"/>
              <a:ext cx="690000" cy="642300"/>
            </a:xfrm>
            <a:prstGeom prst="rect">
              <a:avLst/>
            </a:prstGeom>
            <a:solidFill>
              <a:srgbClr val="B02B20"/>
            </a:solidFill>
            <a:ln>
              <a:noFill/>
            </a:ln>
            <a:effectLst>
              <a:outerShdw blurRad="71438" dist="28575" dir="2700000" algn="bl" rotWithShape="0">
                <a:srgbClr val="000000">
                  <a:alpha val="17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25" name="Google Shape;167;p25">
              <a:extLst>
                <a:ext uri="{FF2B5EF4-FFF2-40B4-BE49-F238E27FC236}">
                  <a16:creationId xmlns:a16="http://schemas.microsoft.com/office/drawing/2014/main" id="{D78558AD-797A-1A5F-5437-E8C7A71F8E92}"/>
                </a:ext>
              </a:extLst>
            </p:cNvPr>
            <p:cNvSpPr/>
            <p:nvPr/>
          </p:nvSpPr>
          <p:spPr>
            <a:xfrm>
              <a:off x="1593000" y="2322575"/>
              <a:ext cx="690000" cy="6426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3500">
                  <a:solidFill>
                    <a:srgbClr val="FFFFFF"/>
                  </a:solidFill>
                  <a:latin typeface="Roboto Thin"/>
                  <a:ea typeface="Roboto Thin"/>
                  <a:cs typeface="Roboto Thin"/>
                  <a:sym typeface="Roboto Thin"/>
                </a:rPr>
                <a:t>02</a:t>
              </a:r>
              <a:endParaRPr sz="3500">
                <a:solidFill>
                  <a:srgbClr val="FFFFFF"/>
                </a:solidFill>
                <a:latin typeface="Roboto Thin"/>
                <a:ea typeface="Roboto Thin"/>
                <a:cs typeface="Roboto Thin"/>
                <a:sym typeface="Roboto Thin"/>
              </a:endParaRPr>
            </a:p>
          </p:txBody>
        </p:sp>
        <p:sp>
          <p:nvSpPr>
            <p:cNvPr id="26" name="Google Shape;168;p25">
              <a:extLst>
                <a:ext uri="{FF2B5EF4-FFF2-40B4-BE49-F238E27FC236}">
                  <a16:creationId xmlns:a16="http://schemas.microsoft.com/office/drawing/2014/main" id="{C025D75E-2729-0D07-19BF-9762DA3C2675}"/>
                </a:ext>
              </a:extLst>
            </p:cNvPr>
            <p:cNvSpPr/>
            <p:nvPr/>
          </p:nvSpPr>
          <p:spPr>
            <a:xfrm>
              <a:off x="4387850" y="2323750"/>
              <a:ext cx="2971200" cy="642300"/>
            </a:xfrm>
            <a:prstGeom prst="rect">
              <a:avLst/>
            </a:prstGeom>
            <a:noFill/>
            <a:ln>
              <a:noFill/>
            </a:ln>
          </p:spPr>
          <p:txBody>
            <a:bodyPr spcFirstLastPara="1" wrap="square" lIns="121900" tIns="121900" rIns="121900" bIns="121900" anchor="ctr" anchorCtr="0">
              <a:noAutofit/>
            </a:bodyPr>
            <a:lstStyle/>
            <a:p>
              <a:pPr marL="609600" lvl="0" indent="0" algn="l" rtl="0">
                <a:lnSpc>
                  <a:spcPct val="115000"/>
                </a:lnSpc>
                <a:spcBef>
                  <a:spcPts val="0"/>
                </a:spcBef>
                <a:spcAft>
                  <a:spcPts val="0"/>
                </a:spcAft>
                <a:buNone/>
              </a:pPr>
              <a:r>
                <a:rPr lang="en-US" sz="1100" dirty="0">
                  <a:solidFill>
                    <a:schemeClr val="dk1"/>
                  </a:solidFill>
                  <a:latin typeface="Roboto"/>
                  <a:ea typeface="Roboto"/>
                  <a:cs typeface="Roboto"/>
                  <a:sym typeface="Roboto"/>
                </a:rPr>
                <a:t>Describes education in terms of standardized test results, GPA, standard, or formal assessments and tasks. Provides information on how students or students groups scored on a particular test or task. </a:t>
              </a:r>
              <a:r>
                <a:rPr lang="en-US" sz="1100" b="1" dirty="0">
                  <a:solidFill>
                    <a:schemeClr val="dk1"/>
                  </a:solidFill>
                  <a:latin typeface="Roboto"/>
                  <a:ea typeface="Roboto"/>
                  <a:cs typeface="Roboto"/>
                  <a:sym typeface="Roboto"/>
                </a:rPr>
                <a:t>Sometimes information is readily available but not utilized to maximize learning. </a:t>
              </a:r>
              <a:endParaRPr sz="1100" b="1" dirty="0">
                <a:solidFill>
                  <a:schemeClr val="dk1"/>
                </a:solidFill>
                <a:latin typeface="Roboto"/>
                <a:ea typeface="Roboto"/>
                <a:cs typeface="Roboto"/>
                <a:sym typeface="Roboto"/>
              </a:endParaRPr>
            </a:p>
          </p:txBody>
        </p:sp>
      </p:grpSp>
      <p:grpSp>
        <p:nvGrpSpPr>
          <p:cNvPr id="27" name="Google Shape;169;p25">
            <a:extLst>
              <a:ext uri="{FF2B5EF4-FFF2-40B4-BE49-F238E27FC236}">
                <a16:creationId xmlns:a16="http://schemas.microsoft.com/office/drawing/2014/main" id="{C90D69E6-9483-7091-713C-3CFAD6A279DC}"/>
              </a:ext>
            </a:extLst>
          </p:cNvPr>
          <p:cNvGrpSpPr/>
          <p:nvPr/>
        </p:nvGrpSpPr>
        <p:grpSpPr>
          <a:xfrm>
            <a:off x="32323" y="404962"/>
            <a:ext cx="9079358" cy="985005"/>
            <a:chOff x="1593000" y="2322568"/>
            <a:chExt cx="5957975" cy="643500"/>
          </a:xfrm>
        </p:grpSpPr>
        <p:sp>
          <p:nvSpPr>
            <p:cNvPr id="28" name="Google Shape;170;p25">
              <a:extLst>
                <a:ext uri="{FF2B5EF4-FFF2-40B4-BE49-F238E27FC236}">
                  <a16:creationId xmlns:a16="http://schemas.microsoft.com/office/drawing/2014/main" id="{2D9EF9BC-961A-AF39-F3B7-7ECF15C8E477}"/>
                </a:ext>
              </a:extLst>
            </p:cNvPr>
            <p:cNvSpPr/>
            <p:nvPr/>
          </p:nvSpPr>
          <p:spPr>
            <a:xfrm>
              <a:off x="3728375" y="2322568"/>
              <a:ext cx="3822600" cy="6435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29" name="Google Shape;171;p25">
              <a:extLst>
                <a:ext uri="{FF2B5EF4-FFF2-40B4-BE49-F238E27FC236}">
                  <a16:creationId xmlns:a16="http://schemas.microsoft.com/office/drawing/2014/main" id="{3AE6194A-3D29-55C8-2C5D-DEFB049E3138}"/>
                </a:ext>
              </a:extLst>
            </p:cNvPr>
            <p:cNvSpPr/>
            <p:nvPr/>
          </p:nvSpPr>
          <p:spPr>
            <a:xfrm flipH="1">
              <a:off x="2283025" y="2322575"/>
              <a:ext cx="1844400" cy="642600"/>
            </a:xfrm>
            <a:prstGeom prst="rect">
              <a:avLst/>
            </a:prstGeom>
            <a:solidFill>
              <a:schemeClr val="accent2">
                <a:lumMod val="20000"/>
                <a:lumOff val="80000"/>
              </a:scheme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30" name="Google Shape;172;p25">
              <a:extLst>
                <a:ext uri="{FF2B5EF4-FFF2-40B4-BE49-F238E27FC236}">
                  <a16:creationId xmlns:a16="http://schemas.microsoft.com/office/drawing/2014/main" id="{A77961A7-D022-D7E7-54FE-EAE625B1B0D3}"/>
                </a:ext>
              </a:extLst>
            </p:cNvPr>
            <p:cNvSpPr/>
            <p:nvPr/>
          </p:nvSpPr>
          <p:spPr>
            <a:xfrm rot="-5400000">
              <a:off x="3501574" y="1934671"/>
              <a:ext cx="643356" cy="1419149"/>
            </a:xfrm>
            <a:prstGeom prst="flowChartOffpageConnector">
              <a:avLst/>
            </a:prstGeom>
            <a:solidFill>
              <a:schemeClr val="accent2">
                <a:lumMod val="20000"/>
                <a:lumOff val="80000"/>
              </a:scheme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dirty="0"/>
            </a:p>
          </p:txBody>
        </p:sp>
        <p:sp>
          <p:nvSpPr>
            <p:cNvPr id="31" name="Google Shape;173;p25">
              <a:extLst>
                <a:ext uri="{FF2B5EF4-FFF2-40B4-BE49-F238E27FC236}">
                  <a16:creationId xmlns:a16="http://schemas.microsoft.com/office/drawing/2014/main" id="{AF9166F0-BCFF-E891-C19B-7EE40527FD01}"/>
                </a:ext>
              </a:extLst>
            </p:cNvPr>
            <p:cNvSpPr/>
            <p:nvPr/>
          </p:nvSpPr>
          <p:spPr>
            <a:xfrm>
              <a:off x="2342625" y="2399951"/>
              <a:ext cx="1940700" cy="495900"/>
            </a:xfrm>
            <a:prstGeom prst="rect">
              <a:avLst/>
            </a:prstGeom>
            <a:noFill/>
            <a:ln>
              <a:noFill/>
            </a:ln>
          </p:spPr>
          <p:txBody>
            <a:bodyPr spcFirstLastPara="1" wrap="square" lIns="121900" tIns="121900" rIns="121900" bIns="121900" anchor="ctr" anchorCtr="0">
              <a:noAutofit/>
            </a:bodyPr>
            <a:lstStyle/>
            <a:p>
              <a:pPr marL="0" lvl="0" indent="0" algn="l" rtl="0">
                <a:lnSpc>
                  <a:spcPct val="115000"/>
                </a:lnSpc>
                <a:spcBef>
                  <a:spcPts val="0"/>
                </a:spcBef>
                <a:spcAft>
                  <a:spcPts val="0"/>
                </a:spcAft>
                <a:buNone/>
              </a:pPr>
              <a:r>
                <a:rPr lang="en-US" sz="1800" dirty="0">
                  <a:solidFill>
                    <a:schemeClr val="dk1"/>
                  </a:solidFill>
                  <a:latin typeface="Roboto Medium"/>
                  <a:ea typeface="Roboto Medium"/>
                  <a:cs typeface="Roboto Medium"/>
                  <a:sym typeface="Roboto Medium"/>
                </a:rPr>
                <a:t>Demographic Data</a:t>
              </a:r>
              <a:endParaRPr sz="1800" dirty="0">
                <a:solidFill>
                  <a:schemeClr val="dk1"/>
                </a:solidFill>
                <a:latin typeface="Roboto"/>
                <a:ea typeface="Roboto"/>
                <a:cs typeface="Roboto"/>
                <a:sym typeface="Roboto"/>
              </a:endParaRPr>
            </a:p>
          </p:txBody>
        </p:sp>
        <p:sp>
          <p:nvSpPr>
            <p:cNvPr id="32" name="Google Shape;174;p25">
              <a:extLst>
                <a:ext uri="{FF2B5EF4-FFF2-40B4-BE49-F238E27FC236}">
                  <a16:creationId xmlns:a16="http://schemas.microsoft.com/office/drawing/2014/main" id="{F1D0C070-D049-2365-9357-087B45BEC2FE}"/>
                </a:ext>
              </a:extLst>
            </p:cNvPr>
            <p:cNvSpPr/>
            <p:nvPr/>
          </p:nvSpPr>
          <p:spPr>
            <a:xfrm>
              <a:off x="1593000" y="2322568"/>
              <a:ext cx="690000" cy="642300"/>
            </a:xfrm>
            <a:prstGeom prst="rect">
              <a:avLst/>
            </a:prstGeom>
            <a:solidFill>
              <a:srgbClr val="B02B20"/>
            </a:solidFill>
            <a:ln>
              <a:noFill/>
            </a:ln>
            <a:effectLst>
              <a:outerShdw blurRad="71438" dist="28575" dir="2700000" algn="bl" rotWithShape="0">
                <a:srgbClr val="000000">
                  <a:alpha val="17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33" name="Google Shape;175;p25">
              <a:extLst>
                <a:ext uri="{FF2B5EF4-FFF2-40B4-BE49-F238E27FC236}">
                  <a16:creationId xmlns:a16="http://schemas.microsoft.com/office/drawing/2014/main" id="{088811DA-043E-1F5F-D96D-4725D3853937}"/>
                </a:ext>
              </a:extLst>
            </p:cNvPr>
            <p:cNvSpPr/>
            <p:nvPr/>
          </p:nvSpPr>
          <p:spPr>
            <a:xfrm>
              <a:off x="1593000" y="2322575"/>
              <a:ext cx="690000" cy="6426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3500" dirty="0">
                  <a:solidFill>
                    <a:srgbClr val="FFFFFF"/>
                  </a:solidFill>
                  <a:latin typeface="Roboto Thin"/>
                  <a:ea typeface="Roboto Thin"/>
                  <a:cs typeface="Roboto Thin"/>
                  <a:sym typeface="Roboto Thin"/>
                </a:rPr>
                <a:t>01</a:t>
              </a:r>
              <a:endParaRPr sz="3500" dirty="0">
                <a:solidFill>
                  <a:srgbClr val="FFFFFF"/>
                </a:solidFill>
                <a:latin typeface="Roboto Thin"/>
                <a:ea typeface="Roboto Thin"/>
                <a:cs typeface="Roboto Thin"/>
                <a:sym typeface="Roboto Thin"/>
              </a:endParaRPr>
            </a:p>
          </p:txBody>
        </p:sp>
        <p:sp>
          <p:nvSpPr>
            <p:cNvPr id="34" name="Google Shape;176;p25">
              <a:extLst>
                <a:ext uri="{FF2B5EF4-FFF2-40B4-BE49-F238E27FC236}">
                  <a16:creationId xmlns:a16="http://schemas.microsoft.com/office/drawing/2014/main" id="{5AA868F9-EB98-67F6-C4BC-737359C53C3B}"/>
                </a:ext>
              </a:extLst>
            </p:cNvPr>
            <p:cNvSpPr/>
            <p:nvPr/>
          </p:nvSpPr>
          <p:spPr>
            <a:xfrm>
              <a:off x="4387850" y="2323750"/>
              <a:ext cx="2971200" cy="642300"/>
            </a:xfrm>
            <a:prstGeom prst="rect">
              <a:avLst/>
            </a:prstGeom>
            <a:noFill/>
            <a:ln>
              <a:noFill/>
            </a:ln>
          </p:spPr>
          <p:txBody>
            <a:bodyPr spcFirstLastPara="1" wrap="square" lIns="121900" tIns="121900" rIns="121900" bIns="121900" anchor="ctr" anchorCtr="0">
              <a:noAutofit/>
            </a:bodyPr>
            <a:lstStyle/>
            <a:p>
              <a:pPr marL="609600" lvl="0" indent="0" algn="l" rtl="0">
                <a:lnSpc>
                  <a:spcPct val="115000"/>
                </a:lnSpc>
                <a:spcBef>
                  <a:spcPts val="0"/>
                </a:spcBef>
                <a:spcAft>
                  <a:spcPts val="0"/>
                </a:spcAft>
                <a:buNone/>
              </a:pPr>
              <a:r>
                <a:rPr lang="en-US" sz="1100" dirty="0">
                  <a:solidFill>
                    <a:schemeClr val="dk1"/>
                  </a:solidFill>
                  <a:latin typeface="Roboto"/>
                  <a:ea typeface="Roboto"/>
                  <a:cs typeface="Roboto"/>
                  <a:sym typeface="Roboto"/>
                </a:rPr>
                <a:t>Provides information on attendance, ethnicities, gender, background, and language. Utilized to help understand past trends and predict future trends.  </a:t>
              </a:r>
              <a:endParaRPr sz="1100" dirty="0">
                <a:solidFill>
                  <a:schemeClr val="dk1"/>
                </a:solidFill>
                <a:latin typeface="Roboto"/>
                <a:ea typeface="Roboto"/>
                <a:cs typeface="Roboto"/>
                <a:sym typeface="Roboto"/>
              </a:endParaRPr>
            </a:p>
            <a:p>
              <a:pPr marL="609600" lvl="0" indent="0" algn="l" rtl="0">
                <a:lnSpc>
                  <a:spcPct val="115000"/>
                </a:lnSpc>
                <a:spcBef>
                  <a:spcPts val="0"/>
                </a:spcBef>
                <a:spcAft>
                  <a:spcPts val="0"/>
                </a:spcAft>
                <a:buNone/>
              </a:pPr>
              <a:r>
                <a:rPr lang="en-US" sz="1100" b="1" dirty="0">
                  <a:solidFill>
                    <a:schemeClr val="dk1"/>
                  </a:solidFill>
                  <a:latin typeface="Roboto"/>
                  <a:ea typeface="Roboto"/>
                  <a:cs typeface="Roboto"/>
                  <a:sym typeface="Roboto"/>
                </a:rPr>
                <a:t>Least amount of control over this data </a:t>
              </a:r>
              <a:endParaRPr sz="1100" b="1" dirty="0">
                <a:solidFill>
                  <a:schemeClr val="dk1"/>
                </a:solidFill>
                <a:latin typeface="Roboto"/>
                <a:ea typeface="Roboto"/>
                <a:cs typeface="Roboto"/>
                <a:sym typeface="Roboto"/>
              </a:endParaRPr>
            </a:p>
          </p:txBody>
        </p:sp>
      </p:grpSp>
    </p:spTree>
    <p:extLst>
      <p:ext uri="{BB962C8B-B14F-4D97-AF65-F5344CB8AC3E}">
        <p14:creationId xmlns:p14="http://schemas.microsoft.com/office/powerpoint/2010/main" val="17410511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A775C9-08EA-121E-3173-00ABA61521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C77623-B034-84E2-5485-B5A79D9EF710}"/>
              </a:ext>
            </a:extLst>
          </p:cNvPr>
          <p:cNvSpPr>
            <a:spLocks noGrp="1"/>
          </p:cNvSpPr>
          <p:nvPr>
            <p:ph type="title"/>
          </p:nvPr>
        </p:nvSpPr>
        <p:spPr/>
        <p:txBody>
          <a:bodyPr rtlCol="0">
            <a:normAutofit/>
          </a:bodyPr>
          <a:lstStyle/>
          <a:p>
            <a:pPr fontAlgn="auto">
              <a:spcAft>
                <a:spcPts val="0"/>
              </a:spcAft>
              <a:defRPr/>
            </a:pPr>
            <a:r>
              <a:rPr lang="en-US" dirty="0"/>
              <a:t>Define Data-Driven Decision-Making</a:t>
            </a:r>
          </a:p>
        </p:txBody>
      </p:sp>
      <p:sp>
        <p:nvSpPr>
          <p:cNvPr id="25602" name="Content Placeholder 2">
            <a:extLst>
              <a:ext uri="{FF2B5EF4-FFF2-40B4-BE49-F238E27FC236}">
                <a16:creationId xmlns:a16="http://schemas.microsoft.com/office/drawing/2014/main" id="{447C8561-11DF-AB7D-BA2C-3201A9A1D361}"/>
              </a:ext>
            </a:extLst>
          </p:cNvPr>
          <p:cNvSpPr>
            <a:spLocks noGrp="1" noChangeArrowheads="1"/>
          </p:cNvSpPr>
          <p:nvPr>
            <p:ph idx="4294967295"/>
          </p:nvPr>
        </p:nvSpPr>
        <p:spPr/>
        <p:txBody>
          <a:bodyPr/>
          <a:lstStyle/>
          <a:p>
            <a:r>
              <a:rPr lang="en-US" altLang="en-US" dirty="0"/>
              <a:t>With your table group, create a definition of data-driven decision-making based on your experience with ABC classroom.</a:t>
            </a:r>
          </a:p>
          <a:p>
            <a:r>
              <a:rPr lang="en-US" altLang="en-US" dirty="0"/>
              <a:t>Go to </a:t>
            </a:r>
            <a:r>
              <a:rPr lang="en-US" altLang="en-US" dirty="0">
                <a:hlinkClick r:id="rId2"/>
              </a:rPr>
              <a:t>menti.com</a:t>
            </a:r>
            <a:endParaRPr lang="en-US" altLang="en-US" dirty="0"/>
          </a:p>
          <a:p>
            <a:r>
              <a:rPr lang="en-US" altLang="en-US" dirty="0"/>
              <a:t>Enter the code: </a:t>
            </a:r>
          </a:p>
        </p:txBody>
      </p:sp>
    </p:spTree>
    <p:extLst>
      <p:ext uri="{BB962C8B-B14F-4D97-AF65-F5344CB8AC3E}">
        <p14:creationId xmlns:p14="http://schemas.microsoft.com/office/powerpoint/2010/main" val="12523794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DA46D7-0CAE-0BFA-3AF6-302A23D028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B2E1A7-28D8-369A-95E0-53E606FF2F6C}"/>
              </a:ext>
            </a:extLst>
          </p:cNvPr>
          <p:cNvSpPr>
            <a:spLocks noGrp="1"/>
          </p:cNvSpPr>
          <p:nvPr>
            <p:ph type="title"/>
          </p:nvPr>
        </p:nvSpPr>
        <p:spPr/>
        <p:txBody>
          <a:bodyPr rtlCol="0">
            <a:normAutofit/>
          </a:bodyPr>
          <a:lstStyle/>
          <a:p>
            <a:pPr fontAlgn="auto">
              <a:spcAft>
                <a:spcPts val="0"/>
              </a:spcAft>
              <a:defRPr/>
            </a:pPr>
            <a:r>
              <a:rPr lang="en-US" dirty="0"/>
              <a:t>S-I-T</a:t>
            </a:r>
          </a:p>
        </p:txBody>
      </p:sp>
      <p:sp>
        <p:nvSpPr>
          <p:cNvPr id="25602" name="Content Placeholder 2">
            <a:extLst>
              <a:ext uri="{FF2B5EF4-FFF2-40B4-BE49-F238E27FC236}">
                <a16:creationId xmlns:a16="http://schemas.microsoft.com/office/drawing/2014/main" id="{44281D1C-8B43-69A2-3FC8-7198D52308DA}"/>
              </a:ext>
            </a:extLst>
          </p:cNvPr>
          <p:cNvSpPr>
            <a:spLocks noGrp="1" noChangeArrowheads="1"/>
          </p:cNvSpPr>
          <p:nvPr>
            <p:ph idx="4294967295"/>
          </p:nvPr>
        </p:nvSpPr>
        <p:spPr>
          <a:xfrm>
            <a:off x="628650" y="1370013"/>
            <a:ext cx="4881457" cy="3262312"/>
          </a:xfrm>
        </p:spPr>
        <p:txBody>
          <a:bodyPr/>
          <a:lstStyle/>
          <a:p>
            <a:pPr marL="64008" indent="0">
              <a:buNone/>
            </a:pPr>
            <a:r>
              <a:rPr lang="en-US" altLang="en-US" dirty="0"/>
              <a:t>As you read, mark at least one point you find:</a:t>
            </a:r>
          </a:p>
          <a:p>
            <a:r>
              <a:rPr lang="en-US" altLang="en-US" dirty="0"/>
              <a:t>Surprising (</a:t>
            </a:r>
            <a:r>
              <a:rPr lang="en-US" altLang="en-US" dirty="0">
                <a:highlight>
                  <a:srgbClr val="FFFF00"/>
                </a:highlight>
              </a:rPr>
              <a:t>✰</a:t>
            </a:r>
            <a:r>
              <a:rPr lang="en-US" altLang="en-US" dirty="0"/>
              <a:t>)</a:t>
            </a:r>
          </a:p>
          <a:p>
            <a:r>
              <a:rPr lang="en-US" altLang="en-US" dirty="0"/>
              <a:t>Interesting (</a:t>
            </a:r>
            <a:r>
              <a:rPr lang="en-US" altLang="en-US" dirty="0">
                <a:highlight>
                  <a:srgbClr val="FFFF00"/>
                </a:highlight>
              </a:rPr>
              <a:t>!</a:t>
            </a:r>
            <a:r>
              <a:rPr lang="en-US" altLang="en-US" dirty="0"/>
              <a:t>)</a:t>
            </a:r>
          </a:p>
          <a:p>
            <a:r>
              <a:rPr lang="en-US" altLang="en-US" dirty="0"/>
              <a:t>Thought-Provoking (</a:t>
            </a:r>
            <a:r>
              <a:rPr lang="en-US" altLang="en-US" dirty="0">
                <a:highlight>
                  <a:srgbClr val="FFFF00"/>
                </a:highlight>
              </a:rPr>
              <a:t>?</a:t>
            </a:r>
            <a:r>
              <a:rPr lang="en-US" altLang="en-US" dirty="0"/>
              <a:t>)</a:t>
            </a:r>
          </a:p>
        </p:txBody>
      </p:sp>
      <p:pic>
        <p:nvPicPr>
          <p:cNvPr id="4" name="Picture 3">
            <a:extLst>
              <a:ext uri="{FF2B5EF4-FFF2-40B4-BE49-F238E27FC236}">
                <a16:creationId xmlns:a16="http://schemas.microsoft.com/office/drawing/2014/main" id="{A92298C7-D414-41E2-03D4-C8628B8EAD91}"/>
              </a:ext>
            </a:extLst>
          </p:cNvPr>
          <p:cNvPicPr>
            <a:picLocks noChangeAspect="1"/>
          </p:cNvPicPr>
          <p:nvPr/>
        </p:nvPicPr>
        <p:blipFill>
          <a:blip r:embed="rId3"/>
          <a:srcRect t="12822" r="23253" b="23781"/>
          <a:stretch>
            <a:fillRect/>
          </a:stretch>
        </p:blipFill>
        <p:spPr>
          <a:xfrm>
            <a:off x="5171443" y="1190520"/>
            <a:ext cx="2712720" cy="2456920"/>
          </a:xfrm>
          <a:prstGeom prst="rect">
            <a:avLst/>
          </a:prstGeom>
        </p:spPr>
      </p:pic>
    </p:spTree>
    <p:extLst>
      <p:ext uri="{BB962C8B-B14F-4D97-AF65-F5344CB8AC3E}">
        <p14:creationId xmlns:p14="http://schemas.microsoft.com/office/powerpoint/2010/main" val="2941385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E96919-15BF-6000-9700-7DE666F568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6E97DA-F15A-1B0B-0EAB-A94DC6DC18C0}"/>
              </a:ext>
            </a:extLst>
          </p:cNvPr>
          <p:cNvSpPr>
            <a:spLocks noGrp="1"/>
          </p:cNvSpPr>
          <p:nvPr>
            <p:ph type="title"/>
          </p:nvPr>
        </p:nvSpPr>
        <p:spPr/>
        <p:txBody>
          <a:bodyPr rtlCol="0">
            <a:normAutofit/>
          </a:bodyPr>
          <a:lstStyle/>
          <a:p>
            <a:pPr fontAlgn="auto">
              <a:spcAft>
                <a:spcPts val="0"/>
              </a:spcAft>
              <a:defRPr/>
            </a:pPr>
            <a:r>
              <a:rPr lang="en-US" dirty="0"/>
              <a:t>Take home version of sample</a:t>
            </a:r>
          </a:p>
        </p:txBody>
      </p:sp>
      <p:sp>
        <p:nvSpPr>
          <p:cNvPr id="25602" name="Content Placeholder 2">
            <a:extLst>
              <a:ext uri="{FF2B5EF4-FFF2-40B4-BE49-F238E27FC236}">
                <a16:creationId xmlns:a16="http://schemas.microsoft.com/office/drawing/2014/main" id="{8F2AF1FD-DF4F-A3DF-FDE7-D17FF8AF8B65}"/>
              </a:ext>
            </a:extLst>
          </p:cNvPr>
          <p:cNvSpPr>
            <a:spLocks noGrp="1" noChangeArrowheads="1"/>
          </p:cNvSpPr>
          <p:nvPr>
            <p:ph idx="4294967295"/>
          </p:nvPr>
        </p:nvSpPr>
        <p:spPr/>
        <p:txBody>
          <a:bodyPr/>
          <a:lstStyle/>
          <a:p>
            <a:pPr marL="64008" indent="0">
              <a:buNone/>
            </a:pPr>
            <a:r>
              <a:rPr lang="en-US" altLang="en-US" dirty="0">
                <a:hlinkClick r:id="rId2"/>
              </a:rPr>
              <a:t>https://bit.ly/DDISpread</a:t>
            </a:r>
            <a:r>
              <a:rPr lang="en-US" altLang="en-US" dirty="0"/>
              <a:t> </a:t>
            </a:r>
          </a:p>
        </p:txBody>
      </p:sp>
      <p:pic>
        <p:nvPicPr>
          <p:cNvPr id="3" name="Google Shape;199;p28">
            <a:extLst>
              <a:ext uri="{FF2B5EF4-FFF2-40B4-BE49-F238E27FC236}">
                <a16:creationId xmlns:a16="http://schemas.microsoft.com/office/drawing/2014/main" id="{E8301B1F-3B52-E656-39F5-CBE46ED77AF7}"/>
              </a:ext>
            </a:extLst>
          </p:cNvPr>
          <p:cNvPicPr preferRelativeResize="0"/>
          <p:nvPr/>
        </p:nvPicPr>
        <p:blipFill>
          <a:blip r:embed="rId3">
            <a:alphaModFix/>
          </a:blip>
          <a:stretch>
            <a:fillRect/>
          </a:stretch>
        </p:blipFill>
        <p:spPr>
          <a:xfrm>
            <a:off x="1970967" y="1932580"/>
            <a:ext cx="3429479" cy="1634707"/>
          </a:xfrm>
          <a:prstGeom prst="rect">
            <a:avLst/>
          </a:prstGeom>
          <a:noFill/>
          <a:ln>
            <a:noFill/>
          </a:ln>
        </p:spPr>
      </p:pic>
      <p:pic>
        <p:nvPicPr>
          <p:cNvPr id="4" name="Google Shape;200;p28">
            <a:extLst>
              <a:ext uri="{FF2B5EF4-FFF2-40B4-BE49-F238E27FC236}">
                <a16:creationId xmlns:a16="http://schemas.microsoft.com/office/drawing/2014/main" id="{4DE0D9A1-788D-5CBB-25DA-28E8C4FBB4A1}"/>
              </a:ext>
            </a:extLst>
          </p:cNvPr>
          <p:cNvPicPr preferRelativeResize="0"/>
          <p:nvPr/>
        </p:nvPicPr>
        <p:blipFill>
          <a:blip r:embed="rId4">
            <a:alphaModFix/>
          </a:blip>
          <a:stretch>
            <a:fillRect/>
          </a:stretch>
        </p:blipFill>
        <p:spPr>
          <a:xfrm>
            <a:off x="583279" y="1892580"/>
            <a:ext cx="1923343" cy="1923343"/>
          </a:xfrm>
          <a:prstGeom prst="rect">
            <a:avLst/>
          </a:prstGeom>
          <a:noFill/>
          <a:ln>
            <a:noFill/>
          </a:ln>
        </p:spPr>
      </p:pic>
    </p:spTree>
    <p:extLst>
      <p:ext uri="{BB962C8B-B14F-4D97-AF65-F5344CB8AC3E}">
        <p14:creationId xmlns:p14="http://schemas.microsoft.com/office/powerpoint/2010/main" val="3195384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3">
            <a:extLst>
              <a:ext uri="{FF2B5EF4-FFF2-40B4-BE49-F238E27FC236}">
                <a16:creationId xmlns:a16="http://schemas.microsoft.com/office/drawing/2014/main" id="{D39454A6-31F6-9DC3-BE75-39D080090E23}"/>
              </a:ext>
            </a:extLst>
          </p:cNvPr>
          <p:cNvSpPr>
            <a:spLocks noGrp="1" noChangeArrowheads="1"/>
          </p:cNvSpPr>
          <p:nvPr>
            <p:ph type="title"/>
          </p:nvPr>
        </p:nvSpPr>
        <p:spPr>
          <a:xfrm>
            <a:off x="623888" y="560388"/>
            <a:ext cx="7886700" cy="2139950"/>
          </a:xfrm>
        </p:spPr>
        <p:txBody>
          <a:bodyPr/>
          <a:lstStyle/>
          <a:p>
            <a:r>
              <a:rPr lang="en-US" altLang="en-US" dirty="0"/>
              <a:t>Data-Driven Instruction</a:t>
            </a:r>
          </a:p>
        </p:txBody>
      </p:sp>
      <p:sp>
        <p:nvSpPr>
          <p:cNvPr id="22530" name="Text Placeholder 4">
            <a:extLst>
              <a:ext uri="{FF2B5EF4-FFF2-40B4-BE49-F238E27FC236}">
                <a16:creationId xmlns:a16="http://schemas.microsoft.com/office/drawing/2014/main" id="{019E2450-727C-5F8C-E55D-223CCB11F23B}"/>
              </a:ext>
            </a:extLst>
          </p:cNvPr>
          <p:cNvSpPr>
            <a:spLocks noGrp="1" noChangeArrowheads="1"/>
          </p:cNvSpPr>
          <p:nvPr>
            <p:ph type="body" sz="quarter" idx="10"/>
          </p:nvPr>
        </p:nvSpPr>
        <p:spPr>
          <a:xfrm>
            <a:off x="623888" y="2808288"/>
            <a:ext cx="7885112" cy="1397000"/>
          </a:xfrm>
        </p:spPr>
        <p:txBody>
          <a:bodyPr/>
          <a:lstStyle/>
          <a:p>
            <a:r>
              <a:rPr lang="en-US" altLang="en-US" dirty="0"/>
              <a:t>K20 Center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1D8F1C-5AEF-39AB-6BAE-67EA51602F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E49BF4-B53F-F449-93FA-469B567CB233}"/>
              </a:ext>
            </a:extLst>
          </p:cNvPr>
          <p:cNvSpPr>
            <a:spLocks noGrp="1"/>
          </p:cNvSpPr>
          <p:nvPr>
            <p:ph type="title"/>
          </p:nvPr>
        </p:nvSpPr>
        <p:spPr/>
        <p:txBody>
          <a:bodyPr rtlCol="0">
            <a:normAutofit/>
          </a:bodyPr>
          <a:lstStyle/>
          <a:p>
            <a:pPr fontAlgn="auto">
              <a:spcAft>
                <a:spcPts val="0"/>
              </a:spcAft>
              <a:defRPr/>
            </a:pPr>
            <a:r>
              <a:rPr lang="en-US" dirty="0"/>
              <a:t>Affinity Process</a:t>
            </a:r>
          </a:p>
        </p:txBody>
      </p:sp>
      <p:sp>
        <p:nvSpPr>
          <p:cNvPr id="28675" name="Content Placeholder 7">
            <a:extLst>
              <a:ext uri="{FF2B5EF4-FFF2-40B4-BE49-F238E27FC236}">
                <a16:creationId xmlns:a16="http://schemas.microsoft.com/office/drawing/2014/main" id="{42D7E337-EF7F-5489-37C5-F3776A6B3D44}"/>
              </a:ext>
            </a:extLst>
          </p:cNvPr>
          <p:cNvSpPr>
            <a:spLocks noGrp="1" noChangeArrowheads="1"/>
          </p:cNvSpPr>
          <p:nvPr>
            <p:ph idx="4294967295"/>
          </p:nvPr>
        </p:nvSpPr>
        <p:spPr>
          <a:xfrm>
            <a:off x="628650" y="1370013"/>
            <a:ext cx="7090437" cy="3262312"/>
          </a:xfrm>
        </p:spPr>
        <p:txBody>
          <a:bodyPr/>
          <a:lstStyle/>
          <a:p>
            <a:r>
              <a:rPr lang="en-US" altLang="en-US" dirty="0"/>
              <a:t>Think about the last major financial decision you made.</a:t>
            </a:r>
          </a:p>
          <a:p>
            <a:r>
              <a:rPr lang="en-US" altLang="en-US" dirty="0"/>
              <a:t>Write down the factors you considered or tools/information you used to help make your decision (1 per sticky note).</a:t>
            </a:r>
          </a:p>
        </p:txBody>
      </p:sp>
      <p:pic>
        <p:nvPicPr>
          <p:cNvPr id="4" name="Google Shape;80;p16">
            <a:extLst>
              <a:ext uri="{FF2B5EF4-FFF2-40B4-BE49-F238E27FC236}">
                <a16:creationId xmlns:a16="http://schemas.microsoft.com/office/drawing/2014/main" id="{34CDE5A8-A02A-C283-97A2-50E5CB6CD0D4}"/>
              </a:ext>
            </a:extLst>
          </p:cNvPr>
          <p:cNvPicPr preferRelativeResize="0"/>
          <p:nvPr/>
        </p:nvPicPr>
        <p:blipFill>
          <a:blip r:embed="rId3">
            <a:alphaModFix/>
          </a:blip>
          <a:stretch>
            <a:fillRect/>
          </a:stretch>
        </p:blipFill>
        <p:spPr>
          <a:xfrm>
            <a:off x="7114722" y="274638"/>
            <a:ext cx="1684285" cy="1348276"/>
          </a:xfrm>
          <a:prstGeom prst="rect">
            <a:avLst/>
          </a:prstGeom>
          <a:noFill/>
          <a:ln>
            <a:noFill/>
          </a:ln>
        </p:spPr>
      </p:pic>
    </p:spTree>
    <p:extLst>
      <p:ext uri="{BB962C8B-B14F-4D97-AF65-F5344CB8AC3E}">
        <p14:creationId xmlns:p14="http://schemas.microsoft.com/office/powerpoint/2010/main" val="3702205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2C8C49-BCFF-8108-C448-88465CAE4C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725042-1C74-330F-9231-AB2A20D74BDA}"/>
              </a:ext>
            </a:extLst>
          </p:cNvPr>
          <p:cNvSpPr>
            <a:spLocks noGrp="1"/>
          </p:cNvSpPr>
          <p:nvPr>
            <p:ph type="title"/>
          </p:nvPr>
        </p:nvSpPr>
        <p:spPr/>
        <p:txBody>
          <a:bodyPr rtlCol="0">
            <a:normAutofit/>
          </a:bodyPr>
          <a:lstStyle/>
          <a:p>
            <a:pPr fontAlgn="auto">
              <a:spcAft>
                <a:spcPts val="0"/>
              </a:spcAft>
              <a:defRPr/>
            </a:pPr>
            <a:r>
              <a:rPr lang="en-US" dirty="0"/>
              <a:t>Affinity Process</a:t>
            </a:r>
          </a:p>
        </p:txBody>
      </p:sp>
      <p:sp>
        <p:nvSpPr>
          <p:cNvPr id="28675" name="Content Placeholder 7">
            <a:extLst>
              <a:ext uri="{FF2B5EF4-FFF2-40B4-BE49-F238E27FC236}">
                <a16:creationId xmlns:a16="http://schemas.microsoft.com/office/drawing/2014/main" id="{33B4D7DF-B4F1-E41D-A170-3FFC398BFEEA}"/>
              </a:ext>
            </a:extLst>
          </p:cNvPr>
          <p:cNvSpPr>
            <a:spLocks noGrp="1" noChangeArrowheads="1"/>
          </p:cNvSpPr>
          <p:nvPr>
            <p:ph idx="4294967295"/>
          </p:nvPr>
        </p:nvSpPr>
        <p:spPr>
          <a:xfrm>
            <a:off x="628650" y="1370013"/>
            <a:ext cx="7093668" cy="3262312"/>
          </a:xfrm>
        </p:spPr>
        <p:txBody>
          <a:bodyPr/>
          <a:lstStyle/>
          <a:p>
            <a:r>
              <a:rPr lang="en-US" altLang="en-US" dirty="0"/>
              <a:t>With a partner, review your sticky notes and group similar items together.</a:t>
            </a:r>
          </a:p>
          <a:p>
            <a:r>
              <a:rPr lang="en-US" altLang="en-US" dirty="0"/>
              <a:t>Add sticky notes to create categories and group items under appropriate categories.</a:t>
            </a:r>
          </a:p>
          <a:p>
            <a:r>
              <a:rPr lang="en-US" altLang="en-US" dirty="0"/>
              <a:t>With your table, review your pair sticky notes and group similar items and categories together.</a:t>
            </a:r>
          </a:p>
        </p:txBody>
      </p:sp>
      <p:pic>
        <p:nvPicPr>
          <p:cNvPr id="3" name="Google Shape;80;p16">
            <a:extLst>
              <a:ext uri="{FF2B5EF4-FFF2-40B4-BE49-F238E27FC236}">
                <a16:creationId xmlns:a16="http://schemas.microsoft.com/office/drawing/2014/main" id="{A008DD5A-2B7C-15C8-B6A8-9AD216B69CCD}"/>
              </a:ext>
            </a:extLst>
          </p:cNvPr>
          <p:cNvPicPr preferRelativeResize="0"/>
          <p:nvPr/>
        </p:nvPicPr>
        <p:blipFill>
          <a:blip r:embed="rId3">
            <a:alphaModFix/>
          </a:blip>
          <a:stretch>
            <a:fillRect/>
          </a:stretch>
        </p:blipFill>
        <p:spPr>
          <a:xfrm>
            <a:off x="7114722" y="274638"/>
            <a:ext cx="1684285" cy="1348276"/>
          </a:xfrm>
          <a:prstGeom prst="rect">
            <a:avLst/>
          </a:prstGeom>
          <a:noFill/>
          <a:ln>
            <a:noFill/>
          </a:ln>
        </p:spPr>
      </p:pic>
    </p:spTree>
    <p:extLst>
      <p:ext uri="{BB962C8B-B14F-4D97-AF65-F5344CB8AC3E}">
        <p14:creationId xmlns:p14="http://schemas.microsoft.com/office/powerpoint/2010/main" val="1768405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C7B07B-3118-2363-5E02-D5535B139E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006517-78F4-FEBA-AC0D-0B1CE5EAF15B}"/>
              </a:ext>
            </a:extLst>
          </p:cNvPr>
          <p:cNvSpPr>
            <a:spLocks noGrp="1"/>
          </p:cNvSpPr>
          <p:nvPr>
            <p:ph type="title"/>
          </p:nvPr>
        </p:nvSpPr>
        <p:spPr/>
        <p:txBody>
          <a:bodyPr rtlCol="0">
            <a:normAutofit/>
          </a:bodyPr>
          <a:lstStyle/>
          <a:p>
            <a:pPr fontAlgn="auto">
              <a:spcAft>
                <a:spcPts val="0"/>
              </a:spcAft>
              <a:defRPr/>
            </a:pPr>
            <a:r>
              <a:rPr lang="en-US" dirty="0"/>
              <a:t>Affinity Process: Share Out</a:t>
            </a:r>
          </a:p>
        </p:txBody>
      </p:sp>
      <p:sp>
        <p:nvSpPr>
          <p:cNvPr id="28675" name="Content Placeholder 7">
            <a:extLst>
              <a:ext uri="{FF2B5EF4-FFF2-40B4-BE49-F238E27FC236}">
                <a16:creationId xmlns:a16="http://schemas.microsoft.com/office/drawing/2014/main" id="{13E54131-AEDD-4BC5-3E0F-C5DF2546BB8B}"/>
              </a:ext>
            </a:extLst>
          </p:cNvPr>
          <p:cNvSpPr>
            <a:spLocks noGrp="1" noChangeArrowheads="1"/>
          </p:cNvSpPr>
          <p:nvPr>
            <p:ph idx="4294967295"/>
          </p:nvPr>
        </p:nvSpPr>
        <p:spPr>
          <a:xfrm>
            <a:off x="628650" y="1370013"/>
            <a:ext cx="7093668" cy="3262312"/>
          </a:xfrm>
        </p:spPr>
        <p:txBody>
          <a:bodyPr/>
          <a:lstStyle/>
          <a:p>
            <a:r>
              <a:rPr lang="en-US" altLang="en-US" dirty="0"/>
              <a:t>What similarities did you notice with your stickies (groups or individual items)?</a:t>
            </a:r>
          </a:p>
          <a:p>
            <a:r>
              <a:rPr lang="en-US" dirty="0"/>
              <a:t>How would making the decision or the outcome of the decision been different without these tools/pieces of information?</a:t>
            </a:r>
            <a:endParaRPr lang="en-US" altLang="en-US" dirty="0"/>
          </a:p>
        </p:txBody>
      </p:sp>
      <p:pic>
        <p:nvPicPr>
          <p:cNvPr id="3" name="Google Shape;80;p16">
            <a:extLst>
              <a:ext uri="{FF2B5EF4-FFF2-40B4-BE49-F238E27FC236}">
                <a16:creationId xmlns:a16="http://schemas.microsoft.com/office/drawing/2014/main" id="{D2B0EF23-E169-D08E-5CB9-7CD6C870E017}"/>
              </a:ext>
            </a:extLst>
          </p:cNvPr>
          <p:cNvPicPr preferRelativeResize="0"/>
          <p:nvPr/>
        </p:nvPicPr>
        <p:blipFill>
          <a:blip r:embed="rId3">
            <a:alphaModFix/>
          </a:blip>
          <a:stretch>
            <a:fillRect/>
          </a:stretch>
        </p:blipFill>
        <p:spPr>
          <a:xfrm>
            <a:off x="7114722" y="274638"/>
            <a:ext cx="1684285" cy="1348276"/>
          </a:xfrm>
          <a:prstGeom prst="rect">
            <a:avLst/>
          </a:prstGeom>
          <a:noFill/>
          <a:ln>
            <a:noFill/>
          </a:ln>
        </p:spPr>
      </p:pic>
    </p:spTree>
    <p:extLst>
      <p:ext uri="{BB962C8B-B14F-4D97-AF65-F5344CB8AC3E}">
        <p14:creationId xmlns:p14="http://schemas.microsoft.com/office/powerpoint/2010/main" val="4047272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3">
            <a:extLst>
              <a:ext uri="{FF2B5EF4-FFF2-40B4-BE49-F238E27FC236}">
                <a16:creationId xmlns:a16="http://schemas.microsoft.com/office/drawing/2014/main" id="{1C1DB67A-4418-8D73-6089-D989CE677E90}"/>
              </a:ext>
            </a:extLst>
          </p:cNvPr>
          <p:cNvSpPr>
            <a:spLocks noGrp="1" noChangeArrowheads="1"/>
          </p:cNvSpPr>
          <p:nvPr>
            <p:ph type="title"/>
          </p:nvPr>
        </p:nvSpPr>
        <p:spPr>
          <a:xfrm>
            <a:off x="623888" y="-111680"/>
            <a:ext cx="7886700" cy="2139950"/>
          </a:xfrm>
        </p:spPr>
        <p:txBody>
          <a:bodyPr/>
          <a:lstStyle/>
          <a:p>
            <a:r>
              <a:rPr lang="en-US" altLang="en-US" dirty="0"/>
              <a:t>Essential Questions</a:t>
            </a:r>
          </a:p>
        </p:txBody>
      </p:sp>
      <p:sp>
        <p:nvSpPr>
          <p:cNvPr id="23554" name="Text Placeholder 4">
            <a:extLst>
              <a:ext uri="{FF2B5EF4-FFF2-40B4-BE49-F238E27FC236}">
                <a16:creationId xmlns:a16="http://schemas.microsoft.com/office/drawing/2014/main" id="{F01DC99E-0FC2-0634-50E3-612982742493}"/>
              </a:ext>
            </a:extLst>
          </p:cNvPr>
          <p:cNvSpPr>
            <a:spLocks noGrp="1" noChangeArrowheads="1"/>
          </p:cNvSpPr>
          <p:nvPr>
            <p:ph type="body" sz="quarter" idx="10"/>
          </p:nvPr>
        </p:nvSpPr>
        <p:spPr>
          <a:xfrm>
            <a:off x="623888" y="2136220"/>
            <a:ext cx="7885112" cy="1397000"/>
          </a:xfrm>
        </p:spPr>
        <p:txBody>
          <a:bodyPr/>
          <a:lstStyle/>
          <a:p>
            <a:r>
              <a:rPr lang="en-US" altLang="en-US" dirty="0"/>
              <a:t>What is the role of Data-Driven Decision-Making in improving learner engagement, empowerment, and achievement?</a:t>
            </a:r>
          </a:p>
          <a:p>
            <a:r>
              <a:rPr lang="en-US" altLang="en-US" dirty="0"/>
              <a:t>What factors contribute to the successful implementation of Data-Driven Decision-Making in schools?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774B61-CA6C-BA73-DE89-5B8BAF0AE9FE}"/>
            </a:ext>
          </a:extLst>
        </p:cNvPr>
        <p:cNvGrpSpPr/>
        <p:nvPr/>
      </p:nvGrpSpPr>
      <p:grpSpPr>
        <a:xfrm>
          <a:off x="0" y="0"/>
          <a:ext cx="0" cy="0"/>
          <a:chOff x="0" y="0"/>
          <a:chExt cx="0" cy="0"/>
        </a:xfrm>
      </p:grpSpPr>
      <p:sp>
        <p:nvSpPr>
          <p:cNvPr id="23553" name="Title 3">
            <a:extLst>
              <a:ext uri="{FF2B5EF4-FFF2-40B4-BE49-F238E27FC236}">
                <a16:creationId xmlns:a16="http://schemas.microsoft.com/office/drawing/2014/main" id="{0906A2FE-AF34-76BF-B599-F3F5548D197D}"/>
              </a:ext>
            </a:extLst>
          </p:cNvPr>
          <p:cNvSpPr>
            <a:spLocks noGrp="1" noChangeArrowheads="1"/>
          </p:cNvSpPr>
          <p:nvPr>
            <p:ph type="title"/>
          </p:nvPr>
        </p:nvSpPr>
        <p:spPr>
          <a:xfrm>
            <a:off x="623888" y="-111680"/>
            <a:ext cx="7886700" cy="2139950"/>
          </a:xfrm>
        </p:spPr>
        <p:txBody>
          <a:bodyPr/>
          <a:lstStyle/>
          <a:p>
            <a:r>
              <a:rPr lang="en-US" altLang="en-US" dirty="0"/>
              <a:t>Lesson Objectives</a:t>
            </a:r>
          </a:p>
        </p:txBody>
      </p:sp>
      <p:sp>
        <p:nvSpPr>
          <p:cNvPr id="23554" name="Text Placeholder 4">
            <a:extLst>
              <a:ext uri="{FF2B5EF4-FFF2-40B4-BE49-F238E27FC236}">
                <a16:creationId xmlns:a16="http://schemas.microsoft.com/office/drawing/2014/main" id="{2CC0B814-63AB-EFC3-A2BF-D3E8EE0E4725}"/>
              </a:ext>
            </a:extLst>
          </p:cNvPr>
          <p:cNvSpPr>
            <a:spLocks noGrp="1" noChangeArrowheads="1"/>
          </p:cNvSpPr>
          <p:nvPr>
            <p:ph type="body" sz="quarter" idx="10"/>
          </p:nvPr>
        </p:nvSpPr>
        <p:spPr>
          <a:xfrm>
            <a:off x="623888" y="2136220"/>
            <a:ext cx="7885112" cy="1397000"/>
          </a:xfrm>
        </p:spPr>
        <p:txBody>
          <a:bodyPr/>
          <a:lstStyle/>
          <a:p>
            <a:r>
              <a:rPr lang="en-US" altLang="en-US" dirty="0"/>
              <a:t>Establish a definition of the Data-Driven Decision-Making (DDDM) process.</a:t>
            </a:r>
          </a:p>
          <a:p>
            <a:r>
              <a:rPr lang="en-US" altLang="en-US" dirty="0"/>
              <a:t>Identify the steps of the DDDM process.</a:t>
            </a:r>
          </a:p>
          <a:p>
            <a:r>
              <a:rPr lang="en-US" altLang="en-US" dirty="0"/>
              <a:t>Explore the conditions and methods for successfully using data-based inquiry to solve problems in classrooms.</a:t>
            </a:r>
          </a:p>
        </p:txBody>
      </p:sp>
    </p:spTree>
    <p:extLst>
      <p:ext uri="{BB962C8B-B14F-4D97-AF65-F5344CB8AC3E}">
        <p14:creationId xmlns:p14="http://schemas.microsoft.com/office/powerpoint/2010/main" val="766004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11CD8-D9BB-BC4B-FD94-B6149C8A5AC7}"/>
              </a:ext>
            </a:extLst>
          </p:cNvPr>
          <p:cNvSpPr>
            <a:spLocks noGrp="1"/>
          </p:cNvSpPr>
          <p:nvPr>
            <p:ph type="title"/>
          </p:nvPr>
        </p:nvSpPr>
        <p:spPr/>
        <p:txBody>
          <a:bodyPr rtlCol="0">
            <a:normAutofit/>
          </a:bodyPr>
          <a:lstStyle/>
          <a:p>
            <a:pPr fontAlgn="auto">
              <a:spcAft>
                <a:spcPts val="0"/>
              </a:spcAft>
              <a:defRPr/>
            </a:pPr>
            <a:r>
              <a:rPr lang="en-US" dirty="0"/>
              <a:t>ABC Classroom</a:t>
            </a:r>
          </a:p>
        </p:txBody>
      </p:sp>
      <p:sp>
        <p:nvSpPr>
          <p:cNvPr id="25602" name="Content Placeholder 2">
            <a:extLst>
              <a:ext uri="{FF2B5EF4-FFF2-40B4-BE49-F238E27FC236}">
                <a16:creationId xmlns:a16="http://schemas.microsoft.com/office/drawing/2014/main" id="{67D3FB85-4C05-9AF8-0E54-BE7EB078D8F0}"/>
              </a:ext>
            </a:extLst>
          </p:cNvPr>
          <p:cNvSpPr>
            <a:spLocks noGrp="1" noChangeArrowheads="1"/>
          </p:cNvSpPr>
          <p:nvPr>
            <p:ph idx="4294967295"/>
          </p:nvPr>
        </p:nvSpPr>
        <p:spPr>
          <a:xfrm>
            <a:off x="628650" y="1370013"/>
            <a:ext cx="5035460" cy="3262312"/>
          </a:xfrm>
        </p:spPr>
        <p:txBody>
          <a:bodyPr/>
          <a:lstStyle/>
          <a:p>
            <a:r>
              <a:rPr lang="en-US" altLang="en-US" dirty="0"/>
              <a:t>Review classroom level information about the last unit in ABC Classroom.</a:t>
            </a:r>
          </a:p>
          <a:p>
            <a:r>
              <a:rPr lang="en-US" altLang="en-US" dirty="0"/>
              <a:t>Use the focus questions in the scenario to guide a discussion of what you see.</a:t>
            </a:r>
          </a:p>
          <a:p>
            <a:r>
              <a:rPr lang="en-US" u="sng" dirty="0">
                <a:solidFill>
                  <a:schemeClr val="hlink"/>
                </a:solidFill>
                <a:hlinkClick r:id="rId2"/>
              </a:rPr>
              <a:t>https://bit.ly/ABCclassroomdata</a:t>
            </a:r>
            <a:endParaRPr lang="en-US" altLang="en-US" dirty="0"/>
          </a:p>
        </p:txBody>
      </p:sp>
      <p:pic>
        <p:nvPicPr>
          <p:cNvPr id="3" name="Google Shape;118;p21">
            <a:extLst>
              <a:ext uri="{FF2B5EF4-FFF2-40B4-BE49-F238E27FC236}">
                <a16:creationId xmlns:a16="http://schemas.microsoft.com/office/drawing/2014/main" id="{930AE6D1-3218-822A-0278-362B05A90706}"/>
              </a:ext>
            </a:extLst>
          </p:cNvPr>
          <p:cNvPicPr preferRelativeResize="0"/>
          <p:nvPr/>
        </p:nvPicPr>
        <p:blipFill>
          <a:blip r:embed="rId3">
            <a:alphaModFix/>
          </a:blip>
          <a:stretch>
            <a:fillRect/>
          </a:stretch>
        </p:blipFill>
        <p:spPr>
          <a:xfrm>
            <a:off x="6162576" y="1414189"/>
            <a:ext cx="2352774" cy="2175678"/>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2A5D9F-9A29-649C-D6FC-B46B1D37A1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439D43-3766-ED06-703E-D07BB660EC63}"/>
              </a:ext>
            </a:extLst>
          </p:cNvPr>
          <p:cNvSpPr>
            <a:spLocks noGrp="1"/>
          </p:cNvSpPr>
          <p:nvPr>
            <p:ph type="title"/>
          </p:nvPr>
        </p:nvSpPr>
        <p:spPr/>
        <p:txBody>
          <a:bodyPr rtlCol="0">
            <a:normAutofit/>
          </a:bodyPr>
          <a:lstStyle/>
          <a:p>
            <a:pPr fontAlgn="auto">
              <a:spcAft>
                <a:spcPts val="0"/>
              </a:spcAft>
              <a:defRPr/>
            </a:pPr>
            <a:r>
              <a:rPr lang="en-US" dirty="0"/>
              <a:t>Focus Questions</a:t>
            </a:r>
          </a:p>
        </p:txBody>
      </p:sp>
      <p:sp>
        <p:nvSpPr>
          <p:cNvPr id="25602" name="Content Placeholder 2">
            <a:extLst>
              <a:ext uri="{FF2B5EF4-FFF2-40B4-BE49-F238E27FC236}">
                <a16:creationId xmlns:a16="http://schemas.microsoft.com/office/drawing/2014/main" id="{1058355A-F3A0-9C68-74C7-56468C27D4D8}"/>
              </a:ext>
            </a:extLst>
          </p:cNvPr>
          <p:cNvSpPr>
            <a:spLocks noGrp="1" noChangeArrowheads="1"/>
          </p:cNvSpPr>
          <p:nvPr>
            <p:ph idx="4294967295"/>
          </p:nvPr>
        </p:nvSpPr>
        <p:spPr/>
        <p:txBody>
          <a:bodyPr/>
          <a:lstStyle/>
          <a:p>
            <a:r>
              <a:rPr lang="en-US" altLang="en-US" dirty="0"/>
              <a:t>What are some patterns you see in this data set?</a:t>
            </a:r>
          </a:p>
          <a:p>
            <a:r>
              <a:rPr lang="en-US" altLang="en-US" dirty="0"/>
              <a:t>What question(s) do these data bring up?</a:t>
            </a:r>
          </a:p>
          <a:p>
            <a:r>
              <a:rPr lang="en-US" altLang="en-US" dirty="0"/>
              <a:t>What actions could be taken to target problems identified in this data set?</a:t>
            </a:r>
          </a:p>
          <a:p>
            <a:r>
              <a:rPr lang="en-US" altLang="en-US" dirty="0"/>
              <a:t>What additional sources of data should you use to assess your classroom?</a:t>
            </a:r>
          </a:p>
        </p:txBody>
      </p:sp>
    </p:spTree>
    <p:extLst>
      <p:ext uri="{BB962C8B-B14F-4D97-AF65-F5344CB8AC3E}">
        <p14:creationId xmlns:p14="http://schemas.microsoft.com/office/powerpoint/2010/main" val="1444625918"/>
      </p:ext>
    </p:extLst>
  </p:cSld>
  <p:clrMapOvr>
    <a:masterClrMapping/>
  </p:clrMapOvr>
</p:sld>
</file>

<file path=ppt/theme/theme1.xml><?xml version="1.0" encoding="utf-8"?>
<a:theme xmlns:a="http://schemas.openxmlformats.org/drawingml/2006/main" name="Custom Design">
  <a:themeElements>
    <a:clrScheme name="LEARN 2025">
      <a:dk1>
        <a:srgbClr val="000000"/>
      </a:dk1>
      <a:lt1>
        <a:srgbClr val="FFFFFF"/>
      </a:lt1>
      <a:dk2>
        <a:srgbClr val="595959"/>
      </a:dk2>
      <a:lt2>
        <a:srgbClr val="EEEEEE"/>
      </a:lt2>
      <a:accent1>
        <a:srgbClr val="285782"/>
      </a:accent1>
      <a:accent2>
        <a:srgbClr val="008CC9"/>
      </a:accent2>
      <a:accent3>
        <a:srgbClr val="971D20"/>
      </a:accent3>
      <a:accent4>
        <a:srgbClr val="E8BF3C"/>
      </a:accent4>
      <a:accent5>
        <a:srgbClr val="D30F7F"/>
      </a:accent5>
      <a:accent6>
        <a:srgbClr val="FFFFFF"/>
      </a:accent6>
      <a:hlink>
        <a:srgbClr val="288AC3"/>
      </a:hlink>
      <a:folHlink>
        <a:srgbClr val="288AC3"/>
      </a:folHlink>
    </a:clrScheme>
    <a:fontScheme name="Office 2007 - 20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7CD69D3D-9E24-4AE7-A6A6-95472C009F98}" vid="{02DC2DEC-ED14-46D2-92D2-CE7973B77C9B}"/>
    </a:ext>
  </a:extLst>
</a:theme>
</file>

<file path=ppt/theme/theme2.xml><?xml version="1.0" encoding="utf-8"?>
<a:theme xmlns:a="http://schemas.openxmlformats.org/drawingml/2006/main" name="1_Custom Design">
  <a:themeElements>
    <a:clrScheme name="LEARN 2025">
      <a:dk1>
        <a:srgbClr val="000000"/>
      </a:dk1>
      <a:lt1>
        <a:srgbClr val="FFFFFF"/>
      </a:lt1>
      <a:dk2>
        <a:srgbClr val="595959"/>
      </a:dk2>
      <a:lt2>
        <a:srgbClr val="EEEEEE"/>
      </a:lt2>
      <a:accent1>
        <a:srgbClr val="285782"/>
      </a:accent1>
      <a:accent2>
        <a:srgbClr val="008CC9"/>
      </a:accent2>
      <a:accent3>
        <a:srgbClr val="971D20"/>
      </a:accent3>
      <a:accent4>
        <a:srgbClr val="E8BF3C"/>
      </a:accent4>
      <a:accent5>
        <a:srgbClr val="D30F7F"/>
      </a:accent5>
      <a:accent6>
        <a:srgbClr val="FFFFFF"/>
      </a:accent6>
      <a:hlink>
        <a:srgbClr val="288AC3"/>
      </a:hlink>
      <a:folHlink>
        <a:srgbClr val="288AC3"/>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7CD69D3D-9E24-4AE7-A6A6-95472C009F98}" vid="{92F950AD-31EE-4ABC-AB96-5F978758D647}"/>
    </a:ext>
  </a:ext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Slides (25)—Template</Template>
  <TotalTime>32</TotalTime>
  <Words>651</Words>
  <Application>Microsoft Office PowerPoint</Application>
  <PresentationFormat>On-screen Show (16:9)</PresentationFormat>
  <Paragraphs>57</Paragraphs>
  <Slides>13</Slides>
  <Notes>7</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13</vt:i4>
      </vt:variant>
    </vt:vector>
  </HeadingPairs>
  <TitlesOfParts>
    <vt:vector size="24" baseType="lpstr">
      <vt:lpstr>Aptos Display</vt:lpstr>
      <vt:lpstr>Arial</vt:lpstr>
      <vt:lpstr>Calibri</vt:lpstr>
      <vt:lpstr>Courier New</vt:lpstr>
      <vt:lpstr>Roboto</vt:lpstr>
      <vt:lpstr>Roboto Medium</vt:lpstr>
      <vt:lpstr>Roboto Thin</vt:lpstr>
      <vt:lpstr>System Font Regular</vt:lpstr>
      <vt:lpstr>Wingdings</vt:lpstr>
      <vt:lpstr>Custom Design</vt:lpstr>
      <vt:lpstr>1_Custom Design</vt:lpstr>
      <vt:lpstr>PowerPoint Presentation</vt:lpstr>
      <vt:lpstr>Data-Driven Instruction</vt:lpstr>
      <vt:lpstr>Affinity Process</vt:lpstr>
      <vt:lpstr>Affinity Process</vt:lpstr>
      <vt:lpstr>Affinity Process: Share Out</vt:lpstr>
      <vt:lpstr>Essential Questions</vt:lpstr>
      <vt:lpstr>Lesson Objectives</vt:lpstr>
      <vt:lpstr>ABC Classroom</vt:lpstr>
      <vt:lpstr>Focus Questions</vt:lpstr>
      <vt:lpstr>4 Types of Data</vt:lpstr>
      <vt:lpstr>Define Data-Driven Decision-Making</vt:lpstr>
      <vt:lpstr>S-I-T</vt:lpstr>
      <vt:lpstr>Take home version of sample</vt:lpstr>
    </vt:vector>
  </TitlesOfParts>
  <Manager/>
  <Company>University of Oklahoma</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Lieu, Mary</dc:creator>
  <cp:keywords/>
  <dc:description/>
  <cp:lastModifiedBy>Lieu, Mary</cp:lastModifiedBy>
  <cp:revision>1</cp:revision>
  <dcterms:created xsi:type="dcterms:W3CDTF">2026-04-16T19:17:23Z</dcterms:created>
  <dcterms:modified xsi:type="dcterms:W3CDTF">2026-04-16T19:49:55Z</dcterms:modified>
  <cp:category/>
</cp:coreProperties>
</file>