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BTx57EkH0GUJfGo9Y1zm3PkAO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AB1EAB-79AD-420A-9E38-7DC35BE8E7B1}">
  <a:tblStyle styleId="{ADAB1EAB-79AD-420A-9E38-7DC35BE8E7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3"/>
  </p:normalViewPr>
  <p:slideViewPr>
    <p:cSldViewPr snapToGrid="0">
      <p:cViewPr varScale="1">
        <p:scale>
          <a:sx n="146" d="100"/>
          <a:sy n="146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43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kTaJ334s_kIiqut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944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4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ISP02KPau0?si=6jw_TdR-nVqkCCZ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827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ilD555O_RE?si=cO_5eGb3bHJKpbR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ilD555O_RE?si=cO_5eGb3bHJKpbR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Thinking hats</a:t>
            </a:r>
            <a:r>
              <a:rPr lang="en-US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https://learn.k20center.ou.edu/strategy/3434</a:t>
            </a:r>
            <a:endParaRPr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92929"/>
                </a:solidFill>
              </a:rPr>
              <a:t>K20 Center. (2021, September 21). </a:t>
            </a:r>
            <a:r>
              <a:rPr lang="en-US" i="1" dirty="0">
                <a:solidFill>
                  <a:srgbClr val="292929"/>
                </a:solidFill>
              </a:rPr>
              <a:t>K20 Center 5 minute timer.</a:t>
            </a:r>
            <a:r>
              <a:rPr lang="en-US" dirty="0">
                <a:solidFill>
                  <a:srgbClr val="292929"/>
                </a:solidFill>
              </a:rPr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https://youtu.be/EVS_yYQoLJg?si=kTaJ334s_kIiqut4</a:t>
            </a:r>
            <a:r>
              <a:rPr lang="en-US" dirty="0">
                <a:solidFill>
                  <a:srgbClr val="292929"/>
                </a:solidFill>
              </a:rPr>
              <a:t> </a:t>
            </a:r>
            <a:endParaRPr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2929"/>
                </a:solidFill>
              </a:rPr>
              <a:t>K20 Center. (n.d.). Chat stations. Strategies.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https://learn.k20center.ou.edu/strategy/944</a:t>
            </a:r>
            <a:r>
              <a:rPr lang="en-US" dirty="0">
                <a:solidFill>
                  <a:srgbClr val="292929"/>
                </a:solidFill>
              </a:rPr>
              <a:t> </a:t>
            </a:r>
            <a:endParaRPr sz="1800" dirty="0">
              <a:solidFill>
                <a:srgbClr val="29292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92929"/>
                </a:solidFill>
              </a:rPr>
              <a:t>K20 Center. (n.d.). Chat stations.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https://learn.k20center.ou.edu/strategy/944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</a:pPr>
            <a:r>
              <a:rPr lang="en-US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Components of authenticity: Inquiry-based learning. </a:t>
            </a:r>
            <a:r>
              <a:rPr lang="en-US" i="1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The IDEALS Framework</a:t>
            </a:r>
            <a:r>
              <a:rPr lang="en-US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https://k20center.ou.edu/wp-content/uploads/2023/07/Inquiry-Based-Learning_COA.pdf</a:t>
            </a:r>
            <a:endParaRPr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b="0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Frayer </a:t>
            </a:r>
            <a:r>
              <a:rPr lang="en-US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b="0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odel</a:t>
            </a:r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endParaRPr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13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100"/>
              <a:buFont typeface="Calibri"/>
              <a:buChar char="•"/>
            </a:pPr>
            <a:r>
              <a:rPr lang="en-US" i="0" u="none" strike="noStrike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i="1" u="none" strike="noStrike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3 minute timer</a:t>
            </a:r>
            <a:r>
              <a:rPr lang="en-US" i="0" u="none" strike="noStrike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[Video]. YouTube. </a:t>
            </a:r>
            <a:r>
              <a:rPr lang="en-US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https://youtu.be/iISP02KPau0?si=6jw_TdR-nVqkCCZs</a:t>
            </a:r>
            <a:endParaRPr i="0" u="sng" strike="noStrike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41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i="0" u="none" strike="noStrike" dirty="0" err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C.E.R.T.I.fy</a:t>
            </a:r>
            <a:r>
              <a:rPr lang="en-US" i="0" u="none" strike="noStrike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 your thinking</a:t>
            </a:r>
            <a:r>
              <a:rPr lang="en-US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https://learn.k20center.ou.edu/strategy/827</a:t>
            </a:r>
            <a:endParaRPr sz="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C.E.R.T.I.fy your thinking</a:t>
            </a:r>
            <a:r>
              <a:rPr lang="en-US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https://learn.k20center.ou.edu/strategy/827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How am I feeling? </a:t>
            </a:r>
            <a:r>
              <a:rPr lang="en-US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hat am I thinking?</a:t>
            </a:r>
            <a:r>
              <a:rPr lang="en-US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Strategies.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https://learn.k20center.ou.edu/strategy/187</a:t>
            </a:r>
            <a:endParaRPr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011f2b1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28011f2b1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b="0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This will be a success if…</a:t>
            </a:r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https://learn.k20center.ou.edu/strategy/122</a:t>
            </a:r>
            <a:endParaRPr sz="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b="0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Establishing </a:t>
            </a:r>
            <a:r>
              <a:rPr lang="en-US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b="0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orms</a:t>
            </a:r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https://learn.k20center.ou.edu/strategy/188</a:t>
            </a:r>
            <a:endParaRPr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Establishing norms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https://learn.k20center.ou.edu/strategy/188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i="1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1 minute timer</a:t>
            </a:r>
            <a:r>
              <a:rPr lang="en-US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[Video].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https://youtu.be/6ilD555O_RE?si=cO_5eGb3bHJKpbRI</a:t>
            </a:r>
            <a:r>
              <a:rPr lang="en-US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i="1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1 minute timer</a:t>
            </a:r>
            <a:r>
              <a:rPr lang="en-US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[Video].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https://youtu.be/6ilD555O_RE?si=cO_5eGb3bHJKpbRI</a:t>
            </a:r>
            <a:r>
              <a:rPr lang="en-US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4" name="Google Shape;54;p3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3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6" name="Google Shape;66;p3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image" Target="../media/image13.jpeg"/><Relationship Id="rId5" Type="http://schemas.openxmlformats.org/officeDocument/2006/relationships/hyperlink" Target="https://youtu.be/EVS_yYQoLJg?si=kTaJ334s_kIiqut4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ISP02KPau0?feature=oembed" TargetMode="External"/><Relationship Id="rId6" Type="http://schemas.openxmlformats.org/officeDocument/2006/relationships/image" Target="../media/image16.jpeg"/><Relationship Id="rId5" Type="http://schemas.openxmlformats.org/officeDocument/2006/relationships/hyperlink" Target="https://youtu.be/iISP02KPau0?si=6jw_TdR-nVqkCCZs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youtu.be/6ilD555O_RE?si=cO_5eGb3bHJKpbR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youtu.be/6ilD555O_RE?si=cO_5eGb3bHJKpbR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Learning Goals</a:t>
            </a:r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39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3429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Develop solutions to overcome barriers to productive discourse in the classroom.</a:t>
            </a:r>
            <a:endParaRPr dirty="0"/>
          </a:p>
          <a:p>
            <a:pPr marL="398463" lvl="0" indent="-3429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Implement strategies to support the use of discourse to arrive at an explanation to a complex problem. </a:t>
            </a:r>
            <a:endParaRPr dirty="0"/>
          </a:p>
          <a:p>
            <a:pPr marL="398463" lvl="0" indent="-1778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Exploring Solutions: Thinking Hats</a:t>
            </a:r>
            <a:endParaRPr/>
          </a:p>
        </p:txBody>
      </p:sp>
      <p:graphicFrame>
        <p:nvGraphicFramePr>
          <p:cNvPr id="157" name="Google Shape;157;p11"/>
          <p:cNvGraphicFramePr/>
          <p:nvPr/>
        </p:nvGraphicFramePr>
        <p:xfrm>
          <a:off x="1119050" y="2109600"/>
          <a:ext cx="6905875" cy="2863720"/>
        </p:xfrm>
        <a:graphic>
          <a:graphicData uri="http://schemas.openxmlformats.org/drawingml/2006/table">
            <a:tbl>
              <a:tblPr>
                <a:noFill/>
                <a:tableStyleId>{ADAB1EAB-79AD-420A-9E38-7DC35BE8E7B1}</a:tableStyleId>
              </a:tblPr>
              <a:tblGrid>
                <a:gridCol w="172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Detective Hat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Creative Hat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Thoughtful Hat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Cautious Hat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Values the Facts</a:t>
                      </a:r>
                      <a:endParaRPr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a </a:t>
                      </a: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No-Bad-Ideas Attitude</a:t>
                      </a:r>
                      <a:endParaRPr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Considers Feelings</a:t>
                      </a:r>
                      <a:endParaRPr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Plays </a:t>
                      </a: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Devil’s Advocate</a:t>
                      </a:r>
                      <a:endParaRPr/>
                    </a:p>
                  </a:txBody>
                  <a:tcPr marL="73025" marR="73025" marT="73025" marB="73025" anchor="ctr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8" name="Google Shape;158;p11"/>
          <p:cNvSpPr txBox="1"/>
          <p:nvPr/>
        </p:nvSpPr>
        <p:spPr>
          <a:xfrm>
            <a:off x="457200" y="1272988"/>
            <a:ext cx="82296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each station, you will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a different role represented by one of the following hats: </a:t>
            </a:r>
            <a:endParaRPr/>
          </a:p>
        </p:txBody>
      </p:sp>
      <p:pic>
        <p:nvPicPr>
          <p:cNvPr id="159" name="Google Shape;159;p11" descr="A cartoon of a hat with a feath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4600" y="2529950"/>
            <a:ext cx="1517675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 descr="A red beanie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0924" y="2529951"/>
            <a:ext cx="1517675" cy="15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 descr="A white hat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2324" y="2529948"/>
            <a:ext cx="1533625" cy="15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 descr="A cartoon of a top ha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1301" y="2513976"/>
            <a:ext cx="1533625" cy="15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Move to your assigned station and “put on </a:t>
            </a:r>
            <a:br>
              <a:rPr lang="en-US" dirty="0"/>
            </a:br>
            <a:r>
              <a:rPr lang="en-US" dirty="0"/>
              <a:t>your hat.”</a:t>
            </a:r>
            <a:endParaRPr dirty="0"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Discuss the image on the poster.</a:t>
            </a:r>
            <a:endParaRPr dirty="0">
              <a:highlight>
                <a:srgbClr val="FFFF00"/>
              </a:highlight>
            </a:endParaRPr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Record others’ responses.</a:t>
            </a:r>
            <a:endParaRPr dirty="0"/>
          </a:p>
        </p:txBody>
      </p:sp>
      <p:sp>
        <p:nvSpPr>
          <p:cNvPr id="168" name="Google Shape;16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Exploring Solutions</a:t>
            </a:r>
            <a:endParaRPr dirty="0"/>
          </a:p>
        </p:txBody>
      </p:sp>
      <p:pic>
        <p:nvPicPr>
          <p:cNvPr id="169" name="Google Shape;169;p12" descr="A group of hands with different types of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6084" y="307247"/>
            <a:ext cx="2050716" cy="15034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/>
        </p:nvSpPr>
        <p:spPr>
          <a:xfrm>
            <a:off x="5461083" y="3722969"/>
            <a:ext cx="3126790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D0359B16-8C89-1146-3E0B-E47DF828EC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54478" y="2143014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41148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scenario did you identify at each station?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strategies do you believe can address these barriers to productive discourse?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Exploring Solutions: Share Out</a:t>
            </a:r>
            <a:endParaRPr/>
          </a:p>
        </p:txBody>
      </p:sp>
      <p:pic>
        <p:nvPicPr>
          <p:cNvPr id="178" name="Google Shape;178;p13" descr="A group of hands with different types of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8189" y="1309352"/>
            <a:ext cx="3788610" cy="277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Read the “Components of Authenticity: Inquiry-Based Learning” research brief.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Inquiry-Based Learning (IBL)</a:t>
            </a:r>
            <a:endParaRPr/>
          </a:p>
        </p:txBody>
      </p:sp>
      <p:pic>
        <p:nvPicPr>
          <p:cNvPr id="185" name="Google Shape;185;p14" descr="A light bulb with gears and circl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026" y="2190523"/>
            <a:ext cx="4677948" cy="255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15"/>
          <p:cNvCxnSpPr>
            <a:stCxn id="191" idx="0"/>
            <a:endCxn id="191" idx="2"/>
          </p:cNvCxnSpPr>
          <p:nvPr/>
        </p:nvCxnSpPr>
        <p:spPr>
          <a:xfrm>
            <a:off x="4572000" y="1309639"/>
            <a:ext cx="0" cy="3465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15"/>
          <p:cNvCxnSpPr>
            <a:stCxn id="191" idx="1"/>
            <a:endCxn id="191" idx="3"/>
          </p:cNvCxnSpPr>
          <p:nvPr/>
        </p:nvCxnSpPr>
        <p:spPr>
          <a:xfrm>
            <a:off x="457200" y="3042439"/>
            <a:ext cx="8229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Inquiry-Based Learning: Frayer Model</a:t>
            </a:r>
            <a:endParaRPr dirty="0"/>
          </a:p>
        </p:txBody>
      </p:sp>
      <p:graphicFrame>
        <p:nvGraphicFramePr>
          <p:cNvPr id="194" name="Google Shape;194;p15"/>
          <p:cNvGraphicFramePr/>
          <p:nvPr>
            <p:extLst>
              <p:ext uri="{D42A27DB-BD31-4B8C-83A1-F6EECF244321}">
                <p14:modId xmlns:p14="http://schemas.microsoft.com/office/powerpoint/2010/main" val="1436376062"/>
              </p:ext>
            </p:extLst>
          </p:nvPr>
        </p:nvGraphicFramePr>
        <p:xfrm>
          <a:off x="775368" y="1309689"/>
          <a:ext cx="7609300" cy="3465500"/>
        </p:xfrm>
        <a:graphic>
          <a:graphicData uri="http://schemas.openxmlformats.org/drawingml/2006/table">
            <a:tbl>
              <a:tblPr>
                <a:noFill/>
                <a:tableStyleId>{ADAB1EAB-79AD-420A-9E38-7DC35BE8E7B1}</a:tableStyleId>
              </a:tblPr>
              <a:tblGrid>
                <a:gridCol w="380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Describe IBL in your own words.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the characteristics</a:t>
                      </a:r>
                      <a:endParaRPr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3–5 essential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IBL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Draw a visual</a:t>
                      </a:r>
                      <a:b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representation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Sketch a scene or symbol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represents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IBL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Reflect: How does</a:t>
                      </a:r>
                      <a:b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look in your class?</a:t>
                      </a:r>
                      <a:endParaRPr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an example of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IBL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looks like in your classroom.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5" name="Google Shape;195;p15"/>
          <p:cNvSpPr/>
          <p:nvPr/>
        </p:nvSpPr>
        <p:spPr>
          <a:xfrm>
            <a:off x="3202514" y="2333687"/>
            <a:ext cx="2740961" cy="1411705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Inquiry-Based</a:t>
            </a:r>
            <a:b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457200" y="1309639"/>
            <a:ext cx="8229600" cy="3465600"/>
          </a:xfrm>
          <a:prstGeom prst="roundRect">
            <a:avLst>
              <a:gd name="adj" fmla="val 19136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Read the lesson narrative for “What’s a GMO?”</a:t>
            </a:r>
            <a:endParaRPr dirty="0"/>
          </a:p>
          <a:p>
            <a:pPr marL="480035" lvl="1" indent="-18515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Read the summary and snapshots.</a:t>
            </a:r>
            <a:endParaRPr dirty="0"/>
          </a:p>
          <a:p>
            <a:pPr marL="480035" lvl="1" indent="-18515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Skim the details of each phase of the lesson.</a:t>
            </a:r>
            <a:endParaRPr dirty="0"/>
          </a:p>
          <a:p>
            <a:pPr marL="227013" indent="-227013"/>
            <a:r>
              <a:rPr lang="en-US" dirty="0"/>
              <a:t>Where in this lesson do you see inquiry-based learning in action?</a:t>
            </a:r>
            <a:endParaRPr dirty="0"/>
          </a:p>
          <a:p>
            <a:pPr marL="227013" lvl="0" indent="-619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Prepare to assume the role of a student.</a:t>
            </a:r>
            <a:endParaRPr dirty="0"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Model Lesson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1148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>
                <a:solidFill>
                  <a:schemeClr val="accent4"/>
                </a:solidFill>
              </a:rPr>
              <a:t>Claim:</a:t>
            </a:r>
            <a:r>
              <a:rPr lang="en-US"/>
              <a:t> Write a claim in support or opposition of GMOs.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>
                <a:solidFill>
                  <a:schemeClr val="accent4"/>
                </a:solidFill>
              </a:rPr>
              <a:t>Evidence:</a:t>
            </a:r>
            <a:r>
              <a:rPr lang="en-US"/>
              <a:t> Provide three pieces of evidence to support your claim. 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>
                <a:solidFill>
                  <a:schemeClr val="accent4"/>
                </a:solidFill>
              </a:rPr>
              <a:t>Reasoning:</a:t>
            </a:r>
            <a:r>
              <a:rPr lang="en-US"/>
              <a:t> Explain and prepare to defend your claim. </a:t>
            </a:r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“What’s a GMO?” Discussion</a:t>
            </a:r>
            <a:endParaRPr/>
          </a:p>
        </p:txBody>
      </p:sp>
      <p:pic>
        <p:nvPicPr>
          <p:cNvPr id="208" name="Google Shape;208;p17" descr="A magnifying glass with a hand and speech bubbl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8200" y="400051"/>
            <a:ext cx="1358599" cy="164799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7"/>
          <p:cNvSpPr txBox="1"/>
          <p:nvPr/>
        </p:nvSpPr>
        <p:spPr>
          <a:xfrm>
            <a:off x="4880710" y="3454378"/>
            <a:ext cx="3126790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3-Minute Timer</a:t>
            </a: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nline Media 2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59A1DDEE-3818-7352-0DB3-3DCDF091E5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174105" y="1853282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are some discourse norms we</a:t>
            </a:r>
            <a:br>
              <a:rPr lang="en-US"/>
            </a:br>
            <a:r>
              <a:rPr lang="en-US"/>
              <a:t>should consider?</a:t>
            </a:r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“What’s a GMO?” Discussion Norms</a:t>
            </a:r>
            <a:endParaRPr/>
          </a:p>
        </p:txBody>
      </p:sp>
      <p:pic>
        <p:nvPicPr>
          <p:cNvPr id="217" name="Google Shape;217;p18" descr="A group of check marks in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9518" y="400050"/>
            <a:ext cx="1527282" cy="156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>
                <a:solidFill>
                  <a:schemeClr val="accent4"/>
                </a:solidFill>
              </a:rPr>
              <a:t>Test/Improve:</a:t>
            </a:r>
            <a:r>
              <a:rPr lang="en-US"/>
              <a:t> Now that you have heard everyone’s</a:t>
            </a:r>
            <a:br>
              <a:rPr lang="en-US"/>
            </a:br>
            <a:r>
              <a:rPr lang="en-US"/>
              <a:t>perspectives, how would you revise or improve your claim?</a:t>
            </a:r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“What’s a GMO?” Reflection</a:t>
            </a:r>
            <a:endParaRPr/>
          </a:p>
        </p:txBody>
      </p:sp>
      <p:pic>
        <p:nvPicPr>
          <p:cNvPr id="224" name="Google Shape;224;p19" descr="A magnifying glass with a hand and speech bubbl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8200" y="400051"/>
            <a:ext cx="1358599" cy="164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Inquiry Illuminated: Authentic Paths to Deeper Learning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Inquiry-Based Learning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Answer each question on a</a:t>
            </a:r>
            <a:br>
              <a:rPr lang="en-US" dirty="0"/>
            </a:br>
            <a:r>
              <a:rPr lang="en-US" dirty="0"/>
              <a:t>different sticky note.</a:t>
            </a:r>
            <a:endParaRPr dirty="0"/>
          </a:p>
          <a:p>
            <a:pPr marL="227013" indent="-227013"/>
            <a:r>
              <a:rPr lang="en-US" dirty="0"/>
              <a:t>How am I feeling about creating</a:t>
            </a:r>
            <a:br>
              <a:rPr lang="en-US" dirty="0"/>
            </a:br>
            <a:r>
              <a:rPr lang="en-US" dirty="0"/>
              <a:t>and using inquiry-based learning?</a:t>
            </a:r>
            <a:endParaRPr dirty="0"/>
          </a:p>
          <a:p>
            <a:pPr marL="227013" indent="-227013"/>
            <a:r>
              <a:rPr lang="en-US" dirty="0"/>
              <a:t>What am I thinking about creating</a:t>
            </a:r>
            <a:br>
              <a:rPr lang="en-US" dirty="0"/>
            </a:br>
            <a:r>
              <a:rPr lang="en-US" dirty="0"/>
              <a:t>and using inquiry-based learning?</a:t>
            </a:r>
            <a:endParaRPr dirty="0"/>
          </a:p>
        </p:txBody>
      </p:sp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How Am I Feeling? What Am I Thinking?</a:t>
            </a:r>
            <a:endParaRPr/>
          </a:p>
        </p:txBody>
      </p:sp>
      <p:pic>
        <p:nvPicPr>
          <p:cNvPr id="231" name="Google Shape;231;p20" descr="A paper with a heart and a question m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747" y="1375937"/>
            <a:ext cx="3124053" cy="238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011f2b10b_0_0"/>
          <p:cNvSpPr txBox="1">
            <a:spLocks noGrp="1"/>
          </p:cNvSpPr>
          <p:nvPr>
            <p:ph type="body" idx="1"/>
          </p:nvPr>
        </p:nvSpPr>
        <p:spPr>
          <a:xfrm>
            <a:off x="457200" y="1430450"/>
            <a:ext cx="82296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ct val="42307"/>
              <a:buFont typeface="Arial"/>
              <a:buNone/>
            </a:pPr>
            <a:r>
              <a:rPr lang="en-US" dirty="0"/>
              <a:t>Recall the following strategies from the session: </a:t>
            </a:r>
            <a:endParaRPr dirty="0"/>
          </a:p>
          <a:p>
            <a:pPr marL="457200" lvl="0" indent="-368935" algn="l" rtl="0">
              <a:spcBef>
                <a:spcPts val="24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This Will Be a Success If…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Establishing Norms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Thinking Hats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Chat Stations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Frayer Model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 err="1"/>
              <a:t>C.E.R.T.I.fy</a:t>
            </a:r>
            <a:r>
              <a:rPr lang="en-US" dirty="0"/>
              <a:t> Your Thinking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How Am I Feeling? What Am I Thinking?</a:t>
            </a:r>
            <a:endParaRPr dirty="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ct val="42307"/>
              <a:buFont typeface="Arial"/>
              <a:buNone/>
            </a:pPr>
            <a:r>
              <a:rPr lang="en-US" dirty="0"/>
              <a:t>How can you use these strategies in your classroom to support inquiry-based learning?</a:t>
            </a:r>
            <a:endParaRPr dirty="0"/>
          </a:p>
        </p:txBody>
      </p:sp>
      <p:sp>
        <p:nvSpPr>
          <p:cNvPr id="237" name="Google Shape;237;g28011f2b10b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Instructional Strategy Reflection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 the following prompts on your handout:</a:t>
            </a:r>
            <a:endParaRPr/>
          </a:p>
          <a:p>
            <a:pPr marL="22701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I Do…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We [the group] Do…</a:t>
            </a:r>
            <a:endParaRPr/>
          </a:p>
          <a:p>
            <a:pPr marL="227012" lvl="0" indent="-227012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They [the facilitator(s)] Do…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This Will Be a Success If…</a:t>
            </a:r>
            <a:endParaRPr/>
          </a:p>
        </p:txBody>
      </p:sp>
      <p:pic>
        <p:nvPicPr>
          <p:cNvPr id="102" name="Google Shape;102;p3" descr="A white star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1738" y="307248"/>
            <a:ext cx="2715062" cy="114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norms do we need to establish for this</a:t>
            </a:r>
            <a:br>
              <a:rPr lang="en-US"/>
            </a:br>
            <a:r>
              <a:rPr lang="en-US"/>
              <a:t>session to be a success?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Share what you wrote on your handout</a:t>
            </a:r>
            <a:br>
              <a:rPr lang="en-US"/>
            </a:br>
            <a:r>
              <a:rPr lang="en-US"/>
              <a:t>with those in your group. 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Prepare to share your answers with the whole group.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Session Norms</a:t>
            </a:r>
            <a:endParaRPr/>
          </a:p>
        </p:txBody>
      </p:sp>
      <p:pic>
        <p:nvPicPr>
          <p:cNvPr id="109" name="Google Shape;109;p4" descr="A group of check marks in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9518" y="400050"/>
            <a:ext cx="1527282" cy="156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Session Norms</a:t>
            </a:r>
            <a:endParaRPr/>
          </a:p>
        </p:txBody>
      </p:sp>
      <p:pic>
        <p:nvPicPr>
          <p:cNvPr id="115" name="Google Shape;115;p5" descr="A group of check marks in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9518" y="400050"/>
            <a:ext cx="1527282" cy="156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986421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Find a partner.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Take turns asking your partner the questions from the Round 1 portion of your handout.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Think about your experience with facilitating student discussion as you respond.</a:t>
            </a: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Questions: Round 1</a:t>
            </a:r>
            <a:endParaRPr/>
          </a:p>
        </p:txBody>
      </p:sp>
      <p:sp>
        <p:nvSpPr>
          <p:cNvPr id="122" name="Google Shape;122;p6"/>
          <p:cNvSpPr txBox="1"/>
          <p:nvPr/>
        </p:nvSpPr>
        <p:spPr>
          <a:xfrm>
            <a:off x="5560008" y="3081512"/>
            <a:ext cx="3126790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1-Minute Timer</a:t>
            </a: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457200" y="4267202"/>
            <a:ext cx="8229596" cy="50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get through as many questions as you can.</a:t>
            </a:r>
            <a:endParaRPr/>
          </a:p>
        </p:txBody>
      </p:sp>
      <p:pic>
        <p:nvPicPr>
          <p:cNvPr id="3" name="Online Media 2" descr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494AAE90-88BD-416C-5A58-A61B575721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53403" y="1405454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986421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Take turns asking your partner the questions from the Round 2 portion of your handout.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Think about your experience with facilitating student discussion as you respond.</a:t>
            </a:r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Questions: Round 2</a:t>
            </a:r>
            <a:endParaRPr/>
          </a:p>
        </p:txBody>
      </p:sp>
      <p:sp>
        <p:nvSpPr>
          <p:cNvPr id="131" name="Google Shape;131;p7"/>
          <p:cNvSpPr txBox="1"/>
          <p:nvPr/>
        </p:nvSpPr>
        <p:spPr>
          <a:xfrm>
            <a:off x="5560008" y="3081512"/>
            <a:ext cx="3126790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1-Minute Timer</a:t>
            </a: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457200" y="4267202"/>
            <a:ext cx="8229596" cy="50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get through as many questions as you can.</a:t>
            </a:r>
            <a:endParaRPr/>
          </a:p>
        </p:txBody>
      </p:sp>
      <p:pic>
        <p:nvPicPr>
          <p:cNvPr id="3" name="Online Media 2" descr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4EFE5483-37EF-CFFE-3163-7F20682E51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53403" y="1405454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do the two sets of questions compare?</a:t>
            </a:r>
            <a:endParaRPr/>
          </a:p>
          <a:p>
            <a:pPr marL="22701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did the responses to the two sets of questions differ?</a:t>
            </a:r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Questions: Share Out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can productive discourse and meaningful questions support student learning?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1143</Words>
  <Application>Microsoft Macintosh PowerPoint</Application>
  <PresentationFormat>On-screen Show (16:9)</PresentationFormat>
  <Paragraphs>116</Paragraphs>
  <Slides>21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Noto Sans Symbols</vt:lpstr>
      <vt:lpstr>LEARN theme</vt:lpstr>
      <vt:lpstr>LEARN theme</vt:lpstr>
      <vt:lpstr>PowerPoint Presentation</vt:lpstr>
      <vt:lpstr>Inquiry Illuminated: Authentic Paths to Deeper Learning</vt:lpstr>
      <vt:lpstr>This Will Be a Success If…</vt:lpstr>
      <vt:lpstr>Session Norms</vt:lpstr>
      <vt:lpstr>Session Norms</vt:lpstr>
      <vt:lpstr>Questions: Round 1</vt:lpstr>
      <vt:lpstr>Questions: Round 2</vt:lpstr>
      <vt:lpstr>Questions: Share Out</vt:lpstr>
      <vt:lpstr>Essential Question</vt:lpstr>
      <vt:lpstr>Learning Goals</vt:lpstr>
      <vt:lpstr>Exploring Solutions: Thinking Hats</vt:lpstr>
      <vt:lpstr>Exploring Solutions</vt:lpstr>
      <vt:lpstr>Exploring Solutions: Share Out</vt:lpstr>
      <vt:lpstr>Inquiry-Based Learning (IBL)</vt:lpstr>
      <vt:lpstr>Inquiry-Based Learning: Frayer Model</vt:lpstr>
      <vt:lpstr>Model Lesson</vt:lpstr>
      <vt:lpstr>“What’s a GMO?” Discussion</vt:lpstr>
      <vt:lpstr>“What’s a GMO?” Discussion Norms</vt:lpstr>
      <vt:lpstr>“What’s a GMO?” Reflection</vt:lpstr>
      <vt:lpstr>How Am I Feeling? What Am I Thinking?</vt:lpstr>
      <vt:lpstr>Instructional Strategy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Eike, Michell L.</dc:creator>
  <cp:lastModifiedBy>Finley-Combs, Elsa C.</cp:lastModifiedBy>
  <cp:revision>6</cp:revision>
  <dcterms:created xsi:type="dcterms:W3CDTF">2024-07-12T15:15:40Z</dcterms:created>
  <dcterms:modified xsi:type="dcterms:W3CDTF">2024-10-04T14:06:38Z</dcterms:modified>
</cp:coreProperties>
</file>