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32"/>
  </p:notesMasterIdLst>
  <p:sldIdLst>
    <p:sldId id="256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lyne Tracy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285742-991E-48C2-BCF3-9A65B0BC2AEF}">
  <a:tblStyle styleId="{E3285742-991E-48C2-BCF3-9A65B0BC2A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69"/>
    <p:restoredTop sz="94681"/>
  </p:normalViewPr>
  <p:slideViewPr>
    <p:cSldViewPr snapToGrid="0">
      <p:cViewPr varScale="1">
        <p:scale>
          <a:sx n="116" d="100"/>
          <a:sy n="116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6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6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ed9c97f1bc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236" name="Google Shape;236;g2ed9c97f1bc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d9c97f1b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2ed9c97f1b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d9c97f1bc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2ed9c97f1bc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ed9c97f1bc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g2ed9c97f1bc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d9c97f1bc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Jigsaw.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61" name="Google Shape;261;g2ed9c97f1bc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ed9c97f1bc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ed9c97f1bc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ed9c97f1bc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ed9c97f1bc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d9c97f1bc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ed9c97f1bc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d9c97f1bc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Honeycomb harvest.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https://learn.k20center.ou.edu/strategy/61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9" name="Google Shape;289;g2ed9c97f1bc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9b28784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79b28784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ed9c97f1b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180" name="Google Shape;180;g2ed9c97f1b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79b28784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79b28784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K20 Center. (n.d.). </a:t>
            </a:r>
            <a:r>
              <a:rPr lang="en-US" sz="1800" b="0" i="0" u="none" strike="noStrike">
                <a:solidFill>
                  <a:srgbClr val="A61C00"/>
                </a:solidFill>
                <a:latin typeface="Calibri"/>
                <a:ea typeface="Calibri"/>
                <a:cs typeface="Calibri"/>
                <a:sym typeface="Calibri"/>
              </a:rPr>
              <a:t>Frayer Model</a:t>
            </a: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https://learn.k20center.ou.edu/strategy/126</a:t>
            </a:r>
            <a:endParaRPr sz="1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9d9ca7f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279d9ca7f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ed9c97f1bc_0_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none" dirty="0">
                <a:solidFill>
                  <a:schemeClr val="hlink"/>
                </a:solidFill>
              </a:rPr>
              <a:t>A Way With Words video available at this link: https://</a:t>
            </a:r>
            <a:r>
              <a:rPr lang="en-US" u="none" dirty="0" err="1">
                <a:solidFill>
                  <a:schemeClr val="hlink"/>
                </a:solidFill>
              </a:rPr>
              <a:t>www.youtube.com</a:t>
            </a:r>
            <a:r>
              <a:rPr lang="en-US" u="none" dirty="0">
                <a:solidFill>
                  <a:schemeClr val="hlink"/>
                </a:solidFill>
              </a:rPr>
              <a:t>/</a:t>
            </a:r>
            <a:r>
              <a:rPr lang="en-US" u="none" dirty="0" err="1">
                <a:solidFill>
                  <a:schemeClr val="hlink"/>
                </a:solidFill>
              </a:rPr>
              <a:t>watch?v</a:t>
            </a:r>
            <a:r>
              <a:rPr lang="en-US" u="none" dirty="0">
                <a:solidFill>
                  <a:schemeClr val="hlink"/>
                </a:solidFill>
              </a:rPr>
              <a:t>=QAn9e5s8AMM</a:t>
            </a:r>
            <a:endParaRPr u="none" dirty="0"/>
          </a:p>
        </p:txBody>
      </p:sp>
      <p:sp>
        <p:nvSpPr>
          <p:cNvPr id="333" name="Google Shape;333;g2ed9c97f1bc_0_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ed9c97f1bc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Stats on the Sideline video available at this link: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=rGI8PX4UbNI </a:t>
            </a:r>
            <a:endParaRPr dirty="0"/>
          </a:p>
        </p:txBody>
      </p:sp>
      <p:sp>
        <p:nvSpPr>
          <p:cNvPr id="339" name="Google Shape;339;g2ed9c97f1b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ed9c97f1bc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none" dirty="0" err="1">
                <a:solidFill>
                  <a:schemeClr val="hlink"/>
                </a:solidFill>
              </a:rPr>
              <a:t>Feelin</a:t>
            </a:r>
            <a:r>
              <a:rPr lang="en-US" u="none" dirty="0">
                <a:solidFill>
                  <a:schemeClr val="hlink"/>
                </a:solidFill>
              </a:rPr>
              <a:t>’ the Phenomena video available at this link: https://</a:t>
            </a:r>
            <a:r>
              <a:rPr lang="en-US" u="none" dirty="0" err="1">
                <a:solidFill>
                  <a:schemeClr val="hlink"/>
                </a:solidFill>
              </a:rPr>
              <a:t>www.youtube.com</a:t>
            </a:r>
            <a:r>
              <a:rPr lang="en-US" u="none" dirty="0">
                <a:solidFill>
                  <a:schemeClr val="hlink"/>
                </a:solidFill>
              </a:rPr>
              <a:t>/</a:t>
            </a:r>
            <a:r>
              <a:rPr lang="en-US" u="none" dirty="0" err="1">
                <a:solidFill>
                  <a:schemeClr val="hlink"/>
                </a:solidFill>
              </a:rPr>
              <a:t>watch?v</a:t>
            </a:r>
            <a:r>
              <a:rPr lang="en-US" u="none" dirty="0">
                <a:solidFill>
                  <a:schemeClr val="hlink"/>
                </a:solidFill>
              </a:rPr>
              <a:t>=2arUwaluIV8 </a:t>
            </a:r>
            <a:endParaRPr u="none" dirty="0"/>
          </a:p>
        </p:txBody>
      </p:sp>
      <p:sp>
        <p:nvSpPr>
          <p:cNvPr id="345" name="Google Shape;345;g2ed9c97f1bc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d9c97f1bc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ed9c97f1bc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Impacts of Industrialization on Workers video available at this link: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XPpiKKsClTY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d9c97f1bc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ed9c97f1bc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ed9c97f1bc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2ed9c97f1bc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fcd5477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187" name="Google Shape;187;g2efcd5477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d9c97f1b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194" name="Google Shape;194;g2ed9c97f1b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d9c97f1b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201" name="Google Shape;201;g2ed9c97f1b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ed9c97f1b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208" name="Google Shape;208;g2ed9c97f1b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ed9c97f1bc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215" name="Google Shape;215;g2ed9c97f1bc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ed9c97f1b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222" name="Google Shape;222;g2ed9c97f1b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d9c97f1b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K20 Center. (n.d.). Chain Notes.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https://learn.k20center.ou.edu/strategy/52</a:t>
            </a:r>
            <a:endParaRPr/>
          </a:p>
        </p:txBody>
      </p:sp>
      <p:sp>
        <p:nvSpPr>
          <p:cNvPr id="229" name="Google Shape;229;g2ed9c97f1b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3" name="Google Shape;9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99" name="Google Shape;99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04" name="Google Shape;104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111" name="Google Shape;111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80" t="21570" r="32616" b="56089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7" name="Google Shape;12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1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4" name="Google Shape;13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2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 rtl="0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4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 txBox="1">
            <a:spLocks noGrp="1"/>
          </p:cNvSpPr>
          <p:nvPr>
            <p:ph type="title"/>
          </p:nvPr>
        </p:nvSpPr>
        <p:spPr>
          <a:xfrm>
            <a:off x="693000" y="445025"/>
            <a:ext cx="81393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0"/>
          <p:cNvSpPr txBox="1">
            <a:spLocks noGrp="1"/>
          </p:cNvSpPr>
          <p:nvPr>
            <p:ph type="body" idx="1"/>
          </p:nvPr>
        </p:nvSpPr>
        <p:spPr>
          <a:xfrm>
            <a:off x="693000" y="1152475"/>
            <a:ext cx="46620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36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315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27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21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body" idx="2"/>
          </p:nvPr>
        </p:nvSpPr>
        <p:spPr>
          <a:xfrm>
            <a:off x="4482000" y="1152475"/>
            <a:ext cx="46620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36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315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27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21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1"/>
          <p:cNvSpPr txBox="1">
            <a:spLocks noGrp="1"/>
          </p:cNvSpPr>
          <p:nvPr>
            <p:ph type="title"/>
          </p:nvPr>
        </p:nvSpPr>
        <p:spPr>
          <a:xfrm>
            <a:off x="693000" y="445025"/>
            <a:ext cx="81393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1"/>
          <p:cNvSpPr txBox="1">
            <a:spLocks noGrp="1"/>
          </p:cNvSpPr>
          <p:nvPr>
            <p:ph type="body" idx="1"/>
          </p:nvPr>
        </p:nvSpPr>
        <p:spPr>
          <a:xfrm>
            <a:off x="693000" y="1152475"/>
            <a:ext cx="81393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36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315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27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21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1 1">
  <p:cSld name="TITLE_AND_BOD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693000" y="445025"/>
            <a:ext cx="81393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body" idx="1"/>
          </p:nvPr>
        </p:nvSpPr>
        <p:spPr>
          <a:xfrm>
            <a:off x="693000" y="1152475"/>
            <a:ext cx="81393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rtl="0">
              <a:spcBef>
                <a:spcPts val="36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rtl="0">
              <a:spcBef>
                <a:spcPts val="315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rtl="0">
              <a:spcBef>
                <a:spcPts val="30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rtl="0">
              <a:spcBef>
                <a:spcPts val="27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⚫"/>
              <a:defRPr sz="26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rtl="0">
              <a:spcBef>
                <a:spcPts val="24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rtl="0">
              <a:spcBef>
                <a:spcPts val="210"/>
              </a:spcBef>
              <a:spcAft>
                <a:spcPts val="0"/>
              </a:spcAft>
              <a:buSzPts val="2600"/>
              <a:buFont typeface="Calibri"/>
              <a:buChar char="•"/>
              <a:defRPr sz="2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QAn9e5s8AMM?feature=oembed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rGI8PX4UbNI?feature=oembed" TargetMode="Externa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2arUwaluIV8?feature=oembed" TargetMode="Externa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XPpiKKsClTY?feature=oembed" TargetMode="Externa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cEEAnwOt2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>
            <a:spLocks noGrp="1"/>
          </p:cNvSpPr>
          <p:nvPr>
            <p:ph type="body" idx="1"/>
          </p:nvPr>
        </p:nvSpPr>
        <p:spPr>
          <a:xfrm>
            <a:off x="457200" y="1665850"/>
            <a:ext cx="82296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points written by your peers.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one of the points. Draw an arrow down and add an additional thought, idea, or connection through words or a drawing.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the paper to the person on your left.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32" name="Google Shape;232;p5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 Round 4</a:t>
            </a:r>
            <a:endParaRPr dirty="0"/>
          </a:p>
        </p:txBody>
      </p:sp>
      <p:pic>
        <p:nvPicPr>
          <p:cNvPr id="233" name="Google Shape;233;p52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3"/>
          <p:cNvSpPr txBox="1">
            <a:spLocks noGrp="1"/>
          </p:cNvSpPr>
          <p:nvPr>
            <p:ph type="body" idx="1"/>
          </p:nvPr>
        </p:nvSpPr>
        <p:spPr>
          <a:xfrm>
            <a:off x="457200" y="1665850"/>
            <a:ext cx="82296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a moment to review the comments you received on your paper.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Once everyone has finished reviewing their papers, take a moment as a group to summarize what everyone's thoughts are.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prepared to share out.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39" name="Google Shape;239;p5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Notes: Reflection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245" name="Google Shape;245;p5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2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How can students translate content to real-world application?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Goals</a:t>
            </a:r>
            <a:endParaRPr dirty="0"/>
          </a:p>
        </p:txBody>
      </p:sp>
      <p:sp>
        <p:nvSpPr>
          <p:cNvPr id="251" name="Google Shape;251;p55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7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skills that students gain from connecting real-world experiences to their learning.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Relate real-world scenarios to content and college &amp; career readiness lessons.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ELA AI in the Classroom: Friend or Foe?</a:t>
            </a:r>
            <a:endParaRPr dirty="0"/>
          </a:p>
        </p:txBody>
      </p:sp>
      <p:sp>
        <p:nvSpPr>
          <p:cNvPr id="257" name="Google Shape;257;p56"/>
          <p:cNvSpPr txBox="1"/>
          <p:nvPr/>
        </p:nvSpPr>
        <p:spPr>
          <a:xfrm>
            <a:off x="357625" y="1297325"/>
            <a:ext cx="609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Access the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Wakelet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by scanning the QR code at the right or going to </a:t>
            </a:r>
            <a:r>
              <a:rPr lang="en-US" sz="2400" dirty="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k20.ou.edu/</a:t>
            </a:r>
            <a:r>
              <a:rPr lang="en-US" sz="2400" dirty="0" err="1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elai</a:t>
            </a:r>
            <a:endParaRPr sz="2400" dirty="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Read the article assigned to your number: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AutoNum type="arabicParenR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Embracing Artificial Intelligence in the Classroom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AutoNum type="arabicParenR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ChatGPT &amp; Writing in the Secondary ELA Classroom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Calibri"/>
              <a:buAutoNum type="arabicParenR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ChatGPT: Is AI Beneficial or Dangerous in the ELA Classroom?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050" y="1570547"/>
            <a:ext cx="2384075" cy="238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ELA AI in the Classroom: Friend or Foe?</a:t>
            </a:r>
            <a:endParaRPr dirty="0"/>
          </a:p>
        </p:txBody>
      </p:sp>
      <p:sp>
        <p:nvSpPr>
          <p:cNvPr id="264" name="Google Shape;264;p57"/>
          <p:cNvSpPr txBox="1"/>
          <p:nvPr/>
        </p:nvSpPr>
        <p:spPr>
          <a:xfrm>
            <a:off x="357625" y="1297325"/>
            <a:ext cx="640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After everyone has had time to read their article, take turns sharing your key takeaways with the group. Consider the following: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are the main points the article makes?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is a feature or strategy the article discusses that you are interested in?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are your thoughts/opinions on the main points of the article?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2925" y="1040950"/>
            <a:ext cx="2220974" cy="189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Math Car Activity</a:t>
            </a:r>
            <a:endParaRPr dirty="0"/>
          </a:p>
        </p:txBody>
      </p:sp>
      <p:sp>
        <p:nvSpPr>
          <p:cNvPr id="271" name="Google Shape;271;p58"/>
          <p:cNvSpPr txBox="1"/>
          <p:nvPr/>
        </p:nvSpPr>
        <p:spPr>
          <a:xfrm>
            <a:off x="357625" y="1297325"/>
            <a:ext cx="4538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Jordan wants to earn money to buy a car. How long will it take for Jordan to earn enough money?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information on the handout to help you answer the question.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75" y="819097"/>
            <a:ext cx="3674056" cy="367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9"/>
          <p:cNvSpPr txBox="1">
            <a:spLocks noGrp="1"/>
          </p:cNvSpPr>
          <p:nvPr>
            <p:ph type="body" idx="1"/>
          </p:nvPr>
        </p:nvSpPr>
        <p:spPr>
          <a:xfrm>
            <a:off x="457200" y="1341875"/>
            <a:ext cx="44598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Access the </a:t>
            </a:r>
            <a:r>
              <a:rPr lang="en-US" dirty="0" err="1"/>
              <a:t>Wakelet</a:t>
            </a:r>
            <a:r>
              <a:rPr lang="en-US" dirty="0"/>
              <a:t> by scanning the QR code at the right or going to k20.ou.edu/phenom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Visit one or more of these sites to find a phenomenon for either a: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7th grade standard</a:t>
            </a:r>
            <a:endParaRPr b="1"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b="1" dirty="0"/>
              <a:t>8th grade standard</a:t>
            </a:r>
            <a:endParaRPr b="1"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78" name="Google Shape;278;p5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Science Phenomena Deep Dive</a:t>
            </a:r>
            <a:endParaRPr dirty="0"/>
          </a:p>
        </p:txBody>
      </p:sp>
      <p:pic>
        <p:nvPicPr>
          <p:cNvPr id="279" name="Google Shape;2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150" y="1428101"/>
            <a:ext cx="2655399" cy="265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0"/>
          <p:cNvSpPr txBox="1">
            <a:spLocks noGrp="1"/>
          </p:cNvSpPr>
          <p:nvPr>
            <p:ph type="body" idx="1"/>
          </p:nvPr>
        </p:nvSpPr>
        <p:spPr>
          <a:xfrm>
            <a:off x="457200" y="1629425"/>
            <a:ext cx="5696400" cy="3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standard did you choose?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the significance of using a phenomenon to start a unit?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Based on this information, how well does your chosen real-world phenomenon support student learning?</a:t>
            </a:r>
            <a:endParaRPr dirty="0"/>
          </a:p>
        </p:txBody>
      </p:sp>
      <p:sp>
        <p:nvSpPr>
          <p:cNvPr id="285" name="Google Shape;285;p6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Science Phenomena Deep Dive Reflection</a:t>
            </a:r>
            <a:endParaRPr dirty="0"/>
          </a:p>
        </p:txBody>
      </p:sp>
      <p:pic>
        <p:nvPicPr>
          <p:cNvPr id="286" name="Google Shape;2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875" y="1409136"/>
            <a:ext cx="2779375" cy="232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/>
              <a:t>Social Studies Honeycomb Harvest: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/>
              <a:t>U.S. History</a:t>
            </a:r>
            <a:endParaRPr/>
          </a:p>
        </p:txBody>
      </p:sp>
      <p:sp>
        <p:nvSpPr>
          <p:cNvPr id="292" name="Google Shape;292;p61"/>
          <p:cNvSpPr txBox="1"/>
          <p:nvPr/>
        </p:nvSpPr>
        <p:spPr>
          <a:xfrm>
            <a:off x="357624" y="1297325"/>
            <a:ext cx="5195277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First, read all the cards with your partner.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Organize and arrange the hexagons so that the sides of related topics are touching to create a honeycomb effect. 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Be prepared to justify and explain your decisions.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61"/>
          <p:cNvGrpSpPr/>
          <p:nvPr/>
        </p:nvGrpSpPr>
        <p:grpSpPr>
          <a:xfrm>
            <a:off x="5849125" y="2030199"/>
            <a:ext cx="2837675" cy="1950651"/>
            <a:chOff x="2753025" y="3101250"/>
            <a:chExt cx="2837675" cy="1950651"/>
          </a:xfrm>
        </p:grpSpPr>
        <p:sp>
          <p:nvSpPr>
            <p:cNvPr id="294" name="Google Shape;294;p61"/>
            <p:cNvSpPr/>
            <p:nvPr/>
          </p:nvSpPr>
          <p:spPr>
            <a:xfrm>
              <a:off x="2758675" y="4076901"/>
              <a:ext cx="1125600" cy="975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rgbClr val="FFFFFF"/>
            </a:solidFill>
            <a:ln w="28575" cap="flat" cmpd="sng">
              <a:solidFill>
                <a:srgbClr val="53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1"/>
            <p:cNvSpPr/>
            <p:nvPr/>
          </p:nvSpPr>
          <p:spPr>
            <a:xfrm>
              <a:off x="2758675" y="3101901"/>
              <a:ext cx="1125600" cy="975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rgbClr val="FFFFFF"/>
            </a:solidFill>
            <a:ln w="28575" cap="flat" cmpd="sng">
              <a:solidFill>
                <a:srgbClr val="53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1"/>
            <p:cNvSpPr/>
            <p:nvPr/>
          </p:nvSpPr>
          <p:spPr>
            <a:xfrm>
              <a:off x="4443475" y="4076901"/>
              <a:ext cx="1125600" cy="975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rgbClr val="FFFFFF"/>
            </a:solidFill>
            <a:ln w="28575" cap="flat" cmpd="sng">
              <a:solidFill>
                <a:srgbClr val="53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61"/>
            <p:cNvSpPr/>
            <p:nvPr/>
          </p:nvSpPr>
          <p:spPr>
            <a:xfrm>
              <a:off x="4443475" y="3101901"/>
              <a:ext cx="1125600" cy="975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rgbClr val="FFFFFF"/>
            </a:solidFill>
            <a:ln w="28575" cap="flat" cmpd="sng">
              <a:solidFill>
                <a:srgbClr val="53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1"/>
            <p:cNvSpPr/>
            <p:nvPr/>
          </p:nvSpPr>
          <p:spPr>
            <a:xfrm>
              <a:off x="3605875" y="3589401"/>
              <a:ext cx="1125600" cy="975000"/>
            </a:xfrm>
            <a:prstGeom prst="hexagon">
              <a:avLst>
                <a:gd name="adj" fmla="val 28852"/>
                <a:gd name="vf" fmla="val 115470"/>
              </a:avLst>
            </a:prstGeom>
            <a:solidFill>
              <a:srgbClr val="FFFFFF"/>
            </a:solidFill>
            <a:ln w="28575" cap="flat" cmpd="sng">
              <a:solidFill>
                <a:srgbClr val="5349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9" name="Google Shape;299;p61"/>
            <p:cNvGrpSpPr/>
            <p:nvPr/>
          </p:nvGrpSpPr>
          <p:grpSpPr>
            <a:xfrm>
              <a:off x="2753025" y="3101250"/>
              <a:ext cx="2837675" cy="1924600"/>
              <a:chOff x="2753025" y="3101250"/>
              <a:chExt cx="2837675" cy="1924600"/>
            </a:xfrm>
          </p:grpSpPr>
          <p:sp>
            <p:nvSpPr>
              <p:cNvPr id="300" name="Google Shape;300;p61"/>
              <p:cNvSpPr txBox="1"/>
              <p:nvPr/>
            </p:nvSpPr>
            <p:spPr>
              <a:xfrm>
                <a:off x="3632950" y="3589225"/>
                <a:ext cx="1093800" cy="9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alibri"/>
                    <a:ea typeface="Calibri"/>
                    <a:cs typeface="Calibri"/>
                    <a:sym typeface="Calibri"/>
                  </a:rPr>
                  <a:t>Causes of WW1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61"/>
              <p:cNvSpPr txBox="1"/>
              <p:nvPr/>
            </p:nvSpPr>
            <p:spPr>
              <a:xfrm>
                <a:off x="2753025" y="3101250"/>
                <a:ext cx="1125600" cy="9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alibri"/>
                    <a:ea typeface="Calibri"/>
                    <a:cs typeface="Calibri"/>
                    <a:sym typeface="Calibri"/>
                  </a:rPr>
                  <a:t>Nationalism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61"/>
              <p:cNvSpPr txBox="1"/>
              <p:nvPr/>
            </p:nvSpPr>
            <p:spPr>
              <a:xfrm>
                <a:off x="2763250" y="4050200"/>
                <a:ext cx="1093800" cy="9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alibri"/>
                    <a:ea typeface="Calibri"/>
                    <a:cs typeface="Calibri"/>
                    <a:sym typeface="Calibri"/>
                  </a:rPr>
                  <a:t>Imperialism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61"/>
              <p:cNvSpPr txBox="1"/>
              <p:nvPr/>
            </p:nvSpPr>
            <p:spPr>
              <a:xfrm>
                <a:off x="4465100" y="3101350"/>
                <a:ext cx="1093800" cy="97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alibri"/>
                    <a:ea typeface="Calibri"/>
                    <a:cs typeface="Calibri"/>
                    <a:sym typeface="Calibri"/>
                  </a:rPr>
                  <a:t>Alliances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61"/>
              <p:cNvSpPr txBox="1"/>
              <p:nvPr/>
            </p:nvSpPr>
            <p:spPr>
              <a:xfrm>
                <a:off x="4465100" y="4076950"/>
                <a:ext cx="1125600" cy="94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>
                    <a:latin typeface="Calibri"/>
                    <a:ea typeface="Calibri"/>
                    <a:cs typeface="Calibri"/>
                    <a:sym typeface="Calibri"/>
                  </a:rPr>
                  <a:t>Militarism</a:t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305" name="Google Shape;305;p61"/>
            <p:cNvPicPr preferRelativeResize="0"/>
            <p:nvPr/>
          </p:nvPicPr>
          <p:blipFill rotWithShape="1">
            <a:blip r:embed="rId3">
              <a:alphaModFix/>
            </a:blip>
            <a:srcRect l="-233990" t="-80530" r="233990" b="80530"/>
            <a:stretch/>
          </p:blipFill>
          <p:spPr>
            <a:xfrm>
              <a:off x="3601050" y="3589125"/>
              <a:ext cx="1125650" cy="975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61" title="honeycomb harves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3851" y="307250"/>
            <a:ext cx="1530001" cy="15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D279-43BC-2278-CAF3-84365056A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700" y="1539608"/>
            <a:ext cx="7851600" cy="1371600"/>
          </a:xfrm>
        </p:spPr>
        <p:txBody>
          <a:bodyPr/>
          <a:lstStyle/>
          <a:p>
            <a:r>
              <a:rPr lang="en-US" dirty="0"/>
              <a:t>Wisdom in Action: Crafting Authentic Real-World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3033D-DD05-444E-2940-1B8DF92B2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4700" y="2918092"/>
            <a:ext cx="7854600" cy="772558"/>
          </a:xfrm>
        </p:spPr>
        <p:txBody>
          <a:bodyPr/>
          <a:lstStyle/>
          <a:p>
            <a:r>
              <a:rPr lang="en-US" dirty="0"/>
              <a:t>Real-World Connections</a:t>
            </a:r>
          </a:p>
        </p:txBody>
      </p:sp>
    </p:spTree>
    <p:extLst>
      <p:ext uri="{BB962C8B-B14F-4D97-AF65-F5344CB8AC3E}">
        <p14:creationId xmlns:p14="http://schemas.microsoft.com/office/powerpoint/2010/main" val="3834045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Read the </a:t>
            </a:r>
            <a:r>
              <a:rPr lang="en-US" i="1" dirty="0"/>
              <a:t>Components of Authenticity: Real-World Connections</a:t>
            </a:r>
            <a:r>
              <a:rPr lang="en-US" dirty="0"/>
              <a:t> research brief.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312" name="Google Shape;312;p6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Real-World Connections (RWC)</a:t>
            </a:r>
            <a:endParaRPr dirty="0"/>
          </a:p>
        </p:txBody>
      </p:sp>
      <p:pic>
        <p:nvPicPr>
          <p:cNvPr id="313" name="Google Shape;313;p62"/>
          <p:cNvPicPr preferRelativeResize="0"/>
          <p:nvPr/>
        </p:nvPicPr>
        <p:blipFill rotWithShape="1">
          <a:blip r:embed="rId3">
            <a:alphaModFix/>
          </a:blip>
          <a:srcRect t="1512" b="1512"/>
          <a:stretch/>
        </p:blipFill>
        <p:spPr>
          <a:xfrm>
            <a:off x="2233026" y="2190523"/>
            <a:ext cx="4677948" cy="255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8" name="Google Shape;318;p63"/>
          <p:cNvCxnSpPr>
            <a:stCxn id="319" idx="0"/>
            <a:endCxn id="319" idx="2"/>
          </p:cNvCxnSpPr>
          <p:nvPr/>
        </p:nvCxnSpPr>
        <p:spPr>
          <a:xfrm>
            <a:off x="4572000" y="1309689"/>
            <a:ext cx="0" cy="34656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63"/>
          <p:cNvCxnSpPr>
            <a:stCxn id="319" idx="1"/>
            <a:endCxn id="319" idx="3"/>
          </p:cNvCxnSpPr>
          <p:nvPr/>
        </p:nvCxnSpPr>
        <p:spPr>
          <a:xfrm>
            <a:off x="457200" y="3042489"/>
            <a:ext cx="8229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6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Real-World Connections: Frayer Model</a:t>
            </a:r>
            <a:endParaRPr dirty="0"/>
          </a:p>
        </p:txBody>
      </p:sp>
      <p:graphicFrame>
        <p:nvGraphicFramePr>
          <p:cNvPr id="322" name="Google Shape;322;p63"/>
          <p:cNvGraphicFramePr/>
          <p:nvPr>
            <p:extLst>
              <p:ext uri="{D42A27DB-BD31-4B8C-83A1-F6EECF244321}">
                <p14:modId xmlns:p14="http://schemas.microsoft.com/office/powerpoint/2010/main" val="180974734"/>
              </p:ext>
            </p:extLst>
          </p:nvPr>
        </p:nvGraphicFramePr>
        <p:xfrm>
          <a:off x="775368" y="1309689"/>
          <a:ext cx="7609300" cy="3465500"/>
        </p:xfrm>
        <a:graphic>
          <a:graphicData uri="http://schemas.openxmlformats.org/drawingml/2006/table">
            <a:tbl>
              <a:tblPr>
                <a:noFill/>
                <a:tableStyleId>{E3285742-991E-48C2-BCF3-9A65B0BC2AEF}</a:tableStyleId>
              </a:tblPr>
              <a:tblGrid>
                <a:gridCol w="380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Define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 RWC in your own words.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the characteristics</a:t>
                      </a:r>
                      <a:endParaRPr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List 3–5 essential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characteristics of RWC.</a:t>
                      </a: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Draw a visual</a:t>
                      </a:r>
                      <a:b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representation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Sketch a scene or symbol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represents RWC.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u="none" strike="noStrike" cap="none" dirty="0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Reflect: How does</a:t>
                      </a:r>
                      <a:b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200" b="1" u="none" strike="noStrike" cap="none" dirty="0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look in your class?</a:t>
                      </a:r>
                      <a:endParaRPr dirty="0"/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Give an example of how</a:t>
                      </a:r>
                      <a:b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0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RWC looks in your class.</a:t>
                      </a:r>
                      <a:endParaRPr dirty="0"/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3" name="Google Shape;323;p63"/>
          <p:cNvSpPr/>
          <p:nvPr/>
        </p:nvSpPr>
        <p:spPr>
          <a:xfrm>
            <a:off x="3202514" y="2333687"/>
            <a:ext cx="2741100" cy="1411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5400000" algn="ctr" rotWithShape="0">
              <a:srgbClr val="0000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Real-World Connections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9" name="Google Shape;319;p63"/>
          <p:cNvSpPr/>
          <p:nvPr/>
        </p:nvSpPr>
        <p:spPr>
          <a:xfrm>
            <a:off x="457200" y="1309689"/>
            <a:ext cx="8229600" cy="3465600"/>
          </a:xfrm>
          <a:prstGeom prst="roundRect">
            <a:avLst>
              <a:gd name="adj" fmla="val 19136"/>
            </a:avLst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41340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Review the provided lesson and materials.</a:t>
            </a:r>
            <a:endParaRPr dirty="0"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As you review the lesson, consider how it authentically incorporates the principles of real-world connections.</a:t>
            </a:r>
            <a:endParaRPr dirty="0"/>
          </a:p>
        </p:txBody>
      </p:sp>
      <p:sp>
        <p:nvSpPr>
          <p:cNvPr id="329" name="Google Shape;329;p6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Model Lesson</a:t>
            </a:r>
            <a:endParaRPr/>
          </a:p>
        </p:txBody>
      </p:sp>
      <p:pic>
        <p:nvPicPr>
          <p:cNvPr id="330" name="Google Shape;33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100" y="734722"/>
            <a:ext cx="2885678" cy="367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ELA: A Way with Words</a:t>
            </a:r>
            <a:endParaRPr dirty="0"/>
          </a:p>
        </p:txBody>
      </p:sp>
      <p:pic>
        <p:nvPicPr>
          <p:cNvPr id="2" name="Online Media 1" descr="ICAP - A Way with Words">
            <a:hlinkClick r:id="" action="ppaction://media"/>
            <a:extLst>
              <a:ext uri="{FF2B5EF4-FFF2-40B4-BE49-F238E27FC236}">
                <a16:creationId xmlns:a16="http://schemas.microsoft.com/office/drawing/2014/main" id="{5FC07D21-D457-126D-CCD5-C163FFE0BF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8815" y="1164647"/>
            <a:ext cx="6446370" cy="3642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Math: Stats on the Sideline</a:t>
            </a:r>
            <a:endParaRPr dirty="0"/>
          </a:p>
        </p:txBody>
      </p:sp>
      <p:pic>
        <p:nvPicPr>
          <p:cNvPr id="2" name="Online Media 1" descr="K20 ICAP - Sports Statistician - Real-Time Stats in Sports">
            <a:hlinkClick r:id="" action="ppaction://media"/>
            <a:extLst>
              <a:ext uri="{FF2B5EF4-FFF2-40B4-BE49-F238E27FC236}">
                <a16:creationId xmlns:a16="http://schemas.microsoft.com/office/drawing/2014/main" id="{4E196939-EC0C-B645-F866-54BDC1F8A8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63102" y="1164647"/>
            <a:ext cx="6417795" cy="3626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Science: </a:t>
            </a:r>
            <a:r>
              <a:rPr lang="en-US" dirty="0" err="1"/>
              <a:t>Feelin</a:t>
            </a:r>
            <a:r>
              <a:rPr lang="en-US" dirty="0"/>
              <a:t>’ the Phenomena</a:t>
            </a:r>
            <a:endParaRPr dirty="0"/>
          </a:p>
        </p:txBody>
      </p:sp>
      <p:pic>
        <p:nvPicPr>
          <p:cNvPr id="2" name="Online Media 1" descr="ICAP - Feelin' the Phenomena - Lesson Content">
            <a:hlinkClick r:id="" action="ppaction://media"/>
            <a:extLst>
              <a:ext uri="{FF2B5EF4-FFF2-40B4-BE49-F238E27FC236}">
                <a16:creationId xmlns:a16="http://schemas.microsoft.com/office/drawing/2014/main" id="{9E595B46-921C-4C50-5C7F-6C9EF46A64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2791" y="1164647"/>
            <a:ext cx="6498418" cy="367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Studies: Impacts of Industrialization on Workers</a:t>
            </a:r>
            <a:endParaRPr dirty="0"/>
          </a:p>
        </p:txBody>
      </p:sp>
      <p:pic>
        <p:nvPicPr>
          <p:cNvPr id="2" name="Online Media 1" descr="ICAP - Impacts of Industrialization on Workers">
            <a:hlinkClick r:id="" action="ppaction://media"/>
            <a:extLst>
              <a:ext uri="{FF2B5EF4-FFF2-40B4-BE49-F238E27FC236}">
                <a16:creationId xmlns:a16="http://schemas.microsoft.com/office/drawing/2014/main" id="{FB812FB0-F5DB-E7A5-7EC7-E25322B81F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22791" y="1164647"/>
            <a:ext cx="6498418" cy="3671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9"/>
          <p:cNvSpPr txBox="1">
            <a:spLocks noGrp="1"/>
          </p:cNvSpPr>
          <p:nvPr>
            <p:ph type="body" idx="1"/>
          </p:nvPr>
        </p:nvSpPr>
        <p:spPr>
          <a:xfrm>
            <a:off x="457200" y="1665850"/>
            <a:ext cx="82296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Why is it valuable for students to understand how their education can be relevant to their future professions?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what ways can you help students relate what they were learning in class to real-life situations?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real-world connections relevant to the development of knowledge?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360" name="Google Shape;360;p6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Real-World Connections Reflection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0"/>
          <p:cNvSpPr txBox="1">
            <a:spLocks noGrp="1"/>
          </p:cNvSpPr>
          <p:nvPr>
            <p:ph type="body" idx="1"/>
          </p:nvPr>
        </p:nvSpPr>
        <p:spPr>
          <a:xfrm>
            <a:off x="457200" y="1430450"/>
            <a:ext cx="8229600" cy="3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dirty="0"/>
              <a:t>Recall the following strategies from the session: </a:t>
            </a:r>
          </a:p>
          <a:p>
            <a:pPr marL="457200" lvl="0" indent="-393700" algn="l" rtl="0">
              <a:spcBef>
                <a:spcPts val="24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Chain Notes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Frayer Model</a:t>
            </a:r>
            <a:endParaRPr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dirty="0"/>
              <a:t>How can you use these strategies in your classroom with real-world connections?</a:t>
            </a:r>
            <a:endParaRPr dirty="0"/>
          </a:p>
        </p:txBody>
      </p:sp>
      <p:sp>
        <p:nvSpPr>
          <p:cNvPr id="366" name="Google Shape;366;p7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Instructional Strategy Reflection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5"/>
          <p:cNvSpPr txBox="1">
            <a:spLocks noGrp="1"/>
          </p:cNvSpPr>
          <p:nvPr>
            <p:ph type="body" idx="1"/>
          </p:nvPr>
        </p:nvSpPr>
        <p:spPr>
          <a:xfrm>
            <a:off x="457200" y="1674900"/>
            <a:ext cx="8229600" cy="30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paper, write three thoughts you have on the following prompt: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Where do students see the importance of your content-based skills in the real world?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paper to the person on your left when time is called. </a:t>
            </a:r>
            <a:endParaRPr dirty="0"/>
          </a:p>
        </p:txBody>
      </p:sp>
      <p:sp>
        <p:nvSpPr>
          <p:cNvPr id="183" name="Google Shape;183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 Round 1</a:t>
            </a:r>
            <a:endParaRPr dirty="0"/>
          </a:p>
        </p:txBody>
      </p:sp>
      <p:pic>
        <p:nvPicPr>
          <p:cNvPr id="184" name="Google Shape;184;p45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6"/>
          <p:cNvSpPr txBox="1">
            <a:spLocks noGrp="1"/>
          </p:cNvSpPr>
          <p:nvPr>
            <p:ph type="body" idx="1"/>
          </p:nvPr>
        </p:nvSpPr>
        <p:spPr>
          <a:xfrm>
            <a:off x="457200" y="1674900"/>
            <a:ext cx="8229600" cy="30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paper, write three thoughts you have on the following prompt: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Where do students see the importance of reading and writing skills in the real world?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paper to the person on your left when time is called. </a:t>
            </a:r>
            <a:endParaRPr dirty="0"/>
          </a:p>
        </p:txBody>
      </p:sp>
      <p:sp>
        <p:nvSpPr>
          <p:cNvPr id="190" name="Google Shape;190;p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ELA Chain Notes Round 1</a:t>
            </a:r>
            <a:endParaRPr dirty="0"/>
          </a:p>
        </p:txBody>
      </p:sp>
      <p:pic>
        <p:nvPicPr>
          <p:cNvPr id="191" name="Google Shape;191;p46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7"/>
          <p:cNvSpPr txBox="1">
            <a:spLocks noGrp="1"/>
          </p:cNvSpPr>
          <p:nvPr>
            <p:ph type="body" idx="1"/>
          </p:nvPr>
        </p:nvSpPr>
        <p:spPr>
          <a:xfrm>
            <a:off x="457200" y="1674900"/>
            <a:ext cx="8229600" cy="30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paper, write three thoughts you have on the following prompt: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Where do students use math skills in the real world?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paper to the person on your left when time is called.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97" name="Google Shape;197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Math Chain Notes Round 1</a:t>
            </a:r>
            <a:endParaRPr dirty="0"/>
          </a:p>
        </p:txBody>
      </p:sp>
      <p:pic>
        <p:nvPicPr>
          <p:cNvPr id="198" name="Google Shape;198;p47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8"/>
          <p:cNvSpPr txBox="1">
            <a:spLocks noGrp="1"/>
          </p:cNvSpPr>
          <p:nvPr>
            <p:ph type="body" idx="1"/>
          </p:nvPr>
        </p:nvSpPr>
        <p:spPr>
          <a:xfrm>
            <a:off x="457200" y="1674900"/>
            <a:ext cx="8229600" cy="30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paper, write three thoughts you have on the following prompt: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Where do students see science skills or science and engineering practices in the real world?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paper to the person on your left when time is called. 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04" name="Google Shape;204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Science Chain Notes Round 1</a:t>
            </a:r>
            <a:endParaRPr dirty="0"/>
          </a:p>
        </p:txBody>
      </p:sp>
      <p:pic>
        <p:nvPicPr>
          <p:cNvPr id="205" name="Google Shape;205;p48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9"/>
          <p:cNvSpPr txBox="1">
            <a:spLocks noGrp="1"/>
          </p:cNvSpPr>
          <p:nvPr>
            <p:ph type="body" idx="1"/>
          </p:nvPr>
        </p:nvSpPr>
        <p:spPr>
          <a:xfrm>
            <a:off x="457200" y="1674900"/>
            <a:ext cx="8229600" cy="30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paper, write three thoughts you have on the following prompt: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Where do students see or make use of social studies content in the real world?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your paper to the person on your left when time is called. </a:t>
            </a:r>
            <a:endParaRPr dirty="0"/>
          </a:p>
        </p:txBody>
      </p:sp>
      <p:sp>
        <p:nvSpPr>
          <p:cNvPr id="211" name="Google Shape;211;p49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8505600" cy="11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Social Studies Chain Notes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Calibri"/>
              <a:buNone/>
            </a:pPr>
            <a:r>
              <a:rPr lang="en-US" dirty="0"/>
              <a:t>Round 1</a:t>
            </a:r>
            <a:endParaRPr dirty="0"/>
          </a:p>
        </p:txBody>
      </p:sp>
      <p:pic>
        <p:nvPicPr>
          <p:cNvPr id="212" name="Google Shape;212;p49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0"/>
          <p:cNvSpPr txBox="1">
            <a:spLocks noGrp="1"/>
          </p:cNvSpPr>
          <p:nvPr>
            <p:ph type="body" idx="1"/>
          </p:nvPr>
        </p:nvSpPr>
        <p:spPr>
          <a:xfrm>
            <a:off x="457200" y="1711100"/>
            <a:ext cx="8229600" cy="30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three points written by the previous person.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one of the points. Draw an arrow down and add an additional thought, idea, or connection through words or a drawing.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the handout to the person on your left.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18" name="Google Shape;218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 Round 2</a:t>
            </a:r>
            <a:endParaRPr dirty="0"/>
          </a:p>
        </p:txBody>
      </p:sp>
      <p:pic>
        <p:nvPicPr>
          <p:cNvPr id="219" name="Google Shape;219;p50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1"/>
          <p:cNvSpPr txBox="1">
            <a:spLocks noGrp="1"/>
          </p:cNvSpPr>
          <p:nvPr>
            <p:ph type="body" idx="1"/>
          </p:nvPr>
        </p:nvSpPr>
        <p:spPr>
          <a:xfrm>
            <a:off x="457200" y="1665850"/>
            <a:ext cx="82296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points written by your peers.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Choose one of the points. Draw an arrow down and add an additional thought, idea, or connection through words or a drawing.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Pass the paper to the person on your left.</a:t>
            </a:r>
            <a:endParaRPr dirty="0"/>
          </a:p>
          <a:p>
            <a:pPr marL="1645836" lvl="7" indent="-6095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225" name="Google Shape;225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Chain Notes Round 3</a:t>
            </a:r>
            <a:endParaRPr dirty="0"/>
          </a:p>
        </p:txBody>
      </p:sp>
      <p:pic>
        <p:nvPicPr>
          <p:cNvPr id="226" name="Google Shape;226;p51" title="K20 Center 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9712" y="182880"/>
            <a:ext cx="2176272" cy="12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1411</Words>
  <Application>Microsoft Macintosh PowerPoint</Application>
  <PresentationFormat>On-screen Show (16:9)</PresentationFormat>
  <Paragraphs>123</Paragraphs>
  <Slides>28</Slides>
  <Notes>27</Notes>
  <HiddenSlides>4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Noto Sans Symbols</vt:lpstr>
      <vt:lpstr>LEARN theme</vt:lpstr>
      <vt:lpstr>LEARN theme</vt:lpstr>
      <vt:lpstr>LEARN theme</vt:lpstr>
      <vt:lpstr>PowerPoint Presentation</vt:lpstr>
      <vt:lpstr>Wisdom in Action: Crafting Authentic Real-World Learning</vt:lpstr>
      <vt:lpstr>Chain Notes Round 1</vt:lpstr>
      <vt:lpstr>ELA Chain Notes Round 1</vt:lpstr>
      <vt:lpstr>Math Chain Notes Round 1</vt:lpstr>
      <vt:lpstr>Science Chain Notes Round 1</vt:lpstr>
      <vt:lpstr>Social Studies Chain Notes Round 1</vt:lpstr>
      <vt:lpstr>Chain Notes Round 2</vt:lpstr>
      <vt:lpstr>Chain Notes Round 3</vt:lpstr>
      <vt:lpstr>Chain Notes Round 4</vt:lpstr>
      <vt:lpstr>Chain Notes: Reflection</vt:lpstr>
      <vt:lpstr>Essential Question</vt:lpstr>
      <vt:lpstr>Learning Goals</vt:lpstr>
      <vt:lpstr>ELA AI in the Classroom: Friend or Foe?</vt:lpstr>
      <vt:lpstr>ELA AI in the Classroom: Friend or Foe?</vt:lpstr>
      <vt:lpstr>Math Car Activity</vt:lpstr>
      <vt:lpstr>Science Phenomena Deep Dive</vt:lpstr>
      <vt:lpstr>Science Phenomena Deep Dive Reflection</vt:lpstr>
      <vt:lpstr>Social Studies Honeycomb Harvest:  U.S. History</vt:lpstr>
      <vt:lpstr>Real-World Connections (RWC)</vt:lpstr>
      <vt:lpstr>Real-World Connections: Frayer Model</vt:lpstr>
      <vt:lpstr>Model Lesson</vt:lpstr>
      <vt:lpstr>ELA: A Way with Words</vt:lpstr>
      <vt:lpstr>Math: Stats on the Sideline</vt:lpstr>
      <vt:lpstr>Science: Feelin’ the Phenomena</vt:lpstr>
      <vt:lpstr>Social Studies: Impacts of Industrialization on Workers</vt:lpstr>
      <vt:lpstr>Real-World Connections Reflection</vt:lpstr>
      <vt:lpstr>Instructional Strategy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8</cp:revision>
  <dcterms:modified xsi:type="dcterms:W3CDTF">2024-09-18T20:16:01Z</dcterms:modified>
</cp:coreProperties>
</file>