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36BA08E-0DE3-42D5-8138-A563B1117F25}">
  <a:tblStyle styleId="{436BA08E-0DE3-42D5-8138-A563B1117F2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48"/>
    <p:restoredTop sz="94604"/>
  </p:normalViewPr>
  <p:slideViewPr>
    <p:cSldViewPr snapToGrid="0">
      <p:cViewPr varScale="1">
        <p:scale>
          <a:sx n="102" d="100"/>
          <a:sy n="102" d="100"/>
        </p:scale>
        <p:origin x="18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6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6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6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6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88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tech-tool/1077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7fe2ca296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47" name="Google Shape;147;g27fe2ca29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785ebbc593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54" name="Google Shape;154;g2785ebbc593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7fe2ca296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61" name="Google Shape;161;g27fe2ca296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785ebbc593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68" name="Google Shape;168;g2785ebbc593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85ebbc593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75" name="Google Shape;175;g2785ebbc593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785ebbc593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82" name="Google Shape;182;g2785ebbc593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79af280e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279af280e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79af280e1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g279af280e1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</a:t>
            </a:r>
            <a:r>
              <a:rPr lang="en-US" b="0" i="0" u="none" strike="noStrike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Frayer Model</a:t>
            </a:r>
            <a:r>
              <a:rPr lang="en-US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Strategies. </a:t>
            </a:r>
            <a:r>
              <a:rPr lang="en-US" b="0" i="0" u="sng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https://learn.k20center.ou.edu/strategy/126</a:t>
            </a:r>
            <a:endParaRPr b="0" i="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785ebbc593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06" name="Google Shape;206;g2785ebbc593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800559753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12" name="Google Shape;212;g2800559753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800559753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18" name="Google Shape;218;g2800559753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efd6c47a12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ABC graffiti.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https://learn.k20center.ou.edu/strategy/96</a:t>
            </a:r>
            <a:endParaRPr/>
          </a:p>
        </p:txBody>
      </p:sp>
      <p:sp>
        <p:nvSpPr>
          <p:cNvPr id="225" name="Google Shape;225;g2efd6c47a12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efd6c47a12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ABC graffiti.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https://learn.k20center.ou.edu/strategy/96</a:t>
            </a:r>
            <a:endParaRPr/>
          </a:p>
        </p:txBody>
      </p:sp>
      <p:sp>
        <p:nvSpPr>
          <p:cNvPr id="233" name="Google Shape;233;g2efd6c47a12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efd6c47a12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ABC graffiti.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https://learn.k20center.ou.edu/strategy/96</a:t>
            </a:r>
            <a:endParaRPr/>
          </a:p>
        </p:txBody>
      </p:sp>
      <p:sp>
        <p:nvSpPr>
          <p:cNvPr id="241" name="Google Shape;241;g2efd6c47a12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8011c1fae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g28011c1fa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85ebbc593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Looks like, sounds like, feels like. Strategies. Retrieved from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https://learn.k20center.ou.edu/strategy/88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Padlet. Tech Tools. </a:t>
            </a:r>
            <a:r>
              <a:rPr lang="en-US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https://learn.k20center.ou.edu/tech-tool/1077</a:t>
            </a:r>
            <a:endParaRPr/>
          </a:p>
        </p:txBody>
      </p:sp>
      <p:sp>
        <p:nvSpPr>
          <p:cNvPr id="98" name="Google Shape;98;g2785ebbc593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785ebbc593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19" name="Google Shape;119;g2785ebbc593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785ebbc593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26" name="Google Shape;126;g2785ebbc593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785ebbc593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33" name="Google Shape;133;g2785ebbc593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785ebbc593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Always, sometimes, or never true.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https://learn.k20center.ou.edu/strategy/145</a:t>
            </a:r>
            <a:endParaRPr/>
          </a:p>
        </p:txBody>
      </p:sp>
      <p:sp>
        <p:nvSpPr>
          <p:cNvPr id="140" name="Google Shape;140;g2785ebbc593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hyperlink" Target="http://www.youtube.com/watch?v=6ilD555O_R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hyperlink" Target="http://www.youtube.com/watch?v=o9ViOMe_Wnk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hyperlink" Target="http://www.youtube.com/watch?v=o9ViOMe_Wnk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50" name="Google Shape;150;p31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Students don’t learn from people they don’t like.</a:t>
            </a:r>
            <a:endParaRPr sz="3200"/>
          </a:p>
        </p:txBody>
      </p:sp>
      <p:pic>
        <p:nvPicPr>
          <p:cNvPr id="151" name="Google Shape;151;p31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Engaged students work harder.</a:t>
            </a:r>
            <a:endParaRPr sz="3200"/>
          </a:p>
        </p:txBody>
      </p:sp>
      <p:pic>
        <p:nvPicPr>
          <p:cNvPr id="158" name="Google Shape;158;p32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64" name="Google Shape;164;p33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Involvement in extracurricular activities yields higher engagement in academics/school.</a:t>
            </a:r>
            <a:endParaRPr sz="3200"/>
          </a:p>
        </p:txBody>
      </p:sp>
      <p:pic>
        <p:nvPicPr>
          <p:cNvPr id="165" name="Google Shape;165;p33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71" name="Google Shape;171;p34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Engagement in schooling is the same as engagement in learning.</a:t>
            </a:r>
            <a:endParaRPr sz="3200"/>
          </a:p>
        </p:txBody>
      </p:sp>
      <p:pic>
        <p:nvPicPr>
          <p:cNvPr id="172" name="Google Shape;172;p34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78" name="Google Shape;178;p35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Teacher-student relationships are the number one contributor to student engagement.</a:t>
            </a:r>
            <a:endParaRPr sz="3200"/>
          </a:p>
        </p:txBody>
      </p:sp>
      <p:pic>
        <p:nvPicPr>
          <p:cNvPr id="179" name="Google Shape;179;p3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85" name="Google Shape;185;p36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Group discussions increase participation.</a:t>
            </a:r>
            <a:endParaRPr sz="3200"/>
          </a:p>
        </p:txBody>
      </p:sp>
      <p:pic>
        <p:nvPicPr>
          <p:cNvPr id="186" name="Google Shape;186;p36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Read the </a:t>
            </a:r>
            <a:r>
              <a:rPr lang="en-US" i="1"/>
              <a:t>Components of Authenticity: Student-Centered Learning</a:t>
            </a:r>
            <a:r>
              <a:rPr lang="en-US"/>
              <a:t> research brief.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92" name="Google Shape;192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Student-Centered Learning (SCL)</a:t>
            </a:r>
            <a:endParaRPr/>
          </a:p>
        </p:txBody>
      </p:sp>
      <p:pic>
        <p:nvPicPr>
          <p:cNvPr id="193" name="Google Shape;193;p37" title="Hero Image—Authentic Learning.png"/>
          <p:cNvPicPr preferRelativeResize="0"/>
          <p:nvPr/>
        </p:nvPicPr>
        <p:blipFill rotWithShape="1">
          <a:blip r:embed="rId3">
            <a:alphaModFix/>
          </a:blip>
          <a:srcRect l="16083" r="15852"/>
          <a:stretch/>
        </p:blipFill>
        <p:spPr>
          <a:xfrm>
            <a:off x="2941925" y="2268425"/>
            <a:ext cx="3260175" cy="2695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8" name="Google Shape;198;p38"/>
          <p:cNvCxnSpPr>
            <a:stCxn id="199" idx="0"/>
            <a:endCxn id="199" idx="2"/>
          </p:cNvCxnSpPr>
          <p:nvPr/>
        </p:nvCxnSpPr>
        <p:spPr>
          <a:xfrm>
            <a:off x="4572000" y="1309700"/>
            <a:ext cx="0" cy="34656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0" name="Google Shape;200;p38"/>
          <p:cNvCxnSpPr>
            <a:stCxn id="199" idx="1"/>
            <a:endCxn id="199" idx="3"/>
          </p:cNvCxnSpPr>
          <p:nvPr/>
        </p:nvCxnSpPr>
        <p:spPr>
          <a:xfrm>
            <a:off x="457200" y="3042500"/>
            <a:ext cx="82296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1" name="Google Shape;201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Student-Centered Learning: Frayer Model</a:t>
            </a:r>
            <a:endParaRPr/>
          </a:p>
        </p:txBody>
      </p:sp>
      <p:graphicFrame>
        <p:nvGraphicFramePr>
          <p:cNvPr id="202" name="Google Shape;202;p38"/>
          <p:cNvGraphicFramePr/>
          <p:nvPr>
            <p:extLst>
              <p:ext uri="{D42A27DB-BD31-4B8C-83A1-F6EECF244321}">
                <p14:modId xmlns:p14="http://schemas.microsoft.com/office/powerpoint/2010/main" val="2486013882"/>
              </p:ext>
            </p:extLst>
          </p:nvPr>
        </p:nvGraphicFramePr>
        <p:xfrm>
          <a:off x="775368" y="1309689"/>
          <a:ext cx="7609300" cy="3465500"/>
        </p:xfrm>
        <a:graphic>
          <a:graphicData uri="http://schemas.openxmlformats.org/drawingml/2006/table">
            <a:tbl>
              <a:tblPr>
                <a:noFill/>
                <a:tableStyleId>{436BA08E-0DE3-42D5-8138-A563B1117F25}</a:tableStyleId>
              </a:tblPr>
              <a:tblGrid>
                <a:gridCol w="380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2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Define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Describe SCL in your words.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u="none" strike="noStrike" cap="none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en-US" sz="22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 the characteristics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 3–5 essential</a:t>
                      </a:r>
                      <a:b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characteristics of SCL. </a:t>
                      </a:r>
                      <a:endParaRPr sz="2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2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 a visual</a:t>
                      </a:r>
                      <a:br>
                        <a:rPr lang="en-US" sz="22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22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representation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Sketch a scene or symbol</a:t>
                      </a:r>
                      <a:b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that represents SCL. </a:t>
                      </a:r>
                      <a:endParaRPr sz="2000" b="1" u="none" strike="noStrike" cap="none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Reflect: How does</a:t>
                      </a:r>
                      <a:br>
                        <a:rPr lang="en-US" sz="2200" b="1" i="0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2200" b="1" i="0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this look in your class?</a:t>
                      </a:r>
                      <a:endParaRPr i="0"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Give an example of how</a:t>
                      </a:r>
                      <a:b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20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SCL looks in your class.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3" name="Google Shape;203;p38"/>
          <p:cNvSpPr/>
          <p:nvPr/>
        </p:nvSpPr>
        <p:spPr>
          <a:xfrm>
            <a:off x="3202514" y="2333687"/>
            <a:ext cx="2741100" cy="141180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38100" dir="5400000" algn="ctr" rotWithShape="0">
              <a:srgbClr val="000000"/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Student-Centered Learning</a:t>
            </a:r>
            <a:endParaRPr dirty="0"/>
          </a:p>
        </p:txBody>
      </p:sp>
      <p:sp>
        <p:nvSpPr>
          <p:cNvPr id="199" name="Google Shape;199;p38"/>
          <p:cNvSpPr/>
          <p:nvPr/>
        </p:nvSpPr>
        <p:spPr>
          <a:xfrm>
            <a:off x="457200" y="1309700"/>
            <a:ext cx="8229600" cy="3465600"/>
          </a:xfrm>
          <a:prstGeom prst="roundRect">
            <a:avLst>
              <a:gd name="adj" fmla="val 19136"/>
            </a:avLst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Student-Centered Learning: Activity</a:t>
            </a:r>
            <a:endParaRPr/>
          </a:p>
        </p:txBody>
      </p:sp>
      <p:sp>
        <p:nvSpPr>
          <p:cNvPr id="209" name="Google Shape;209;p39"/>
          <p:cNvSpPr txBox="1"/>
          <p:nvPr/>
        </p:nvSpPr>
        <p:spPr>
          <a:xfrm>
            <a:off x="457200" y="1252050"/>
            <a:ext cx="742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your handout, briefly describe an activity you have taught or observed that could be improved with more student-centered learning.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Next, explain how you would revise this activity to make it more student-centered.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Student-Centered Learning: Activity</a:t>
            </a:r>
            <a:endParaRPr/>
          </a:p>
        </p:txBody>
      </p:sp>
      <p:sp>
        <p:nvSpPr>
          <p:cNvPr id="215" name="Google Shape;215;p40"/>
          <p:cNvSpPr txBox="1"/>
          <p:nvPr/>
        </p:nvSpPr>
        <p:spPr>
          <a:xfrm>
            <a:off x="457200" y="1252050"/>
            <a:ext cx="742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your original activity (box 1 on your handout) on a color A sticky note.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your student-centered learning improvements (box 2 on your handout) on a color B sticky note.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your sticky notes to your group’s poster and draw an arrow from your original activity (A) to your student-centered learning improvements (B).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0" y="1007601"/>
            <a:ext cx="7851600" cy="19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Authentic Learning: Student-Centered Success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3152" y="295255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Student-Centered Learning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Gallery Walk</a:t>
            </a:r>
            <a:endParaRPr/>
          </a:p>
        </p:txBody>
      </p:sp>
      <p:sp>
        <p:nvSpPr>
          <p:cNvPr id="221" name="Google Shape;221;p41"/>
          <p:cNvSpPr txBox="1"/>
          <p:nvPr/>
        </p:nvSpPr>
        <p:spPr>
          <a:xfrm>
            <a:off x="457200" y="1252050"/>
            <a:ext cx="742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Move to another group’s poster. Take your color C sticky notes and something to write with.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the original activities and student-centered learning improvements.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feedback or additional suggestions by writing them on a sticky note and placing them by the activity.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Repeat this process for at least 1 more activity.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2" name="Google Shape;222;p41" title="Gallery Walk Carousel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0400" y="100775"/>
            <a:ext cx="2375677" cy="1201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ABC Graffiti</a:t>
            </a:r>
            <a:endParaRPr/>
          </a:p>
        </p:txBody>
      </p:sp>
      <p:sp>
        <p:nvSpPr>
          <p:cNvPr id="228" name="Google Shape;228;p42"/>
          <p:cNvSpPr txBox="1"/>
          <p:nvPr/>
        </p:nvSpPr>
        <p:spPr>
          <a:xfrm>
            <a:off x="457200" y="1252050"/>
            <a:ext cx="742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in small groups to brainstorm as many words or phrases that connect to the following question in 1 minute: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1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Student-Centered Learning?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9" name="Google Shape;229;p42" descr="A colorful letters and arrow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78900" y="445025"/>
            <a:ext cx="1153400" cy="10862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230" name="Google Shape;230;p42" title="K20 Center 1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85850" y="3467825"/>
            <a:ext cx="2771000" cy="155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ABC Graffiti</a:t>
            </a:r>
            <a:endParaRPr/>
          </a:p>
        </p:txBody>
      </p:sp>
      <p:sp>
        <p:nvSpPr>
          <p:cNvPr id="236" name="Google Shape;236;p43"/>
          <p:cNvSpPr txBox="1"/>
          <p:nvPr/>
        </p:nvSpPr>
        <p:spPr>
          <a:xfrm>
            <a:off x="457200" y="1252050"/>
            <a:ext cx="742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Rotate to the next group.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through their list.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words and phrases to the letters that have not already been used in their alphabet.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prepared to move after time is called. 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7" name="Google Shape;237;p43" descr="A colorful letters and arrow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78900" y="445025"/>
            <a:ext cx="1153400" cy="10862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238" name="Google Shape;238;p43" title="K20 Center 30 second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19550" y="3429425"/>
            <a:ext cx="2703600" cy="152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ABC Graffiti</a:t>
            </a:r>
            <a:endParaRPr/>
          </a:p>
        </p:txBody>
      </p:sp>
      <p:sp>
        <p:nvSpPr>
          <p:cNvPr id="244" name="Google Shape;244;p44"/>
          <p:cNvSpPr txBox="1"/>
          <p:nvPr/>
        </p:nvSpPr>
        <p:spPr>
          <a:xfrm>
            <a:off x="457200" y="1252050"/>
            <a:ext cx="7428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rotations, read through the added responses.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Calibri"/>
              <a:buChar char="●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 group, create a summary statement of what student-centered learning is.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prepared to share out.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5" name="Google Shape;245;p44" descr="A colorful letters and arrow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78900" y="445025"/>
            <a:ext cx="1153400" cy="10862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246" name="Google Shape;246;p44" title="K20 Center 30 second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19550" y="3429425"/>
            <a:ext cx="2703600" cy="152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5"/>
          <p:cNvSpPr txBox="1">
            <a:spLocks noGrp="1"/>
          </p:cNvSpPr>
          <p:nvPr>
            <p:ph type="body" idx="1"/>
          </p:nvPr>
        </p:nvSpPr>
        <p:spPr>
          <a:xfrm>
            <a:off x="457200" y="1430450"/>
            <a:ext cx="8229600" cy="3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24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rPr lang="en-US" dirty="0"/>
              <a:t>Recall the following strategies from the session: </a:t>
            </a:r>
            <a:endParaRPr dirty="0"/>
          </a:p>
          <a:p>
            <a:pPr marL="457200" lvl="0" indent="-393700" algn="l" rtl="0">
              <a:spcBef>
                <a:spcPts val="24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Looks Like, Sounds Like, Feels Like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Four Corners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Frayer Model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Gallery Walk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ABC Graffiti</a:t>
            </a:r>
            <a:endParaRPr dirty="0"/>
          </a:p>
          <a:p>
            <a:pPr marL="0" lvl="0" indent="0" algn="l" rtl="0">
              <a:spcBef>
                <a:spcPts val="24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4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rPr lang="en-US" dirty="0"/>
              <a:t>How can you use these strategies in your classroom with student-centered learning?</a:t>
            </a:r>
            <a:endParaRPr dirty="0"/>
          </a:p>
        </p:txBody>
      </p:sp>
      <p:sp>
        <p:nvSpPr>
          <p:cNvPr id="252" name="Google Shape;252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Instructional Strategy Reflection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Looks Like, Sounds Like, Feels Like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457200" y="1281925"/>
            <a:ext cx="4848000" cy="3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 lnSpcReduction="20000"/>
          </a:bodyPr>
          <a:lstStyle/>
          <a:p>
            <a:pPr marL="457200" lvl="0" indent="-416560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200"/>
              <a:t>Go to the following Padlet.</a:t>
            </a:r>
            <a:endParaRPr sz="3200"/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highlight>
                  <a:srgbClr val="FFFF00"/>
                </a:highlight>
              </a:rPr>
              <a:t>[insert link here]</a:t>
            </a:r>
            <a:endParaRPr sz="3200" b="1">
              <a:highlight>
                <a:srgbClr val="FFFF00"/>
              </a:highlight>
            </a:endParaRPr>
          </a:p>
          <a:p>
            <a:pPr marL="457200" lvl="0" indent="-416560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3200"/>
              <a:t>Find an image or write a response to answer the following prompt and post in Padlet:</a:t>
            </a:r>
            <a:endParaRPr sz="3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/>
              <a:t>What does an SCL classroom Look Like? Sound Like? Feel Like?</a:t>
            </a:r>
            <a:r>
              <a:rPr lang="en-US" sz="3200"/>
              <a:t> </a:t>
            </a:r>
            <a:endParaRPr sz="3200"/>
          </a:p>
        </p:txBody>
      </p:sp>
      <p:pic>
        <p:nvPicPr>
          <p:cNvPr id="102" name="Google Shape;102;p24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940275" y="509450"/>
            <a:ext cx="2162200" cy="655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4"/>
          <p:cNvSpPr/>
          <p:nvPr/>
        </p:nvSpPr>
        <p:spPr>
          <a:xfrm>
            <a:off x="5540075" y="1677375"/>
            <a:ext cx="2597400" cy="2444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4"/>
          <p:cNvSpPr txBox="1"/>
          <p:nvPr/>
        </p:nvSpPr>
        <p:spPr>
          <a:xfrm>
            <a:off x="6033725" y="2415375"/>
            <a:ext cx="1610100" cy="9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QR code here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Why does providing students with choice increase the students’ level of engagement?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Learning Goals</a:t>
            </a:r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body" idx="1"/>
          </p:nvPr>
        </p:nvSpPr>
        <p:spPr>
          <a:xfrm>
            <a:off x="530350" y="2028500"/>
            <a:ext cx="7772400" cy="1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20000"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Justify the attributes of a student-centered learning climate.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Evaluate the framework needed to support student-centered learning.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body" idx="1"/>
          </p:nvPr>
        </p:nvSpPr>
        <p:spPr>
          <a:xfrm>
            <a:off x="457200" y="1258425"/>
            <a:ext cx="5002200" cy="3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7719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340"/>
              <a:buChar char="•"/>
            </a:pPr>
            <a:r>
              <a:rPr lang="en-US" sz="2340"/>
              <a:t>For each prompt that appears, decide whether it is always, sometimes, or never true. </a:t>
            </a:r>
            <a:endParaRPr sz="2340"/>
          </a:p>
          <a:p>
            <a:pPr marL="457200" lvl="0" indent="-37719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40"/>
              <a:buChar char="•"/>
            </a:pPr>
            <a:r>
              <a:rPr lang="en-US" sz="2340"/>
              <a:t>Move to your chosen area, discuss with your group why you made that choice, and select a spokesperson.</a:t>
            </a:r>
            <a:endParaRPr sz="2340"/>
          </a:p>
          <a:p>
            <a:pPr marL="457200" lvl="0" indent="-37719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40"/>
              <a:buChar char="•"/>
            </a:pPr>
            <a:r>
              <a:rPr lang="en-US" sz="2340"/>
              <a:t>Be prepared to share your group's reasoning with the whole group.</a:t>
            </a:r>
            <a:endParaRPr sz="2340"/>
          </a:p>
        </p:txBody>
      </p:sp>
      <p:pic>
        <p:nvPicPr>
          <p:cNvPr id="123" name="Google Shape;123;p27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29" name="Google Shape;129;p28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Student engagement describes a student’s willingness to attend and participate in class, submit required work, and follow directions.</a:t>
            </a:r>
            <a:endParaRPr sz="3200"/>
          </a:p>
        </p:txBody>
      </p:sp>
      <p:pic>
        <p:nvPicPr>
          <p:cNvPr id="130" name="Google Shape;130;p28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36" name="Google Shape;136;p29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A supportive environment with the inclusion of different learning approaches will increase student engagement.</a:t>
            </a:r>
            <a:endParaRPr sz="3200"/>
          </a:p>
        </p:txBody>
      </p:sp>
      <p:pic>
        <p:nvPicPr>
          <p:cNvPr id="137" name="Google Shape;137;p29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Always, Sometimes, or Never True</a:t>
            </a:r>
            <a:endParaRPr/>
          </a:p>
        </p:txBody>
      </p:sp>
      <p:sp>
        <p:nvSpPr>
          <p:cNvPr id="143" name="Google Shape;143;p30"/>
          <p:cNvSpPr txBox="1">
            <a:spLocks noGrp="1"/>
          </p:cNvSpPr>
          <p:nvPr>
            <p:ph type="body" idx="1"/>
          </p:nvPr>
        </p:nvSpPr>
        <p:spPr>
          <a:xfrm>
            <a:off x="457200" y="1502875"/>
            <a:ext cx="4848000" cy="3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Students who feel like they can trust their teacher learn more from them.</a:t>
            </a:r>
            <a:endParaRPr sz="3200"/>
          </a:p>
        </p:txBody>
      </p:sp>
      <p:pic>
        <p:nvPicPr>
          <p:cNvPr id="144" name="Google Shape;144;p30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2498" b="22788"/>
          <a:stretch/>
        </p:blipFill>
        <p:spPr>
          <a:xfrm>
            <a:off x="5413975" y="1625662"/>
            <a:ext cx="3458450" cy="1892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1264</Words>
  <Application>Microsoft Macintosh PowerPoint</Application>
  <PresentationFormat>On-screen Show (16:9)</PresentationFormat>
  <Paragraphs>101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Noto Sans Symbols</vt:lpstr>
      <vt:lpstr>LEARN theme</vt:lpstr>
      <vt:lpstr>LEARN theme</vt:lpstr>
      <vt:lpstr>PowerPoint Presentation</vt:lpstr>
      <vt:lpstr>Authentic Learning: Student-Centered Success</vt:lpstr>
      <vt:lpstr>Looks Like, Sounds Like, Feels Like</vt:lpstr>
      <vt:lpstr>Essential Question</vt:lpstr>
      <vt:lpstr>Learning Goals</vt:lpstr>
      <vt:lpstr>Always, Sometimes, or Never True</vt:lpstr>
      <vt:lpstr>Always, Sometimes, or Never True</vt:lpstr>
      <vt:lpstr>Always, Sometimes, or Never True</vt:lpstr>
      <vt:lpstr>Always, Sometimes, or Never True</vt:lpstr>
      <vt:lpstr>Always, Sometimes, or Never True</vt:lpstr>
      <vt:lpstr>Always, Sometimes, or Never True</vt:lpstr>
      <vt:lpstr>Always, Sometimes, or Never True</vt:lpstr>
      <vt:lpstr>Always, Sometimes, or Never True</vt:lpstr>
      <vt:lpstr>Always, Sometimes, or Never True</vt:lpstr>
      <vt:lpstr>Always, Sometimes, or Never True</vt:lpstr>
      <vt:lpstr>Student-Centered Learning (SCL)</vt:lpstr>
      <vt:lpstr>Student-Centered Learning: Frayer Model</vt:lpstr>
      <vt:lpstr>Student-Centered Learning: Activity</vt:lpstr>
      <vt:lpstr>Student-Centered Learning: Activity</vt:lpstr>
      <vt:lpstr>Gallery Walk</vt:lpstr>
      <vt:lpstr>ABC Graffiti</vt:lpstr>
      <vt:lpstr>ABC Graffiti</vt:lpstr>
      <vt:lpstr>ABC Graffiti</vt:lpstr>
      <vt:lpstr>Instructional Strategy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Finley-Combs, Elsa C.</cp:lastModifiedBy>
  <cp:revision>3</cp:revision>
  <dcterms:modified xsi:type="dcterms:W3CDTF">2024-09-18T20:14:23Z</dcterms:modified>
</cp:coreProperties>
</file>