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7" r:id="rId1"/>
    <p:sldMasterId id="2147483668" r:id="rId2"/>
  </p:sldMasterIdLst>
  <p:notesMasterIdLst>
    <p:notesMasterId r:id="rId27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436BA08E-0DE3-42D5-8138-A563B1117F25}">
  <a:tblStyle styleId="{436BA08E-0DE3-42D5-8138-A563B1117F25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248"/>
    <p:restoredTop sz="94604"/>
  </p:normalViewPr>
  <p:slideViewPr>
    <p:cSldViewPr snapToGrid="0">
      <p:cViewPr varScale="1">
        <p:scale>
          <a:sx n="102" d="100"/>
          <a:sy n="102" d="100"/>
        </p:scale>
        <p:origin x="184" y="9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45" TargetMode="External"/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45" TargetMode="External"/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45" TargetMode="External"/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45" TargetMode="External"/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45" TargetMode="External"/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45" TargetMode="External"/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26" TargetMode="External"/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18" TargetMode="External"/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18" TargetMode="External"/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18" TargetMode="External"/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96" TargetMode="External"/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96" TargetMode="External"/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96" TargetMode="External"/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88" TargetMode="External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learn.k20center.ou.edu/tech-tool/1077" TargetMode="Externa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45" TargetMode="External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45" TargetMode="External"/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45" TargetMode="External"/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45" TargetMode="External"/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8" name="Google Shape;8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27fe2ca2960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K20 Center. (n.d.). Always, sometimes, or never true. Strategies. </a:t>
            </a:r>
            <a:r>
              <a:rPr lang="en-US" u="sng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https://learn.k20center.ou.edu/strategy/145</a:t>
            </a:r>
            <a:endParaRPr/>
          </a:p>
        </p:txBody>
      </p:sp>
      <p:sp>
        <p:nvSpPr>
          <p:cNvPr id="147" name="Google Shape;147;g27fe2ca2960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2785ebbc593_0_8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K20 Center. (n.d.). Always, sometimes, or never true. Strategies. </a:t>
            </a:r>
            <a:r>
              <a:rPr lang="en-US" u="sng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https://learn.k20center.ou.edu/strategy/145</a:t>
            </a:r>
            <a:endParaRPr/>
          </a:p>
        </p:txBody>
      </p:sp>
      <p:sp>
        <p:nvSpPr>
          <p:cNvPr id="154" name="Google Shape;154;g2785ebbc593_0_8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27fe2ca2960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K20 Center. (n.d.). Always, sometimes, or never true. Strategies. </a:t>
            </a:r>
            <a:r>
              <a:rPr lang="en-US" u="sng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https://learn.k20center.ou.edu/strategy/145</a:t>
            </a:r>
            <a:endParaRPr/>
          </a:p>
        </p:txBody>
      </p:sp>
      <p:sp>
        <p:nvSpPr>
          <p:cNvPr id="161" name="Google Shape;161;g27fe2ca2960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g2785ebbc593_0_8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K20 Center. (n.d.). Always, sometimes, or never true. Strategies. </a:t>
            </a:r>
            <a:r>
              <a:rPr lang="en-US" u="sng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https://learn.k20center.ou.edu/strategy/145</a:t>
            </a:r>
            <a:endParaRPr/>
          </a:p>
        </p:txBody>
      </p:sp>
      <p:sp>
        <p:nvSpPr>
          <p:cNvPr id="168" name="Google Shape;168;g2785ebbc593_0_8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g2785ebbc593_0_9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K20 Center. (n.d.). Always, sometimes, or never true. Strategies. </a:t>
            </a:r>
            <a:r>
              <a:rPr lang="en-US" u="sng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https://learn.k20center.ou.edu/strategy/145</a:t>
            </a:r>
            <a:endParaRPr/>
          </a:p>
        </p:txBody>
      </p:sp>
      <p:sp>
        <p:nvSpPr>
          <p:cNvPr id="175" name="Google Shape;175;g2785ebbc593_0_9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2785ebbc593_0_1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K20 Center. (n.d.). Always, sometimes, or never true. Strategies. </a:t>
            </a:r>
            <a:r>
              <a:rPr lang="en-US" u="sng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https://learn.k20center.ou.edu/strategy/145</a:t>
            </a:r>
            <a:endParaRPr/>
          </a:p>
        </p:txBody>
      </p:sp>
      <p:sp>
        <p:nvSpPr>
          <p:cNvPr id="182" name="Google Shape;182;g2785ebbc593_0_1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g279af280e1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9" name="Google Shape;189;g279af280e1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279af280e1b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96" name="Google Shape;196;g279af280e1b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rPr lang="en-US" b="0" i="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K20 Center. (n.d.). </a:t>
            </a:r>
            <a:r>
              <a:rPr lang="en-US" b="0" i="0" u="none" strike="noStrike">
                <a:solidFill>
                  <a:srgbClr val="A61C00"/>
                </a:solidFill>
                <a:latin typeface="Calibri"/>
                <a:ea typeface="Calibri"/>
                <a:cs typeface="Calibri"/>
                <a:sym typeface="Calibri"/>
              </a:rPr>
              <a:t>Frayer Model</a:t>
            </a:r>
            <a:r>
              <a:rPr lang="en-US" b="0" i="0" u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 Strategies. </a:t>
            </a:r>
            <a:r>
              <a:rPr lang="en-US" b="0" i="0" u="sng" strike="noStrike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https://learn.k20center.ou.edu/strategy/126</a:t>
            </a:r>
            <a:endParaRPr b="0" i="0" u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g2785ebbc593_0_18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K20 Center. (n.d.). Gallery walk / Carousel. Strategies. </a:t>
            </a:r>
            <a:r>
              <a:rPr lang="en-US" u="sng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https://learn.k20center.ou.edu/strategy/118</a:t>
            </a:r>
            <a:r>
              <a:rPr lang="en-US"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</p:txBody>
      </p:sp>
      <p:sp>
        <p:nvSpPr>
          <p:cNvPr id="206" name="Google Shape;206;g2785ebbc593_0_18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g28005597530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K20 Center. (n.d.). Gallery walk / Carousel. Strategies. </a:t>
            </a:r>
            <a:r>
              <a:rPr lang="en-US" u="sng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https://learn.k20center.ou.edu/strategy/118</a:t>
            </a:r>
            <a:r>
              <a:rPr lang="en-US"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</p:txBody>
      </p:sp>
      <p:sp>
        <p:nvSpPr>
          <p:cNvPr id="212" name="Google Shape;212;g28005597530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177a1368b4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2" name="Google Shape;92;g177a1368b46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g28005597530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K20 Center. (n.d.). Gallery walk / Carousel. Strategies. </a:t>
            </a:r>
            <a:r>
              <a:rPr lang="en-US" u="sng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https://learn.k20center.ou.edu/strategy/118</a:t>
            </a:r>
            <a:r>
              <a:rPr lang="en-US"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</p:txBody>
      </p:sp>
      <p:sp>
        <p:nvSpPr>
          <p:cNvPr id="218" name="Google Shape;218;g28005597530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g2efd6c47a12_0_1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K20 Center. (n.d.). ABC graffiti. Strategies. </a:t>
            </a:r>
            <a:r>
              <a:rPr lang="en-US" u="sng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https://learn.k20center.ou.edu/strategy/96</a:t>
            </a:r>
            <a:endParaRPr/>
          </a:p>
        </p:txBody>
      </p:sp>
      <p:sp>
        <p:nvSpPr>
          <p:cNvPr id="225" name="Google Shape;225;g2efd6c47a12_0_1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g2efd6c47a12_0_1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K20 Center. (n.d.). ABC graffiti. Strategies. </a:t>
            </a:r>
            <a:r>
              <a:rPr lang="en-US" u="sng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https://learn.k20center.ou.edu/strategy/96</a:t>
            </a:r>
            <a:endParaRPr/>
          </a:p>
        </p:txBody>
      </p:sp>
      <p:sp>
        <p:nvSpPr>
          <p:cNvPr id="233" name="Google Shape;233;g2efd6c47a12_0_1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g2efd6c47a12_0_1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K20 Center. (n.d.). ABC graffiti. Strategies. </a:t>
            </a:r>
            <a:r>
              <a:rPr lang="en-US" u="sng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https://learn.k20center.ou.edu/strategy/96</a:t>
            </a:r>
            <a:endParaRPr/>
          </a:p>
        </p:txBody>
      </p:sp>
      <p:sp>
        <p:nvSpPr>
          <p:cNvPr id="241" name="Google Shape;241;g2efd6c47a12_0_1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g28011c1fae6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49" name="Google Shape;249;g28011c1fae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2785ebbc593_0_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K20 Center. (n.d.). Looks like, sounds like, feels like. Strategies. Retrieved from </a:t>
            </a:r>
            <a:r>
              <a:rPr lang="en-US" u="sng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https://learn.k20center.ou.edu/strategy/88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200">
                <a:solidFill>
                  <a:srgbClr val="292929"/>
                </a:solidFill>
                <a:latin typeface="Calibri"/>
                <a:ea typeface="Calibri"/>
                <a:cs typeface="Calibri"/>
                <a:sym typeface="Calibri"/>
              </a:rPr>
              <a:t>K20 Center. (n.d.). Padlet. Tech Tools. </a:t>
            </a:r>
            <a:r>
              <a:rPr lang="en-US" sz="1200" u="sng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https://learn.k20center.ou.edu/tech-tool/1077</a:t>
            </a:r>
            <a:endParaRPr/>
          </a:p>
        </p:txBody>
      </p:sp>
      <p:sp>
        <p:nvSpPr>
          <p:cNvPr id="98" name="Google Shape;98;g2785ebbc593_0_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7" name="Google Shape;10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3" name="Google Shape;11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2785ebbc593_0_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K20 Center. (n.d.). Always, sometimes, or never true. Strategies. </a:t>
            </a:r>
            <a:r>
              <a:rPr lang="en-US" u="sng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https://learn.k20center.ou.edu/strategy/145</a:t>
            </a:r>
            <a:endParaRPr/>
          </a:p>
        </p:txBody>
      </p:sp>
      <p:sp>
        <p:nvSpPr>
          <p:cNvPr id="119" name="Google Shape;119;g2785ebbc593_0_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2785ebbc593_0_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K20 Center. (n.d.). Always, sometimes, or never true. Strategies. </a:t>
            </a:r>
            <a:r>
              <a:rPr lang="en-US" u="sng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https://learn.k20center.ou.edu/strategy/145</a:t>
            </a:r>
            <a:endParaRPr/>
          </a:p>
        </p:txBody>
      </p:sp>
      <p:sp>
        <p:nvSpPr>
          <p:cNvPr id="126" name="Google Shape;126;g2785ebbc593_0_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2785ebbc593_0_6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K20 Center. (n.d.). Always, sometimes, or never true. Strategies. </a:t>
            </a:r>
            <a:r>
              <a:rPr lang="en-US" u="sng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https://learn.k20center.ou.edu/strategy/145</a:t>
            </a:r>
            <a:endParaRPr/>
          </a:p>
        </p:txBody>
      </p:sp>
      <p:sp>
        <p:nvSpPr>
          <p:cNvPr id="133" name="Google Shape;133;g2785ebbc593_0_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2785ebbc593_0_7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K20 Center. (n.d.). Always, sometimes, or never true. Strategies. </a:t>
            </a:r>
            <a:r>
              <a:rPr lang="en-US" u="sng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https://learn.k20center.ou.edu/strategy/145</a:t>
            </a:r>
            <a:endParaRPr/>
          </a:p>
        </p:txBody>
      </p:sp>
      <p:sp>
        <p:nvSpPr>
          <p:cNvPr id="140" name="Google Shape;140;g2785ebbc593_0_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EARN Logo" type="blank">
  <p:cSld name="BLANK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oogle Shape;9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616452" y="1028700"/>
            <a:ext cx="1911096" cy="312279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>
  <p:cSld name="Comparison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1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11"/>
          <p:cNvSpPr txBox="1">
            <a:spLocks noGrp="1"/>
          </p:cNvSpPr>
          <p:nvPr>
            <p:ph type="body" idx="1"/>
          </p:nvPr>
        </p:nvSpPr>
        <p:spPr>
          <a:xfrm>
            <a:off x="457200" y="1391436"/>
            <a:ext cx="4040188" cy="494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1" name="Google Shape;51;p11"/>
          <p:cNvSpPr txBox="1">
            <a:spLocks noGrp="1"/>
          </p:cNvSpPr>
          <p:nvPr>
            <p:ph type="body" idx="2"/>
          </p:nvPr>
        </p:nvSpPr>
        <p:spPr>
          <a:xfrm>
            <a:off x="4645027" y="1394820"/>
            <a:ext cx="4041775" cy="4911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2" name="Google Shape;52;p11"/>
          <p:cNvSpPr txBox="1">
            <a:spLocks noGrp="1"/>
          </p:cNvSpPr>
          <p:nvPr>
            <p:ph type="body" idx="3"/>
          </p:nvPr>
        </p:nvSpPr>
        <p:spPr>
          <a:xfrm>
            <a:off x="457200" y="1974760"/>
            <a:ext cx="4040188" cy="2795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2pPr>
            <a:lvl3pPr marL="1371600" lvl="2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3pPr>
            <a:lvl4pPr marL="1828800" lvl="3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53" name="Google Shape;53;p1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54" name="Google Shape;54;p11"/>
          <p:cNvSpPr txBox="1">
            <a:spLocks noGrp="1"/>
          </p:cNvSpPr>
          <p:nvPr>
            <p:ph type="body" idx="4"/>
          </p:nvPr>
        </p:nvSpPr>
        <p:spPr>
          <a:xfrm>
            <a:off x="4649788" y="1974760"/>
            <a:ext cx="4040188" cy="2795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2pPr>
            <a:lvl3pPr marL="1371600" lvl="2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3pPr>
            <a:lvl4pPr marL="1828800" lvl="3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Graphic">
  <p:cSld name="Content with Graphic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2"/>
          <p:cNvSpPr txBox="1">
            <a:spLocks noGrp="1"/>
          </p:cNvSpPr>
          <p:nvPr>
            <p:ph type="body" idx="1"/>
          </p:nvPr>
        </p:nvSpPr>
        <p:spPr>
          <a:xfrm>
            <a:off x="3581400" y="1330012"/>
            <a:ext cx="5111750" cy="325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SzPts val="2100"/>
              <a:buNone/>
              <a:defRPr sz="2100"/>
            </a:lvl1pPr>
            <a:lvl2pPr marL="914400" lvl="1" indent="-333883" algn="l">
              <a:lnSpc>
                <a:spcPct val="100000"/>
              </a:lnSpc>
              <a:spcBef>
                <a:spcPts val="390"/>
              </a:spcBef>
              <a:spcAft>
                <a:spcPts val="0"/>
              </a:spcAft>
              <a:buSzPts val="1658"/>
              <a:buChar char="⚫"/>
              <a:defRPr sz="1950"/>
            </a:lvl2pPr>
            <a:lvl3pPr marL="1371600" lvl="2" indent="-30861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Char char="⚫"/>
              <a:defRPr sz="1800"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 sz="1500"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7" name="Google Shape;57;p12"/>
          <p:cNvSpPr txBox="1">
            <a:spLocks noGrp="1"/>
          </p:cNvSpPr>
          <p:nvPr>
            <p:ph type="body" idx="2"/>
          </p:nvPr>
        </p:nvSpPr>
        <p:spPr>
          <a:xfrm>
            <a:off x="450850" y="1330012"/>
            <a:ext cx="3124200" cy="325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Font typeface="Arial"/>
              <a:buChar char="•"/>
              <a:defRPr sz="1600"/>
            </a:lvl2pPr>
            <a:lvl3pPr marL="1371600" lvl="2" indent="-3175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Font typeface="Arial"/>
              <a:buChar char="•"/>
              <a:defRPr sz="1400"/>
            </a:lvl3pPr>
            <a:lvl4pPr marL="1828800" lvl="3" indent="-311150" algn="l">
              <a:lnSpc>
                <a:spcPct val="100000"/>
              </a:lnSpc>
              <a:spcBef>
                <a:spcPts val="260"/>
              </a:spcBef>
              <a:spcAft>
                <a:spcPts val="0"/>
              </a:spcAft>
              <a:buSzPts val="1300"/>
              <a:buFont typeface="Arial"/>
              <a:buChar char="•"/>
              <a:defRPr sz="1300"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58" name="Google Shape;58;p1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2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ideo">
  <p:cSld name="Video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1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3"/>
          <p:cNvSpPr>
            <a:spLocks noGrp="1"/>
          </p:cNvSpPr>
          <p:nvPr>
            <p:ph type="media" idx="2"/>
          </p:nvPr>
        </p:nvSpPr>
        <p:spPr>
          <a:xfrm>
            <a:off x="457200" y="1343696"/>
            <a:ext cx="6125827" cy="34083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Google Shape;63;p13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">
  <p:cSld name="Table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Google Shape;65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Only">
  <p:cSld name="1_Title Only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Google Shape;68;p1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p15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1">
  <p:cSld name="Blank 1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White BG">
  <p:cSld name="Blank White BG">
    <p:bg>
      <p:bgPr>
        <a:solidFill>
          <a:schemeClr val="lt1"/>
        </a:solidFill>
        <a:effectLst/>
      </p:bgPr>
    </p:bg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" name="Google Shape;73;p1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No Logo">
  <p:cSld name="Blank No Logo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0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0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>
            <a:lvl1pPr marR="34289" lv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pic>
        <p:nvPicPr>
          <p:cNvPr id="81" name="Google Shape;81;p2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1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sz="5000" b="0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21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85" name="Google Shape;85;p2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3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36550" algn="l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SzPts val="1700"/>
              <a:buFont typeface="Arial"/>
              <a:buChar char="•"/>
              <a:defRPr sz="17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2" name="Google Shape;12;p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3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trategy v1">
  <p:cSld name="Strategy v1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Google Shape;15;p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Google Shape;16;p4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4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5020614" cy="36208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sp>
        <p:nvSpPr>
          <p:cNvPr id="18" name="Google Shape;18;p4"/>
          <p:cNvSpPr>
            <a:spLocks noGrp="1"/>
          </p:cNvSpPr>
          <p:nvPr>
            <p:ph type="pic" idx="2"/>
          </p:nvPr>
        </p:nvSpPr>
        <p:spPr>
          <a:xfrm>
            <a:off x="5911850" y="1663336"/>
            <a:ext cx="1828800" cy="1828009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trategy v2">
  <p:cSld name="Strategy v2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Google Shape;20;p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3994500" cy="36208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sp>
        <p:nvSpPr>
          <p:cNvPr id="23" name="Google Shape;23;p5"/>
          <p:cNvSpPr>
            <a:spLocks noGrp="1"/>
          </p:cNvSpPr>
          <p:nvPr>
            <p:ph type="pic" idx="2"/>
          </p:nvPr>
        </p:nvSpPr>
        <p:spPr>
          <a:xfrm>
            <a:off x="4692302" y="1305059"/>
            <a:ext cx="3994150" cy="1420813"/>
          </a:xfrm>
          <a:prstGeom prst="rect">
            <a:avLst/>
          </a:prstGeom>
          <a:noFill/>
          <a:ln w="9525" cap="flat" cmpd="sng">
            <a:solidFill>
              <a:srgbClr val="BCD4E9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ull Quote">
  <p:cSld name="Pull Quote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6"/>
          <p:cNvSpPr/>
          <p:nvPr/>
        </p:nvSpPr>
        <p:spPr>
          <a:xfrm>
            <a:off x="1721476" y="1313644"/>
            <a:ext cx="5701048" cy="3206840"/>
          </a:xfrm>
          <a:prstGeom prst="snip2DiagRect">
            <a:avLst>
              <a:gd name="adj1" fmla="val 0"/>
              <a:gd name="adj2" fmla="val 16667"/>
            </a:avLst>
          </a:prstGeom>
          <a:solidFill>
            <a:srgbClr val="1C3C5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6" name="Google Shape;26;p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27" name="Google Shape;27;p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6"/>
          <p:cNvSpPr txBox="1">
            <a:spLocks noGrp="1"/>
          </p:cNvSpPr>
          <p:nvPr>
            <p:ph type="body" idx="1"/>
          </p:nvPr>
        </p:nvSpPr>
        <p:spPr>
          <a:xfrm>
            <a:off x="2574750" y="1534732"/>
            <a:ext cx="3994500" cy="23761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b="1">
                <a:solidFill>
                  <a:schemeClr val="lt1"/>
                </a:solidFill>
              </a:defRPr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body" idx="2"/>
          </p:nvPr>
        </p:nvSpPr>
        <p:spPr>
          <a:xfrm>
            <a:off x="3017949" y="3943350"/>
            <a:ext cx="3108101" cy="521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 i="1">
                <a:solidFill>
                  <a:schemeClr val="lt1"/>
                </a:solidFill>
              </a:defRPr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pic>
        <p:nvPicPr>
          <p:cNvPr id="30" name="Google Shape;30;p6" descr="A picture containing icon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 l="34179" t="21571" r="32616" b="56088"/>
          <a:stretch/>
        </p:blipFill>
        <p:spPr>
          <a:xfrm>
            <a:off x="1828288" y="1352281"/>
            <a:ext cx="639651" cy="536620"/>
          </a:xfrm>
          <a:prstGeom prst="rect">
            <a:avLst/>
          </a:prstGeom>
          <a:solidFill>
            <a:srgbClr val="1C3C58"/>
          </a:solidFill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7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>
            <a:lvl1pPr marR="34289" lv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pic>
        <p:nvPicPr>
          <p:cNvPr id="34" name="Google Shape;34;p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rdered List">
  <p:cSld name="Ordered List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8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Calibri"/>
              <a:buAutoNum type="arabicPeriod"/>
              <a:defRPr sz="26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Calibri"/>
              <a:buAutoNum type="alphaLcParenR"/>
              <a:defRPr sz="2000"/>
            </a:lvl2pPr>
            <a:lvl3pPr marL="1371600" lvl="2" indent="-336550" algn="l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Clr>
                <a:schemeClr val="accent4"/>
              </a:buClr>
              <a:buSzPts val="1700"/>
              <a:buFont typeface="Calibri"/>
              <a:buAutoNum type="romanLcPeriod"/>
              <a:defRPr sz="17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Calibri"/>
              <a:buAutoNum type="arabicPeriod"/>
              <a:defRPr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AutoNum type="arabicPeriod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37" name="Google Shape;37;p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38" name="Google Shape;38;p8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9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sz="5000" b="0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9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2" name="Google Shape;42;p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0"/>
          <p:cNvSpPr txBox="1">
            <a:spLocks noGrp="1"/>
          </p:cNvSpPr>
          <p:nvPr>
            <p:ph type="title"/>
          </p:nvPr>
        </p:nvSpPr>
        <p:spPr>
          <a:xfrm>
            <a:off x="457200" y="302954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10"/>
          <p:cNvSpPr txBox="1">
            <a:spLocks noGrp="1"/>
          </p:cNvSpPr>
          <p:nvPr>
            <p:ph type="body" idx="1"/>
          </p:nvPr>
        </p:nvSpPr>
        <p:spPr>
          <a:xfrm>
            <a:off x="457200" y="1317938"/>
            <a:ext cx="4038600" cy="3448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6" name="Google Shape;46;p1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47" name="Google Shape;47;p10"/>
          <p:cNvSpPr txBox="1">
            <a:spLocks noGrp="1"/>
          </p:cNvSpPr>
          <p:nvPr>
            <p:ph type="body" idx="2"/>
          </p:nvPr>
        </p:nvSpPr>
        <p:spPr>
          <a:xfrm>
            <a:off x="4648200" y="1317938"/>
            <a:ext cx="4038600" cy="3448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rgbClr val="D8D8D8"/>
            </a:gs>
          </a:gsLst>
          <a:lin ang="5640000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937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40" algn="l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8956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5275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chemeClr val="dk1"/>
            </a:gs>
          </a:gsLst>
          <a:lin ang="5640000" scaled="0"/>
        </a:gradFill>
        <a:effectLst/>
      </p:bgPr>
    </p:bg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9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7" name="Google Shape;77;p19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937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40" algn="l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8956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5275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lt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5" r:id="rId1"/>
    <p:sldLayoutId id="2147483666" r:id="rId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g"/><Relationship Id="rId4" Type="http://schemas.openxmlformats.org/officeDocument/2006/relationships/hyperlink" Target="http://www.youtube.com/watch?v=6ilD555O_RE" TargetMode="Externa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g"/><Relationship Id="rId4" Type="http://schemas.openxmlformats.org/officeDocument/2006/relationships/hyperlink" Target="http://www.youtube.com/watch?v=o9ViOMe_Wnk" TargetMode="Externa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g"/><Relationship Id="rId4" Type="http://schemas.openxmlformats.org/officeDocument/2006/relationships/hyperlink" Target="http://www.youtube.com/watch?v=o9ViOMe_Wnk" TargetMode="Externa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31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Always, Sometimes, or Never True</a:t>
            </a:r>
            <a:endParaRPr/>
          </a:p>
        </p:txBody>
      </p:sp>
      <p:sp>
        <p:nvSpPr>
          <p:cNvPr id="150" name="Google Shape;150;p31"/>
          <p:cNvSpPr txBox="1">
            <a:spLocks noGrp="1"/>
          </p:cNvSpPr>
          <p:nvPr>
            <p:ph type="body" idx="1"/>
          </p:nvPr>
        </p:nvSpPr>
        <p:spPr>
          <a:xfrm>
            <a:off x="457200" y="1502875"/>
            <a:ext cx="4848000" cy="348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/>
              <a:t>Students don’t learn from people they don’t like.</a:t>
            </a:r>
            <a:endParaRPr sz="3200"/>
          </a:p>
        </p:txBody>
      </p:sp>
      <p:pic>
        <p:nvPicPr>
          <p:cNvPr id="151" name="Google Shape;151;p31"/>
          <p:cNvPicPr preferRelativeResize="0">
            <a:picLocks noGrp="1"/>
          </p:cNvPicPr>
          <p:nvPr>
            <p:ph type="pic" idx="2"/>
          </p:nvPr>
        </p:nvPicPr>
        <p:blipFill rotWithShape="1">
          <a:blip r:embed="rId3">
            <a:alphaModFix/>
          </a:blip>
          <a:srcRect t="22498" b="22788"/>
          <a:stretch/>
        </p:blipFill>
        <p:spPr>
          <a:xfrm>
            <a:off x="5413975" y="1625662"/>
            <a:ext cx="3458450" cy="18921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32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Always, Sometimes, or Never True</a:t>
            </a:r>
            <a:endParaRPr/>
          </a:p>
        </p:txBody>
      </p:sp>
      <p:sp>
        <p:nvSpPr>
          <p:cNvPr id="157" name="Google Shape;157;p32"/>
          <p:cNvSpPr txBox="1">
            <a:spLocks noGrp="1"/>
          </p:cNvSpPr>
          <p:nvPr>
            <p:ph type="body" idx="1"/>
          </p:nvPr>
        </p:nvSpPr>
        <p:spPr>
          <a:xfrm>
            <a:off x="457200" y="1502875"/>
            <a:ext cx="4848000" cy="348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/>
              <a:t>Engaged students work harder.</a:t>
            </a:r>
            <a:endParaRPr sz="3200"/>
          </a:p>
        </p:txBody>
      </p:sp>
      <p:pic>
        <p:nvPicPr>
          <p:cNvPr id="158" name="Google Shape;158;p32"/>
          <p:cNvPicPr preferRelativeResize="0">
            <a:picLocks noGrp="1"/>
          </p:cNvPicPr>
          <p:nvPr>
            <p:ph type="pic" idx="2"/>
          </p:nvPr>
        </p:nvPicPr>
        <p:blipFill rotWithShape="1">
          <a:blip r:embed="rId3">
            <a:alphaModFix/>
          </a:blip>
          <a:srcRect t="22498" b="22788"/>
          <a:stretch/>
        </p:blipFill>
        <p:spPr>
          <a:xfrm>
            <a:off x="5413975" y="1625662"/>
            <a:ext cx="3458450" cy="18921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33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Always, Sometimes, or Never True</a:t>
            </a:r>
            <a:endParaRPr/>
          </a:p>
        </p:txBody>
      </p:sp>
      <p:sp>
        <p:nvSpPr>
          <p:cNvPr id="164" name="Google Shape;164;p33"/>
          <p:cNvSpPr txBox="1">
            <a:spLocks noGrp="1"/>
          </p:cNvSpPr>
          <p:nvPr>
            <p:ph type="body" idx="1"/>
          </p:nvPr>
        </p:nvSpPr>
        <p:spPr>
          <a:xfrm>
            <a:off x="457200" y="1502875"/>
            <a:ext cx="4848000" cy="348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/>
              <a:t>Involvement in extracurricular activities yields higher engagement in academics/school.</a:t>
            </a:r>
            <a:endParaRPr sz="3200"/>
          </a:p>
        </p:txBody>
      </p:sp>
      <p:pic>
        <p:nvPicPr>
          <p:cNvPr id="165" name="Google Shape;165;p33"/>
          <p:cNvPicPr preferRelativeResize="0">
            <a:picLocks noGrp="1"/>
          </p:cNvPicPr>
          <p:nvPr>
            <p:ph type="pic" idx="2"/>
          </p:nvPr>
        </p:nvPicPr>
        <p:blipFill rotWithShape="1">
          <a:blip r:embed="rId3">
            <a:alphaModFix/>
          </a:blip>
          <a:srcRect t="22498" b="22788"/>
          <a:stretch/>
        </p:blipFill>
        <p:spPr>
          <a:xfrm>
            <a:off x="5413975" y="1625662"/>
            <a:ext cx="3458450" cy="18921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34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Always, Sometimes, or Never True</a:t>
            </a:r>
            <a:endParaRPr/>
          </a:p>
        </p:txBody>
      </p:sp>
      <p:sp>
        <p:nvSpPr>
          <p:cNvPr id="171" name="Google Shape;171;p34"/>
          <p:cNvSpPr txBox="1">
            <a:spLocks noGrp="1"/>
          </p:cNvSpPr>
          <p:nvPr>
            <p:ph type="body" idx="1"/>
          </p:nvPr>
        </p:nvSpPr>
        <p:spPr>
          <a:xfrm>
            <a:off x="457200" y="1502875"/>
            <a:ext cx="4848000" cy="348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/>
              <a:t>Engagement in schooling is the same as engagement in learning.</a:t>
            </a:r>
            <a:endParaRPr sz="3200"/>
          </a:p>
        </p:txBody>
      </p:sp>
      <p:pic>
        <p:nvPicPr>
          <p:cNvPr id="172" name="Google Shape;172;p34"/>
          <p:cNvPicPr preferRelativeResize="0">
            <a:picLocks noGrp="1"/>
          </p:cNvPicPr>
          <p:nvPr>
            <p:ph type="pic" idx="2"/>
          </p:nvPr>
        </p:nvPicPr>
        <p:blipFill rotWithShape="1">
          <a:blip r:embed="rId3">
            <a:alphaModFix/>
          </a:blip>
          <a:srcRect t="22498" b="22788"/>
          <a:stretch/>
        </p:blipFill>
        <p:spPr>
          <a:xfrm>
            <a:off x="5413975" y="1625662"/>
            <a:ext cx="3458450" cy="18921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35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Always, Sometimes, or Never True</a:t>
            </a:r>
            <a:endParaRPr/>
          </a:p>
        </p:txBody>
      </p:sp>
      <p:sp>
        <p:nvSpPr>
          <p:cNvPr id="178" name="Google Shape;178;p35"/>
          <p:cNvSpPr txBox="1">
            <a:spLocks noGrp="1"/>
          </p:cNvSpPr>
          <p:nvPr>
            <p:ph type="body" idx="1"/>
          </p:nvPr>
        </p:nvSpPr>
        <p:spPr>
          <a:xfrm>
            <a:off x="457200" y="1502875"/>
            <a:ext cx="4848000" cy="348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/>
              <a:t>Teacher-student relationships are the number one contributor to student engagement.</a:t>
            </a:r>
            <a:endParaRPr sz="3200"/>
          </a:p>
        </p:txBody>
      </p:sp>
      <p:pic>
        <p:nvPicPr>
          <p:cNvPr id="179" name="Google Shape;179;p35"/>
          <p:cNvPicPr preferRelativeResize="0">
            <a:picLocks noGrp="1"/>
          </p:cNvPicPr>
          <p:nvPr>
            <p:ph type="pic" idx="2"/>
          </p:nvPr>
        </p:nvPicPr>
        <p:blipFill rotWithShape="1">
          <a:blip r:embed="rId3">
            <a:alphaModFix/>
          </a:blip>
          <a:srcRect t="22498" b="22788"/>
          <a:stretch/>
        </p:blipFill>
        <p:spPr>
          <a:xfrm>
            <a:off x="5413975" y="1625662"/>
            <a:ext cx="3458450" cy="18921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3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Always, Sometimes, or Never True</a:t>
            </a:r>
            <a:endParaRPr/>
          </a:p>
        </p:txBody>
      </p:sp>
      <p:sp>
        <p:nvSpPr>
          <p:cNvPr id="185" name="Google Shape;185;p36"/>
          <p:cNvSpPr txBox="1">
            <a:spLocks noGrp="1"/>
          </p:cNvSpPr>
          <p:nvPr>
            <p:ph type="body" idx="1"/>
          </p:nvPr>
        </p:nvSpPr>
        <p:spPr>
          <a:xfrm>
            <a:off x="457200" y="1502875"/>
            <a:ext cx="4848000" cy="348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/>
              <a:t>Group discussions increase participation.</a:t>
            </a:r>
            <a:endParaRPr sz="3200"/>
          </a:p>
        </p:txBody>
      </p:sp>
      <p:pic>
        <p:nvPicPr>
          <p:cNvPr id="186" name="Google Shape;186;p36"/>
          <p:cNvPicPr preferRelativeResize="0">
            <a:picLocks noGrp="1"/>
          </p:cNvPicPr>
          <p:nvPr>
            <p:ph type="pic" idx="2"/>
          </p:nvPr>
        </p:nvPicPr>
        <p:blipFill rotWithShape="1">
          <a:blip r:embed="rId3">
            <a:alphaModFix/>
          </a:blip>
          <a:srcRect t="22498" b="22788"/>
          <a:stretch/>
        </p:blipFill>
        <p:spPr>
          <a:xfrm>
            <a:off x="5413975" y="1625662"/>
            <a:ext cx="3458450" cy="18921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37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/>
              <a:t>Read the </a:t>
            </a:r>
            <a:r>
              <a:rPr lang="en-US" i="1"/>
              <a:t>Components of Authenticity: Student-Centered Learning</a:t>
            </a:r>
            <a:r>
              <a:rPr lang="en-US"/>
              <a:t> research brief.</a:t>
            </a:r>
            <a:endParaRPr>
              <a:highlight>
                <a:srgbClr val="FFFF00"/>
              </a:highlight>
            </a:endParaRPr>
          </a:p>
        </p:txBody>
      </p:sp>
      <p:sp>
        <p:nvSpPr>
          <p:cNvPr id="192" name="Google Shape;192;p37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Student-Centered Learning (SCL)</a:t>
            </a:r>
            <a:endParaRPr/>
          </a:p>
        </p:txBody>
      </p:sp>
      <p:pic>
        <p:nvPicPr>
          <p:cNvPr id="193" name="Google Shape;193;p37" title="Hero Image—Authentic Learning.png"/>
          <p:cNvPicPr preferRelativeResize="0"/>
          <p:nvPr/>
        </p:nvPicPr>
        <p:blipFill rotWithShape="1">
          <a:blip r:embed="rId3">
            <a:alphaModFix/>
          </a:blip>
          <a:srcRect l="16083" r="15852"/>
          <a:stretch/>
        </p:blipFill>
        <p:spPr>
          <a:xfrm>
            <a:off x="2941925" y="2268425"/>
            <a:ext cx="3260175" cy="26955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8" name="Google Shape;198;p38"/>
          <p:cNvCxnSpPr>
            <a:stCxn id="199" idx="0"/>
            <a:endCxn id="199" idx="2"/>
          </p:cNvCxnSpPr>
          <p:nvPr/>
        </p:nvCxnSpPr>
        <p:spPr>
          <a:xfrm>
            <a:off x="4572000" y="1309700"/>
            <a:ext cx="0" cy="3465600"/>
          </a:xfrm>
          <a:prstGeom prst="straightConnector1">
            <a:avLst/>
          </a:prstGeom>
          <a:noFill/>
          <a:ln w="2857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00" name="Google Shape;200;p38"/>
          <p:cNvCxnSpPr>
            <a:stCxn id="199" idx="1"/>
            <a:endCxn id="199" idx="3"/>
          </p:cNvCxnSpPr>
          <p:nvPr/>
        </p:nvCxnSpPr>
        <p:spPr>
          <a:xfrm>
            <a:off x="457200" y="3042500"/>
            <a:ext cx="8229600" cy="0"/>
          </a:xfrm>
          <a:prstGeom prst="straightConnector1">
            <a:avLst/>
          </a:prstGeom>
          <a:noFill/>
          <a:ln w="2857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01" name="Google Shape;201;p38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Student-Centered Learning: Frayer Model</a:t>
            </a:r>
            <a:endParaRPr/>
          </a:p>
        </p:txBody>
      </p:sp>
      <p:graphicFrame>
        <p:nvGraphicFramePr>
          <p:cNvPr id="202" name="Google Shape;202;p38"/>
          <p:cNvGraphicFramePr/>
          <p:nvPr>
            <p:extLst>
              <p:ext uri="{D42A27DB-BD31-4B8C-83A1-F6EECF244321}">
                <p14:modId xmlns:p14="http://schemas.microsoft.com/office/powerpoint/2010/main" val="2486013882"/>
              </p:ext>
            </p:extLst>
          </p:nvPr>
        </p:nvGraphicFramePr>
        <p:xfrm>
          <a:off x="775368" y="1309689"/>
          <a:ext cx="7609300" cy="3465500"/>
        </p:xfrm>
        <a:graphic>
          <a:graphicData uri="http://schemas.openxmlformats.org/drawingml/2006/table">
            <a:tbl>
              <a:tblPr>
                <a:noFill/>
                <a:tableStyleId>{436BA08E-0DE3-42D5-8138-A563B1117F25}</a:tableStyleId>
              </a:tblPr>
              <a:tblGrid>
                <a:gridCol w="3804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046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7327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200" b="1" u="none" strike="noStrike" cap="none" dirty="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Define</a:t>
                      </a:r>
                      <a:endParaRPr dirty="0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Calibri"/>
                        <a:buNone/>
                      </a:pPr>
                      <a:r>
                        <a:rPr lang="en-US" sz="2000" u="none" strike="noStrike" cap="none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Describe SCL in your words.</a:t>
                      </a:r>
                      <a:endParaRPr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b="1" u="none" strike="noStrike" cap="none" dirty="0">
                        <a:solidFill>
                          <a:srgbClr val="910D28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u="none" strike="noStrike" cap="none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r>
                        <a:rPr lang="en-US" sz="2200" b="1" u="none" strike="noStrike" cap="none" dirty="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List the characteristics</a:t>
                      </a:r>
                      <a:endParaRPr dirty="0"/>
                    </a:p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Calibri"/>
                        <a:buNone/>
                      </a:pPr>
                      <a:r>
                        <a:rPr lang="en-US" sz="2000" u="none" strike="noStrike" cap="none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List 3–5 essential</a:t>
                      </a:r>
                      <a:br>
                        <a:rPr lang="en-US" sz="2000" u="none" strike="noStrike" cap="none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</a:br>
                      <a:r>
                        <a:rPr lang="en-US" sz="2000" u="none" strike="noStrike" cap="none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characteristics of SCL. </a:t>
                      </a:r>
                      <a:endParaRPr sz="20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327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200" b="1" u="none" strike="noStrike" cap="none" dirty="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Draw a visual</a:t>
                      </a:r>
                      <a:br>
                        <a:rPr lang="en-US" sz="2200" b="1" u="none" strike="noStrike" cap="none" dirty="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</a:br>
                      <a:r>
                        <a:rPr lang="en-US" sz="2200" b="1" u="none" strike="noStrike" cap="none" dirty="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representation</a:t>
                      </a:r>
                      <a:endParaRPr dirty="0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Calibri"/>
                        <a:buNone/>
                      </a:pPr>
                      <a:r>
                        <a:rPr lang="en-US" sz="2000" u="none" strike="noStrike" cap="none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Sketch a scene or symbol</a:t>
                      </a:r>
                      <a:br>
                        <a:rPr lang="en-US" sz="2000" u="none" strike="noStrike" cap="none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</a:br>
                      <a:r>
                        <a:rPr lang="en-US" sz="2000" u="none" strike="noStrike" cap="none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that represents SCL. </a:t>
                      </a:r>
                      <a:endParaRPr sz="2000" b="1" u="none" strike="noStrike" cap="none" dirty="0">
                        <a:solidFill>
                          <a:srgbClr val="910D28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200" b="1" i="0" u="none" strike="noStrike" cap="none" dirty="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Reflect: How does</a:t>
                      </a:r>
                      <a:br>
                        <a:rPr lang="en-US" sz="2200" b="1" i="0" u="none" strike="noStrike" cap="none" dirty="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</a:br>
                      <a:r>
                        <a:rPr lang="en-US" sz="2200" b="1" i="0" u="none" strike="noStrike" cap="none" dirty="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this look in your class?</a:t>
                      </a:r>
                      <a:endParaRPr i="0" dirty="0"/>
                    </a:p>
                    <a:p>
                      <a:pPr marL="0" marR="0" lvl="0" indent="0" algn="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Calibri"/>
                        <a:buNone/>
                      </a:pPr>
                      <a:r>
                        <a:rPr lang="en-US" sz="2000" u="none" strike="noStrike" cap="none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Give an example of how</a:t>
                      </a:r>
                      <a:br>
                        <a:rPr lang="en-US" sz="2000" u="none" strike="noStrike" cap="none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</a:br>
                      <a:r>
                        <a:rPr lang="en-US" sz="2000" u="none" strike="noStrike" cap="none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SCL looks in your class.</a:t>
                      </a:r>
                      <a:endParaRPr dirty="0"/>
                    </a:p>
                    <a:p>
                      <a:pPr marL="0" marR="0" lvl="0" indent="0" algn="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73025" marR="73025" marT="73025" marB="730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03" name="Google Shape;203;p38"/>
          <p:cNvSpPr/>
          <p:nvPr/>
        </p:nvSpPr>
        <p:spPr>
          <a:xfrm>
            <a:off x="3202514" y="2333687"/>
            <a:ext cx="2741100" cy="1411800"/>
          </a:xfrm>
          <a:prstGeom prst="ellipse">
            <a:avLst/>
          </a:prstGeom>
          <a:solidFill>
            <a:schemeClr val="accent2"/>
          </a:solidFill>
          <a:ln w="381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38100" dir="5400000" algn="ctr" rotWithShape="0">
              <a:srgbClr val="000000"/>
            </a:outerShdw>
          </a:effectLst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None/>
            </a:pPr>
            <a:r>
              <a:rPr lang="en-US" sz="22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Student-Centered Learning</a:t>
            </a:r>
            <a:endParaRPr dirty="0"/>
          </a:p>
        </p:txBody>
      </p:sp>
      <p:sp>
        <p:nvSpPr>
          <p:cNvPr id="199" name="Google Shape;199;p38"/>
          <p:cNvSpPr/>
          <p:nvPr/>
        </p:nvSpPr>
        <p:spPr>
          <a:xfrm>
            <a:off x="457200" y="1309700"/>
            <a:ext cx="8229600" cy="3465600"/>
          </a:xfrm>
          <a:prstGeom prst="roundRect">
            <a:avLst>
              <a:gd name="adj" fmla="val 19136"/>
            </a:avLst>
          </a:prstGeom>
          <a:noFill/>
          <a:ln w="25400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39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Student-Centered Learning: Activity</a:t>
            </a:r>
            <a:endParaRPr/>
          </a:p>
        </p:txBody>
      </p:sp>
      <p:sp>
        <p:nvSpPr>
          <p:cNvPr id="209" name="Google Shape;209;p39"/>
          <p:cNvSpPr txBox="1"/>
          <p:nvPr/>
        </p:nvSpPr>
        <p:spPr>
          <a:xfrm>
            <a:off x="457200" y="1252050"/>
            <a:ext cx="74283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683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AutoNum type="arabicPeriod"/>
            </a:pPr>
            <a:r>
              <a:rPr lang="en-US"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 your handout, briefly describe an activity you have taught or observed that could be improved with more student-centered learning.</a:t>
            </a:r>
            <a:endParaRPr sz="2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sz="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6830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AutoNum type="arabicPeriod"/>
            </a:pPr>
            <a:r>
              <a:rPr lang="en-US"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Next, explain how you would revise this activity to make it more student-centered.</a:t>
            </a:r>
            <a:endParaRPr sz="2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40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Student-Centered Learning: Activity</a:t>
            </a:r>
            <a:endParaRPr/>
          </a:p>
        </p:txBody>
      </p:sp>
      <p:sp>
        <p:nvSpPr>
          <p:cNvPr id="215" name="Google Shape;215;p40"/>
          <p:cNvSpPr txBox="1"/>
          <p:nvPr/>
        </p:nvSpPr>
        <p:spPr>
          <a:xfrm>
            <a:off x="457200" y="1252050"/>
            <a:ext cx="74283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200"/>
              <a:buFont typeface="Calibri"/>
              <a:buChar char="●"/>
            </a:pPr>
            <a:r>
              <a:rPr lang="en-US"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Write your original activity (box 1 on your handout) on a color A sticky note.</a:t>
            </a:r>
            <a:endParaRPr sz="2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200"/>
              <a:buFont typeface="Calibri"/>
              <a:buChar char="●"/>
            </a:pPr>
            <a:r>
              <a:rPr lang="en-US"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Write your student-centered learning improvements (box 2 on your handout) on a color B sticky note.</a:t>
            </a:r>
            <a:endParaRPr sz="2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200"/>
              <a:buFont typeface="Calibri"/>
              <a:buChar char="●"/>
            </a:pPr>
            <a:r>
              <a:rPr lang="en-US"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Add your sticky notes to your group’s poster and draw an arrow from your original activity (A) to your student-centered learning improvements (B).</a:t>
            </a:r>
            <a:endParaRPr sz="2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3"/>
          <p:cNvSpPr txBox="1">
            <a:spLocks noGrp="1"/>
          </p:cNvSpPr>
          <p:nvPr>
            <p:ph type="ctrTitle"/>
          </p:nvPr>
        </p:nvSpPr>
        <p:spPr>
          <a:xfrm>
            <a:off x="644650" y="1007601"/>
            <a:ext cx="7851600" cy="194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</a:pPr>
            <a:r>
              <a:rPr lang="en-US" dirty="0"/>
              <a:t>Authentic Learning: Student-Centered Success</a:t>
            </a:r>
            <a:endParaRPr dirty="0"/>
          </a:p>
        </p:txBody>
      </p:sp>
      <p:sp>
        <p:nvSpPr>
          <p:cNvPr id="95" name="Google Shape;95;p23"/>
          <p:cNvSpPr txBox="1">
            <a:spLocks noGrp="1"/>
          </p:cNvSpPr>
          <p:nvPr>
            <p:ph type="subTitle" idx="1"/>
          </p:nvPr>
        </p:nvSpPr>
        <p:spPr>
          <a:xfrm>
            <a:off x="643152" y="2952550"/>
            <a:ext cx="7854600" cy="131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/>
          <a:p>
            <a:pPr marL="0" marR="34288" lvl="0" indent="0" algn="l" rtl="0"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 dirty="0"/>
              <a:t>Student-Centered Learning</a:t>
            </a:r>
            <a:endParaRPr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41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Gallery Walk</a:t>
            </a:r>
            <a:endParaRPr/>
          </a:p>
        </p:txBody>
      </p:sp>
      <p:sp>
        <p:nvSpPr>
          <p:cNvPr id="221" name="Google Shape;221;p41"/>
          <p:cNvSpPr txBox="1"/>
          <p:nvPr/>
        </p:nvSpPr>
        <p:spPr>
          <a:xfrm>
            <a:off x="457200" y="1252050"/>
            <a:ext cx="74283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200"/>
              <a:buFont typeface="Calibri"/>
              <a:buChar char="●"/>
            </a:pPr>
            <a:r>
              <a:rPr lang="en-US"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Move to another group’s poster. Take your color C sticky notes and something to write with.</a:t>
            </a:r>
            <a:endParaRPr sz="2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200"/>
              <a:buFont typeface="Calibri"/>
              <a:buChar char="●"/>
            </a:pPr>
            <a:r>
              <a:rPr lang="en-US"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Review the original activities and student-centered learning improvements.</a:t>
            </a:r>
            <a:endParaRPr sz="2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200"/>
              <a:buFont typeface="Calibri"/>
              <a:buChar char="●"/>
            </a:pPr>
            <a:r>
              <a:rPr lang="en-US"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Give feedback or additional suggestions by writing them on a sticky note and placing them by the activity.</a:t>
            </a:r>
            <a:endParaRPr sz="2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200"/>
              <a:buFont typeface="Calibri"/>
              <a:buChar char="●"/>
            </a:pPr>
            <a:r>
              <a:rPr lang="en-US"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Repeat this process for at least 1 more activity.</a:t>
            </a:r>
            <a:endParaRPr sz="2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22" name="Google Shape;222;p41" title="Gallery Walk Carousel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520400" y="100775"/>
            <a:ext cx="2375677" cy="12017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42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ABC Graffiti</a:t>
            </a:r>
            <a:endParaRPr/>
          </a:p>
        </p:txBody>
      </p:sp>
      <p:sp>
        <p:nvSpPr>
          <p:cNvPr id="228" name="Google Shape;228;p42"/>
          <p:cNvSpPr txBox="1"/>
          <p:nvPr/>
        </p:nvSpPr>
        <p:spPr>
          <a:xfrm>
            <a:off x="457200" y="1252050"/>
            <a:ext cx="74283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Work in small groups to brainstorm as many words or phrases that connect to the following question in 1 minute:</a:t>
            </a:r>
            <a:endParaRPr sz="2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100" b="1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is Student-Centered Learning?</a:t>
            </a:r>
            <a:endParaRPr sz="2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29" name="Google Shape;229;p42" descr="A colorful letters and arrows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78900" y="445025"/>
            <a:ext cx="1153400" cy="1086275"/>
          </a:xfrm>
          <a:prstGeom prst="rect">
            <a:avLst/>
          </a:prstGeom>
          <a:noFill/>
          <a:ln>
            <a:noFill/>
          </a:ln>
          <a:effectLst>
            <a:outerShdw blurRad="50800" dist="38100" dir="5400000" algn="t" rotWithShape="0">
              <a:srgbClr val="000000">
                <a:alpha val="40000"/>
              </a:srgbClr>
            </a:outerShdw>
          </a:effectLst>
        </p:spPr>
      </p:pic>
      <p:pic>
        <p:nvPicPr>
          <p:cNvPr id="230" name="Google Shape;230;p42" title="K20 Center 1 minute timer">
            <a:hlinkClick r:id="rId4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785850" y="3467825"/>
            <a:ext cx="2771000" cy="1558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43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ABC Graffiti</a:t>
            </a:r>
            <a:endParaRPr/>
          </a:p>
        </p:txBody>
      </p:sp>
      <p:sp>
        <p:nvSpPr>
          <p:cNvPr id="236" name="Google Shape;236;p43"/>
          <p:cNvSpPr txBox="1"/>
          <p:nvPr/>
        </p:nvSpPr>
        <p:spPr>
          <a:xfrm>
            <a:off x="457200" y="1252050"/>
            <a:ext cx="74283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200"/>
              <a:buFont typeface="Calibri"/>
              <a:buChar char="●"/>
            </a:pPr>
            <a:r>
              <a:rPr lang="en-US"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Rotate to the next group.</a:t>
            </a:r>
            <a:endParaRPr sz="2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200"/>
              <a:buFont typeface="Calibri"/>
              <a:buChar char="●"/>
            </a:pPr>
            <a:r>
              <a:rPr lang="en-US"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Read through their list.</a:t>
            </a:r>
            <a:endParaRPr sz="2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200"/>
              <a:buFont typeface="Calibri"/>
              <a:buChar char="●"/>
            </a:pPr>
            <a:r>
              <a:rPr lang="en-US"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Add words and phrases to the letters that have not already been used in their alphabet.</a:t>
            </a:r>
            <a:endParaRPr sz="2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ctr" rtl="0"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 prepared to move after time is called. </a:t>
            </a:r>
            <a:endParaRPr sz="2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37" name="Google Shape;237;p43" descr="A colorful letters and arrows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78900" y="445025"/>
            <a:ext cx="1153400" cy="1086275"/>
          </a:xfrm>
          <a:prstGeom prst="rect">
            <a:avLst/>
          </a:prstGeom>
          <a:noFill/>
          <a:ln>
            <a:noFill/>
          </a:ln>
          <a:effectLst>
            <a:outerShdw blurRad="50800" dist="38100" dir="5400000" algn="t" rotWithShape="0">
              <a:srgbClr val="000000">
                <a:alpha val="40000"/>
              </a:srgbClr>
            </a:outerShdw>
          </a:effectLst>
        </p:spPr>
      </p:pic>
      <p:pic>
        <p:nvPicPr>
          <p:cNvPr id="238" name="Google Shape;238;p43" title="K20 Center 30 second timer">
            <a:hlinkClick r:id="rId4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819550" y="3429425"/>
            <a:ext cx="2703600" cy="1520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44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ABC Graffiti</a:t>
            </a:r>
            <a:endParaRPr/>
          </a:p>
        </p:txBody>
      </p:sp>
      <p:sp>
        <p:nvSpPr>
          <p:cNvPr id="244" name="Google Shape;244;p44"/>
          <p:cNvSpPr txBox="1"/>
          <p:nvPr/>
        </p:nvSpPr>
        <p:spPr>
          <a:xfrm>
            <a:off x="457200" y="1252050"/>
            <a:ext cx="74283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200"/>
              <a:buFont typeface="Calibri"/>
              <a:buChar char="●"/>
            </a:pPr>
            <a:r>
              <a:rPr lang="en-US"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After rotations, read through the added responses.</a:t>
            </a:r>
            <a:endParaRPr sz="2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200"/>
              <a:buFont typeface="Calibri"/>
              <a:buChar char="●"/>
            </a:pPr>
            <a:r>
              <a:rPr lang="en-US"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 a group, create a summary statement of what student-centered learning is.</a:t>
            </a:r>
            <a:endParaRPr sz="2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ctr" rtl="0">
              <a:spcBef>
                <a:spcPts val="520"/>
              </a:spcBef>
              <a:spcAft>
                <a:spcPts val="0"/>
              </a:spcAft>
              <a:buNone/>
            </a:pPr>
            <a:r>
              <a:rPr lang="en-US" sz="26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 prepared to share out.</a:t>
            </a:r>
            <a:endParaRPr sz="2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45" name="Google Shape;245;p44" descr="A colorful letters and arrows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78900" y="445025"/>
            <a:ext cx="1153400" cy="1086275"/>
          </a:xfrm>
          <a:prstGeom prst="rect">
            <a:avLst/>
          </a:prstGeom>
          <a:noFill/>
          <a:ln>
            <a:noFill/>
          </a:ln>
          <a:effectLst>
            <a:outerShdw blurRad="50800" dist="38100" dir="5400000" algn="t" rotWithShape="0">
              <a:srgbClr val="000000">
                <a:alpha val="40000"/>
              </a:srgbClr>
            </a:outerShdw>
          </a:effectLst>
        </p:spPr>
      </p:pic>
      <p:pic>
        <p:nvPicPr>
          <p:cNvPr id="246" name="Google Shape;246;p44" title="K20 Center 30 second timer">
            <a:hlinkClick r:id="rId4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819550" y="3429425"/>
            <a:ext cx="2703600" cy="1520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45"/>
          <p:cNvSpPr txBox="1">
            <a:spLocks noGrp="1"/>
          </p:cNvSpPr>
          <p:nvPr>
            <p:ph type="body" idx="1"/>
          </p:nvPr>
        </p:nvSpPr>
        <p:spPr>
          <a:xfrm>
            <a:off x="457200" y="1430450"/>
            <a:ext cx="8229600" cy="331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0" lvl="0" indent="0" algn="l" rtl="0">
              <a:spcBef>
                <a:spcPts val="240"/>
              </a:spcBef>
              <a:spcAft>
                <a:spcPts val="0"/>
              </a:spcAft>
              <a:buSzPts val="1100"/>
              <a:buFont typeface="Arial"/>
              <a:buNone/>
            </a:pPr>
            <a:r>
              <a:rPr lang="en-US" dirty="0"/>
              <a:t>Recall the following strategies from the session: </a:t>
            </a:r>
            <a:endParaRPr dirty="0"/>
          </a:p>
          <a:p>
            <a:pPr marL="457200" lvl="0" indent="-393700" algn="l" rtl="0">
              <a:spcBef>
                <a:spcPts val="24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Looks Like, Sounds Like, Feels Like</a:t>
            </a:r>
            <a:endParaRPr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Four Corners</a:t>
            </a:r>
            <a:endParaRPr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Frayer Model</a:t>
            </a:r>
            <a:endParaRPr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Gallery Walk</a:t>
            </a:r>
            <a:endParaRPr dirty="0"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dirty="0"/>
              <a:t>ABC Graffiti</a:t>
            </a:r>
            <a:endParaRPr dirty="0"/>
          </a:p>
          <a:p>
            <a:pPr marL="0" lvl="0" indent="0" algn="l" rtl="0">
              <a:spcBef>
                <a:spcPts val="24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240"/>
              </a:spcBef>
              <a:spcAft>
                <a:spcPts val="0"/>
              </a:spcAft>
              <a:buSzPts val="1100"/>
              <a:buFont typeface="Arial"/>
              <a:buNone/>
            </a:pPr>
            <a:r>
              <a:rPr lang="en-US" dirty="0"/>
              <a:t>How can you use these strategies in your classroom with student-centered learning?</a:t>
            </a:r>
            <a:endParaRPr dirty="0"/>
          </a:p>
        </p:txBody>
      </p:sp>
      <p:sp>
        <p:nvSpPr>
          <p:cNvPr id="252" name="Google Shape;252;p45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Instructional Strategy Reflection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4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Looks Like, Sounds Like, Feels Like</a:t>
            </a:r>
            <a:endParaRPr/>
          </a:p>
        </p:txBody>
      </p:sp>
      <p:sp>
        <p:nvSpPr>
          <p:cNvPr id="101" name="Google Shape;101;p24"/>
          <p:cNvSpPr txBox="1">
            <a:spLocks noGrp="1"/>
          </p:cNvSpPr>
          <p:nvPr>
            <p:ph type="body" idx="1"/>
          </p:nvPr>
        </p:nvSpPr>
        <p:spPr>
          <a:xfrm>
            <a:off x="457200" y="1281925"/>
            <a:ext cx="4848000" cy="370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 fontScale="92500" lnSpcReduction="20000"/>
          </a:bodyPr>
          <a:lstStyle/>
          <a:p>
            <a:pPr marL="457200" lvl="0" indent="-416560" algn="l" rtl="0"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n-US" sz="3200"/>
              <a:t>Go to the following Padlet.</a:t>
            </a:r>
            <a:endParaRPr sz="3200"/>
          </a:p>
          <a:p>
            <a:pPr marL="45720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>
                <a:highlight>
                  <a:srgbClr val="FFFF00"/>
                </a:highlight>
              </a:rPr>
              <a:t>[insert link here]</a:t>
            </a:r>
            <a:endParaRPr sz="3200" b="1">
              <a:highlight>
                <a:srgbClr val="FFFF00"/>
              </a:highlight>
            </a:endParaRPr>
          </a:p>
          <a:p>
            <a:pPr marL="457200" lvl="0" indent="-416560" algn="l" rtl="0"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n-US" sz="3200"/>
              <a:t>Find an image or write a response to answer the following prompt and post in Padlet:</a:t>
            </a:r>
            <a:endParaRPr sz="32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i="1"/>
              <a:t>What does an SCL classroom Look Like? Sound Like? Feel Like?</a:t>
            </a:r>
            <a:r>
              <a:rPr lang="en-US" sz="3200"/>
              <a:t> </a:t>
            </a:r>
            <a:endParaRPr sz="3200"/>
          </a:p>
        </p:txBody>
      </p:sp>
      <p:pic>
        <p:nvPicPr>
          <p:cNvPr id="102" name="Google Shape;102;p24"/>
          <p:cNvPicPr preferRelativeResize="0">
            <a:picLocks noGrp="1"/>
          </p:cNvPicPr>
          <p:nvPr>
            <p:ph type="pic" idx="2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6940275" y="509450"/>
            <a:ext cx="2162200" cy="655200"/>
          </a:xfrm>
          <a:prstGeom prst="rect">
            <a:avLst/>
          </a:prstGeom>
          <a:noFill/>
          <a:ln>
            <a:noFill/>
          </a:ln>
        </p:spPr>
      </p:pic>
      <p:sp>
        <p:nvSpPr>
          <p:cNvPr id="103" name="Google Shape;103;p24"/>
          <p:cNvSpPr/>
          <p:nvPr/>
        </p:nvSpPr>
        <p:spPr>
          <a:xfrm>
            <a:off x="5540075" y="1677375"/>
            <a:ext cx="2597400" cy="24441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p24"/>
          <p:cNvSpPr txBox="1"/>
          <p:nvPr/>
        </p:nvSpPr>
        <p:spPr>
          <a:xfrm>
            <a:off x="6033725" y="2415375"/>
            <a:ext cx="1610100" cy="96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Place QR code here</a:t>
            </a:r>
            <a:endParaRPr sz="2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5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</a:pPr>
            <a:r>
              <a:rPr lang="en-US"/>
              <a:t>Essential Question</a:t>
            </a:r>
            <a:endParaRPr/>
          </a:p>
        </p:txBody>
      </p:sp>
      <p:sp>
        <p:nvSpPr>
          <p:cNvPr id="110" name="Google Shape;110;p25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/>
          <a:p>
            <a:pPr marL="55562" lvl="0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US"/>
              <a:t>Why does providing students with choice increase the students’ level of engagement?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26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</a:pPr>
            <a:r>
              <a:rPr lang="en-US"/>
              <a:t>Learning Goals</a:t>
            </a:r>
            <a:endParaRPr/>
          </a:p>
        </p:txBody>
      </p:sp>
      <p:sp>
        <p:nvSpPr>
          <p:cNvPr id="116" name="Google Shape;116;p26"/>
          <p:cNvSpPr txBox="1">
            <a:spLocks noGrp="1"/>
          </p:cNvSpPr>
          <p:nvPr>
            <p:ph type="body" idx="1"/>
          </p:nvPr>
        </p:nvSpPr>
        <p:spPr>
          <a:xfrm>
            <a:off x="530350" y="2028500"/>
            <a:ext cx="7772400" cy="137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 lnSpcReduction="20000"/>
          </a:bodyPr>
          <a:lstStyle/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/>
              <a:t>Justify the attributes of a student-centered learning climate.</a:t>
            </a:r>
            <a:endParaRPr/>
          </a:p>
          <a:p>
            <a:pPr marL="457200" lvl="0" indent="-3937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/>
              <a:t>Evaluate the framework needed to support student-centered learning.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7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Always, Sometimes, or Never True</a:t>
            </a:r>
            <a:endParaRPr/>
          </a:p>
        </p:txBody>
      </p:sp>
      <p:sp>
        <p:nvSpPr>
          <p:cNvPr id="122" name="Google Shape;122;p27"/>
          <p:cNvSpPr txBox="1">
            <a:spLocks noGrp="1"/>
          </p:cNvSpPr>
          <p:nvPr>
            <p:ph type="body" idx="1"/>
          </p:nvPr>
        </p:nvSpPr>
        <p:spPr>
          <a:xfrm>
            <a:off x="457200" y="1258425"/>
            <a:ext cx="5002200" cy="357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Autofit/>
          </a:bodyPr>
          <a:lstStyle/>
          <a:p>
            <a:pPr marL="457200" lvl="0" indent="-37719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2340"/>
              <a:buChar char="•"/>
            </a:pPr>
            <a:r>
              <a:rPr lang="en-US" sz="2340"/>
              <a:t>For each prompt that appears, decide whether it is always, sometimes, or never true. </a:t>
            </a:r>
            <a:endParaRPr sz="2340"/>
          </a:p>
          <a:p>
            <a:pPr marL="457200" lvl="0" indent="-37719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340"/>
              <a:buChar char="•"/>
            </a:pPr>
            <a:r>
              <a:rPr lang="en-US" sz="2340"/>
              <a:t>Move to your chosen area, discuss with your group why you made that choice, and select a spokesperson.</a:t>
            </a:r>
            <a:endParaRPr sz="2340"/>
          </a:p>
          <a:p>
            <a:pPr marL="457200" lvl="0" indent="-37719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340"/>
              <a:buChar char="•"/>
            </a:pPr>
            <a:r>
              <a:rPr lang="en-US" sz="2340"/>
              <a:t>Be prepared to share your group's reasoning with the whole group.</a:t>
            </a:r>
            <a:endParaRPr sz="2340"/>
          </a:p>
        </p:txBody>
      </p:sp>
      <p:pic>
        <p:nvPicPr>
          <p:cNvPr id="123" name="Google Shape;123;p27"/>
          <p:cNvPicPr preferRelativeResize="0">
            <a:picLocks noGrp="1"/>
          </p:cNvPicPr>
          <p:nvPr>
            <p:ph type="pic" idx="2"/>
          </p:nvPr>
        </p:nvPicPr>
        <p:blipFill rotWithShape="1">
          <a:blip r:embed="rId3">
            <a:alphaModFix/>
          </a:blip>
          <a:srcRect t="22498" b="22788"/>
          <a:stretch/>
        </p:blipFill>
        <p:spPr>
          <a:xfrm>
            <a:off x="5413975" y="1625662"/>
            <a:ext cx="3458450" cy="18921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8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Always, Sometimes, or Never True</a:t>
            </a:r>
            <a:endParaRPr/>
          </a:p>
        </p:txBody>
      </p:sp>
      <p:sp>
        <p:nvSpPr>
          <p:cNvPr id="129" name="Google Shape;129;p28"/>
          <p:cNvSpPr txBox="1">
            <a:spLocks noGrp="1"/>
          </p:cNvSpPr>
          <p:nvPr>
            <p:ph type="body" idx="1"/>
          </p:nvPr>
        </p:nvSpPr>
        <p:spPr>
          <a:xfrm>
            <a:off x="457200" y="1502875"/>
            <a:ext cx="4848000" cy="348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/>
              <a:t>Student engagement describes a student’s willingness to attend and participate in class, submit required work, and follow directions.</a:t>
            </a:r>
            <a:endParaRPr sz="3200"/>
          </a:p>
        </p:txBody>
      </p:sp>
      <p:pic>
        <p:nvPicPr>
          <p:cNvPr id="130" name="Google Shape;130;p28"/>
          <p:cNvPicPr preferRelativeResize="0">
            <a:picLocks noGrp="1"/>
          </p:cNvPicPr>
          <p:nvPr>
            <p:ph type="pic" idx="2"/>
          </p:nvPr>
        </p:nvPicPr>
        <p:blipFill rotWithShape="1">
          <a:blip r:embed="rId3">
            <a:alphaModFix/>
          </a:blip>
          <a:srcRect t="22498" b="22788"/>
          <a:stretch/>
        </p:blipFill>
        <p:spPr>
          <a:xfrm>
            <a:off x="5413975" y="1625662"/>
            <a:ext cx="3458450" cy="18921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9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Always, Sometimes, or Never True</a:t>
            </a:r>
            <a:endParaRPr/>
          </a:p>
        </p:txBody>
      </p:sp>
      <p:sp>
        <p:nvSpPr>
          <p:cNvPr id="136" name="Google Shape;136;p29"/>
          <p:cNvSpPr txBox="1">
            <a:spLocks noGrp="1"/>
          </p:cNvSpPr>
          <p:nvPr>
            <p:ph type="body" idx="1"/>
          </p:nvPr>
        </p:nvSpPr>
        <p:spPr>
          <a:xfrm>
            <a:off x="457200" y="1502875"/>
            <a:ext cx="4848000" cy="348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/>
              <a:t>A supportive environment with the inclusion of different learning approaches will increase student engagement.</a:t>
            </a:r>
            <a:endParaRPr sz="3200"/>
          </a:p>
        </p:txBody>
      </p:sp>
      <p:pic>
        <p:nvPicPr>
          <p:cNvPr id="137" name="Google Shape;137;p29"/>
          <p:cNvPicPr preferRelativeResize="0">
            <a:picLocks noGrp="1"/>
          </p:cNvPicPr>
          <p:nvPr>
            <p:ph type="pic" idx="2"/>
          </p:nvPr>
        </p:nvPicPr>
        <p:blipFill rotWithShape="1">
          <a:blip r:embed="rId3">
            <a:alphaModFix/>
          </a:blip>
          <a:srcRect t="22498" b="22788"/>
          <a:stretch/>
        </p:blipFill>
        <p:spPr>
          <a:xfrm>
            <a:off x="5413975" y="1625662"/>
            <a:ext cx="3458450" cy="18921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30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Always, Sometimes, or Never True</a:t>
            </a:r>
            <a:endParaRPr/>
          </a:p>
        </p:txBody>
      </p:sp>
      <p:sp>
        <p:nvSpPr>
          <p:cNvPr id="143" name="Google Shape;143;p30"/>
          <p:cNvSpPr txBox="1">
            <a:spLocks noGrp="1"/>
          </p:cNvSpPr>
          <p:nvPr>
            <p:ph type="body" idx="1"/>
          </p:nvPr>
        </p:nvSpPr>
        <p:spPr>
          <a:xfrm>
            <a:off x="457200" y="1502875"/>
            <a:ext cx="4848000" cy="348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/>
              <a:t>Students who feel like they can trust their teacher learn more from them.</a:t>
            </a:r>
            <a:endParaRPr sz="3200"/>
          </a:p>
        </p:txBody>
      </p:sp>
      <p:pic>
        <p:nvPicPr>
          <p:cNvPr id="144" name="Google Shape;144;p30"/>
          <p:cNvPicPr preferRelativeResize="0">
            <a:picLocks noGrp="1"/>
          </p:cNvPicPr>
          <p:nvPr>
            <p:ph type="pic" idx="2"/>
          </p:nvPr>
        </p:nvPicPr>
        <p:blipFill rotWithShape="1">
          <a:blip r:embed="rId3">
            <a:alphaModFix/>
          </a:blip>
          <a:srcRect t="22498" b="22788"/>
          <a:stretch/>
        </p:blipFill>
        <p:spPr>
          <a:xfrm>
            <a:off x="5413975" y="1625662"/>
            <a:ext cx="3458450" cy="18921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LEARN theme">
  <a:themeElements>
    <a:clrScheme name="LEARN Colors">
      <a:dk1>
        <a:srgbClr val="000000"/>
      </a:dk1>
      <a:lt1>
        <a:srgbClr val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EARN theme">
  <a:themeElements>
    <a:clrScheme name="LEARN Colors">
      <a:dk1>
        <a:srgbClr val="000000"/>
      </a:dk1>
      <a:lt1>
        <a:srgbClr val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1264</Words>
  <Application>Microsoft Macintosh PowerPoint</Application>
  <PresentationFormat>On-screen Show (16:9)</PresentationFormat>
  <Paragraphs>101</Paragraphs>
  <Slides>24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Arial</vt:lpstr>
      <vt:lpstr>Calibri</vt:lpstr>
      <vt:lpstr>Noto Sans Symbols</vt:lpstr>
      <vt:lpstr>LEARN theme</vt:lpstr>
      <vt:lpstr>LEARN theme</vt:lpstr>
      <vt:lpstr>PowerPoint Presentation</vt:lpstr>
      <vt:lpstr>Authentic Learning: Student-Centered Success</vt:lpstr>
      <vt:lpstr>Looks Like, Sounds Like, Feels Like</vt:lpstr>
      <vt:lpstr>Essential Question</vt:lpstr>
      <vt:lpstr>Learning Goals</vt:lpstr>
      <vt:lpstr>Always, Sometimes, or Never True</vt:lpstr>
      <vt:lpstr>Always, Sometimes, or Never True</vt:lpstr>
      <vt:lpstr>Always, Sometimes, or Never True</vt:lpstr>
      <vt:lpstr>Always, Sometimes, or Never True</vt:lpstr>
      <vt:lpstr>Always, Sometimes, or Never True</vt:lpstr>
      <vt:lpstr>Always, Sometimes, or Never True</vt:lpstr>
      <vt:lpstr>Always, Sometimes, or Never True</vt:lpstr>
      <vt:lpstr>Always, Sometimes, or Never True</vt:lpstr>
      <vt:lpstr>Always, Sometimes, or Never True</vt:lpstr>
      <vt:lpstr>Always, Sometimes, or Never True</vt:lpstr>
      <vt:lpstr>Student-Centered Learning (SCL)</vt:lpstr>
      <vt:lpstr>Student-Centered Learning: Frayer Model</vt:lpstr>
      <vt:lpstr>Student-Centered Learning: Activity</vt:lpstr>
      <vt:lpstr>Student-Centered Learning: Activity</vt:lpstr>
      <vt:lpstr>Gallery Walk</vt:lpstr>
      <vt:lpstr>ABC Graffiti</vt:lpstr>
      <vt:lpstr>ABC Graffiti</vt:lpstr>
      <vt:lpstr>ABC Graffiti</vt:lpstr>
      <vt:lpstr>Instructional Strategy Reflection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Finley-Combs, Elsa C.</cp:lastModifiedBy>
  <cp:revision>3</cp:revision>
  <dcterms:modified xsi:type="dcterms:W3CDTF">2024-09-18T20:14:23Z</dcterms:modified>
</cp:coreProperties>
</file>