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7"/>
  </p:notesMasterIdLst>
  <p:sldIdLst>
    <p:sldId id="256" r:id="rId3"/>
    <p:sldId id="257" r:id="rId4"/>
    <p:sldId id="272" r:id="rId5"/>
    <p:sldId id="262" r:id="rId6"/>
    <p:sldId id="263" r:id="rId7"/>
    <p:sldId id="260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3" r:id="rId18"/>
    <p:sldId id="274" r:id="rId19"/>
    <p:sldId id="275" r:id="rId20"/>
    <p:sldId id="286" r:id="rId21"/>
    <p:sldId id="287" r:id="rId22"/>
    <p:sldId id="276" r:id="rId23"/>
    <p:sldId id="292" r:id="rId24"/>
    <p:sldId id="293" r:id="rId25"/>
    <p:sldId id="288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6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6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AD73-3717-0550-C6FC-A66651DEC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A5B83-E425-7B41-9D80-8C3F1B7F5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C6FCF-06B0-519E-DDF5-0C2DBE49D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A867-8CA5-27D4-6E84-6CCBEED8E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B6B42-0550-8201-A59B-0412EF6DB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D063E-AA94-D8CF-DE45-9EA18463E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9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A6E5F-B1A2-C343-D541-F5878D29B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E254C-A0ED-4911-2523-AB084615A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093BAC-0836-43AF-B5C4-78F215DE9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1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b="0" i="0" u="none" strike="noStrike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Frayer Model</a:t>
            </a: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endParaRPr lang="en-US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3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Gallery walk / Carousel.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6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B3A71-824E-6F68-0EAC-9FC11FB5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BA4D4-002D-8A7A-243F-59A11DEAC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6E25C-0504-8A9B-49C3-CAA06A521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Gallery walk / Carousel.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30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73AC7-ECED-DB43-C5A1-47B7F7955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E02DE-D9B8-BC4D-E530-ECDCCFC05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42D43-781E-F4D5-181C-F5FFB55D3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Gallery walk / Carousel.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1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K20 Center. (n.d.). ABC graffiti. Strategies. </a:t>
            </a:r>
            <a:r>
              <a:rPr lang="it-IT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https://learn.k20center.ou.edu/strategy/96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0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4AFEA-710C-EB51-3A64-5897FE50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1280C-505F-07CC-3EF8-317323922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4DE5A-5165-73F1-8FB9-2F1AAC494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K20 Center. (n.d.). ABC graffiti. Strategies. </a:t>
            </a:r>
            <a:r>
              <a:rPr lang="it-IT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https://learn.k20center.ou.edu/strategy/96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3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692CE-5F98-174F-8E15-D91BAB4FE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A0616-11CB-2999-B9E7-ACB5CD644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B16BA-10B3-689A-38B3-D9FF7370E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K20 Center. (n.d.). ABC graffiti. Strategies. </a:t>
            </a:r>
            <a:r>
              <a:rPr lang="it-IT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https://learn.k20center.ou.edu/strategy/96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5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Looks like, sounds like, feels like. Strategies. Retrieved from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https://learn.k20center.ou.edu/strategy/88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Padlet. Tech Tools. </a:t>
            </a:r>
            <a:r>
              <a:rPr lang="en-US" sz="16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https://learn.k20center.ou.edu/tech-tool/1077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6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FFA22-C54C-EF40-3DAF-2E290C19C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846F3-8A35-00C1-D5F8-0F240DF07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F5CBC-B472-66F7-58D2-FD633B610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A58ED-7566-993F-9C76-FD1683080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FDC9B-9787-C586-4E56-393C2AF3F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8922D-9706-3983-1100-AA839C401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2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2001-9DD5-F1D1-2540-5058D64BC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44869-C0F7-5D8E-CF3E-E43137EB02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CBD25-813B-BC51-A16A-AF30A0A84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7AFFA-3815-0430-4FC1-4621840E5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3A8BF-7DEF-E612-75FC-FA64BAA68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58130-09A5-D6A6-9BB9-953BF7598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7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D1AC8-9F7F-AD38-82A8-2DB11B13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D2229-5DFE-B0D8-8FC9-D920A0406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5C427-3AA7-ED4D-27E1-AFC1BDC93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7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07DCF-9A41-8CB1-FD5D-E8557BE6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6E053-1DE8-AE6A-E871-01D5CE84D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0FB69-7A3E-D488-905B-8651738BE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ilD555O_RE?feature=oembed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6ilD555O_RE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9ViOMe_Wnk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hyperlink" Target="http://www.youtube.com/watch?v=o9ViOMe_Wn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9ViOMe_Wnk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hyperlink" Target="http://www.youtube.com/watch?v=o9ViOMe_Wn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57B0-D58F-660E-C635-3005A6FBA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28EF-23EF-870F-E82F-E4BFC191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0DC053C-E9DF-8BB1-374A-7CCD016FD0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Students don’t learn from people they don’t like.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EAA9-6F1D-210D-14A5-E4E42E423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1C533-09EB-E4BC-4A82-912FDF903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9344-21FA-FDA0-8EB2-753D66B9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7E9E60F-775E-6FD8-D3FB-A84C5ED7C8E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Engaged students work harder.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F2594-0271-63C4-717C-065FC74E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2D84C-243E-C1B9-0CA0-6A1A67A2A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B7E-C415-3E8C-9722-87D3749A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EEF2D89-16C2-26BD-680E-D9AF77D9BA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Involvement in extracurricular activities yields higher engagement in academics/school.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78A0D-E342-C874-63C0-091E3C10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4AFE5-5F44-BB79-104C-EB100FA4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1BA2-B2D4-03F1-500C-1125D2EE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25E2927-E385-9EF2-9D47-4860FECF7E9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Engagement in schooling is the same as engagement in learning.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73B9C-1989-290F-B043-B70BED8C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8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C2DC0-86F5-0E10-73E8-3E56A0AF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0DE0-845A-FCA0-1AA8-C229D805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5FEDDCF-3BAE-0B67-09E5-25A0D8EB3F1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Teacher-student relationships are the number one contributor to student engagement.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67A98-BC46-E0A2-CEA1-FCE7DE4F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1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7C73-F9ED-BB08-FD90-94F98BA4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D2A6-55A9-6F5B-6F0E-0B6D0A8B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022234B-2F45-D868-68B6-086B3255067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Group discussions increase participation.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5C8AE-ABDF-3400-6005-490E63FD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8C30C-9E0F-E798-E6E5-9D4E48000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6715-95DB-CD85-5D45-28BF4808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Student-Centered Learning (SCL)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B612DCB-A3FD-E34A-6C5A-AB886749564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882390" cy="3262312"/>
          </a:xfrm>
        </p:spPr>
        <p:txBody>
          <a:bodyPr/>
          <a:lstStyle/>
          <a:p>
            <a:r>
              <a:rPr lang="en-US" altLang="en-US" dirty="0"/>
              <a:t>Read the </a:t>
            </a:r>
            <a:r>
              <a:rPr lang="en-US" altLang="en-US" i="1" dirty="0"/>
              <a:t>Components of Authenticity: Student-Centered Learning </a:t>
            </a:r>
            <a:r>
              <a:rPr lang="en-US" altLang="en-US" dirty="0"/>
              <a:t>research brief.</a:t>
            </a:r>
          </a:p>
        </p:txBody>
      </p:sp>
      <p:pic>
        <p:nvPicPr>
          <p:cNvPr id="3" name="Google Shape;193;p37" title="Hero Image—Authentic Learning.png">
            <a:extLst>
              <a:ext uri="{FF2B5EF4-FFF2-40B4-BE49-F238E27FC236}">
                <a16:creationId xmlns:a16="http://schemas.microsoft.com/office/drawing/2014/main" id="{1B687421-1AC9-8B52-3D3F-F717E7290C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083" r="15852"/>
          <a:stretch/>
        </p:blipFill>
        <p:spPr>
          <a:xfrm>
            <a:off x="4731917" y="1370013"/>
            <a:ext cx="3512206" cy="290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5F3C-8FD1-8130-9CA7-A65A991F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4549-09D5-25B1-A3C1-EF77AEB1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Student-Centered Learning: Frayer Model</a:t>
            </a:r>
          </a:p>
        </p:txBody>
      </p:sp>
      <p:cxnSp>
        <p:nvCxnSpPr>
          <p:cNvPr id="3" name="Google Shape;198;p38">
            <a:extLst>
              <a:ext uri="{FF2B5EF4-FFF2-40B4-BE49-F238E27FC236}">
                <a16:creationId xmlns:a16="http://schemas.microsoft.com/office/drawing/2014/main" id="{4CB089B2-4BF9-65F7-1067-D5623CA4508E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4518599" y="1309700"/>
            <a:ext cx="0" cy="3420624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200;p38">
            <a:extLst>
              <a:ext uri="{FF2B5EF4-FFF2-40B4-BE49-F238E27FC236}">
                <a16:creationId xmlns:a16="http://schemas.microsoft.com/office/drawing/2014/main" id="{661B11BA-CFC8-5D5E-C5E9-91C80EEAED3E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457200" y="3020012"/>
            <a:ext cx="8122798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Google Shape;202;p38">
            <a:extLst>
              <a:ext uri="{FF2B5EF4-FFF2-40B4-BE49-F238E27FC236}">
                <a16:creationId xmlns:a16="http://schemas.microsoft.com/office/drawing/2014/main" id="{8FFAE0A0-BCE8-7889-0199-EE935B6FA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135279"/>
              </p:ext>
            </p:extLst>
          </p:nvPr>
        </p:nvGraphicFramePr>
        <p:xfrm>
          <a:off x="775368" y="1309689"/>
          <a:ext cx="7577014" cy="34393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02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Describe SCL in your words.</a:t>
                      </a: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77" marR="72077" marT="72077" marB="7207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the characteristics</a:t>
                      </a:r>
                      <a:endParaRPr sz="1800"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3–5 essential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 of SCL. 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77" marR="72077" marT="72077" marB="7207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2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 a visual</a:t>
                      </a:r>
                      <a:b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representation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Sketch a scene or symbol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represents SCL. </a:t>
                      </a:r>
                      <a:endParaRPr sz="20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77" marR="72077" marT="72077" marB="7207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i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Reflect: How does</a:t>
                      </a:r>
                      <a:br>
                        <a:rPr lang="en-US" sz="2200" b="1" i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 i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look in your class?</a:t>
                      </a:r>
                      <a:endParaRPr sz="1800" i="0"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an example of how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SCL looks in your class.</a:t>
                      </a:r>
                      <a:endParaRPr sz="1800"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77" marR="72077" marT="72077" marB="7207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Google Shape;203;p38">
            <a:extLst>
              <a:ext uri="{FF2B5EF4-FFF2-40B4-BE49-F238E27FC236}">
                <a16:creationId xmlns:a16="http://schemas.microsoft.com/office/drawing/2014/main" id="{28CC40C1-0062-CE53-C0BC-83A65CC9DC4D}"/>
              </a:ext>
            </a:extLst>
          </p:cNvPr>
          <p:cNvSpPr/>
          <p:nvPr/>
        </p:nvSpPr>
        <p:spPr>
          <a:xfrm>
            <a:off x="3202514" y="2333687"/>
            <a:ext cx="2705527" cy="1393478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Student-Centered Learning</a:t>
            </a:r>
            <a:endParaRPr dirty="0"/>
          </a:p>
        </p:txBody>
      </p:sp>
      <p:sp>
        <p:nvSpPr>
          <p:cNvPr id="8" name="Google Shape;199;p38">
            <a:extLst>
              <a:ext uri="{FF2B5EF4-FFF2-40B4-BE49-F238E27FC236}">
                <a16:creationId xmlns:a16="http://schemas.microsoft.com/office/drawing/2014/main" id="{EBBB4E00-2230-204F-D4AA-512001407977}"/>
              </a:ext>
            </a:extLst>
          </p:cNvPr>
          <p:cNvSpPr/>
          <p:nvPr/>
        </p:nvSpPr>
        <p:spPr>
          <a:xfrm>
            <a:off x="457200" y="1309700"/>
            <a:ext cx="8122798" cy="3420624"/>
          </a:xfrm>
          <a:prstGeom prst="roundRect">
            <a:avLst>
              <a:gd name="adj" fmla="val 19136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02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0A91-A675-25FF-A096-A12138E55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5008-177B-D0A8-E707-D524E8F8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Student-Centered Learning: Activity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EB48196-2448-7E73-04F8-5791077708D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On your handout, briefly describe an activity you have taught or observed that could be improved with more student-centered learning.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Next, explain how you would revise this activity to make it more student-centered. </a:t>
            </a:r>
          </a:p>
        </p:txBody>
      </p:sp>
    </p:spTree>
    <p:extLst>
      <p:ext uri="{BB962C8B-B14F-4D97-AF65-F5344CB8AC3E}">
        <p14:creationId xmlns:p14="http://schemas.microsoft.com/office/powerpoint/2010/main" val="237228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1762-6532-398E-68B0-19E70DF07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BF0A-6B1E-5482-E66E-D7AFEC4D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Student-Centered Learning: Activity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5BB28E7-A560-2867-C3E4-600A87D6578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Write your original activity (box 1 on your handout) on a color A sticky note.</a:t>
            </a:r>
          </a:p>
          <a:p>
            <a:r>
              <a:rPr lang="en-US" altLang="en-US" dirty="0"/>
              <a:t>Write your student-centered learning improvements (box 2 on your handout) on a color B sticky note.</a:t>
            </a:r>
          </a:p>
          <a:p>
            <a:r>
              <a:rPr lang="en-US" altLang="en-US" dirty="0"/>
              <a:t>Add your sticky notes to your group’s poster and draw an arrow from your original activity (A) to your student-centered learning improvements (B).</a:t>
            </a:r>
          </a:p>
        </p:txBody>
      </p:sp>
    </p:spTree>
    <p:extLst>
      <p:ext uri="{BB962C8B-B14F-4D97-AF65-F5344CB8AC3E}">
        <p14:creationId xmlns:p14="http://schemas.microsoft.com/office/powerpoint/2010/main" val="373810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064439"/>
            <a:ext cx="7886700" cy="2139950"/>
          </a:xfrm>
        </p:spPr>
        <p:txBody>
          <a:bodyPr/>
          <a:lstStyle/>
          <a:p>
            <a:r>
              <a:rPr lang="en-US" altLang="en-US" dirty="0"/>
              <a:t>Authentic Learning: Student-Centered Success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3312339"/>
            <a:ext cx="7885112" cy="1397000"/>
          </a:xfrm>
        </p:spPr>
        <p:txBody>
          <a:bodyPr/>
          <a:lstStyle/>
          <a:p>
            <a:r>
              <a:rPr lang="en-US" altLang="en-US" dirty="0"/>
              <a:t>Student-Centered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F71F9-DC6E-0F08-E0C3-C24B28C8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FE7A-0977-42EB-2C93-C69A1CAF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2BBD6A2-EA30-B6A8-B643-CD259E42C4D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997190" cy="3262312"/>
          </a:xfrm>
        </p:spPr>
        <p:txBody>
          <a:bodyPr/>
          <a:lstStyle/>
          <a:p>
            <a:r>
              <a:rPr lang="en-US" altLang="en-US" dirty="0"/>
              <a:t>Move to another group’s poster. Take your color C sticky notes and something to write with.</a:t>
            </a:r>
          </a:p>
          <a:p>
            <a:r>
              <a:rPr lang="en-US" altLang="en-US" dirty="0"/>
              <a:t>Review the original activities and student-centered learning improvements.</a:t>
            </a:r>
          </a:p>
          <a:p>
            <a:r>
              <a:rPr lang="en-US" altLang="en-US" dirty="0"/>
              <a:t>Give feedback or additional suggestions by writing them on a sticky note and placing them by the activity.</a:t>
            </a:r>
          </a:p>
          <a:p>
            <a:r>
              <a:rPr lang="en-US" altLang="en-US" dirty="0"/>
              <a:t>Repeat this process for at least 1 more activity.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DA070-86E0-6BCB-5998-F2E1A5A0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80" y="274638"/>
            <a:ext cx="2082801" cy="10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2B9B8-CE2B-AB92-D381-C83B23AA8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0411-3E78-FEEB-B4AD-E260CFAC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ABC Graffiti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C8231D8-9FBD-63EA-5502-BB64A910A35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370013"/>
            <a:ext cx="7956371" cy="2138574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Work in small groups to brainstorm as many words or phrases that connect the following questions in 1 minute: 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 algn="ctr">
              <a:buNone/>
            </a:pPr>
            <a:r>
              <a:rPr lang="en-US" altLang="en-US" b="1" i="1" dirty="0"/>
              <a:t>What is Student-Centered Learning?</a:t>
            </a:r>
          </a:p>
        </p:txBody>
      </p:sp>
      <p:pic>
        <p:nvPicPr>
          <p:cNvPr id="3" name="Google Shape;229;p42" descr="A colorful letters and arrows&#10;&#10;Description automatically generated">
            <a:extLst>
              <a:ext uri="{FF2B5EF4-FFF2-40B4-BE49-F238E27FC236}">
                <a16:creationId xmlns:a16="http://schemas.microsoft.com/office/drawing/2014/main" id="{80D456D9-EE7B-8F80-E93B-42BD352435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8529" y="142901"/>
            <a:ext cx="1334937" cy="12572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BED3EA-464D-B0DD-7314-D2BA4590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490" y="4616472"/>
            <a:ext cx="1704763" cy="5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>
                <a:hlinkClick r:id="rId5"/>
              </a:rPr>
              <a:t>1 Minute Timer</a:t>
            </a:r>
            <a:endParaRPr lang="en-US" altLang="en-US" sz="1800" dirty="0"/>
          </a:p>
        </p:txBody>
      </p:sp>
      <p:pic>
        <p:nvPicPr>
          <p:cNvPr id="6" name="Online Media 3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AF7690D2-75CC-1D9B-774F-BDDC85BF6E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594529" y="3572055"/>
            <a:ext cx="1848683" cy="10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7CD6A-E88D-4912-8A07-8F9FD337B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3CD4E2-458D-3D85-4E00-DC5D4CF9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025" y="4616472"/>
            <a:ext cx="1890292" cy="5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>
                <a:hlinkClick r:id="rId4"/>
              </a:rPr>
              <a:t>30 Second Timer</a:t>
            </a:r>
            <a:endParaRPr lang="en-US" altLang="en-US" sz="1800" dirty="0"/>
          </a:p>
        </p:txBody>
      </p:sp>
      <p:pic>
        <p:nvPicPr>
          <p:cNvPr id="6" name="Online Media 5" title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FE5188AF-32A3-A15F-AA57-97C3C3DB63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94529" y="3572055"/>
            <a:ext cx="1848683" cy="1044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503F5-D166-3BDB-932B-0ED5CAAE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ABC Graffiti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4E66FF5-1224-079E-E3C5-E7ECEDB59B2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370013"/>
            <a:ext cx="7956371" cy="2138574"/>
          </a:xfrm>
        </p:spPr>
        <p:txBody>
          <a:bodyPr/>
          <a:lstStyle/>
          <a:p>
            <a:r>
              <a:rPr lang="en-US" altLang="en-US" dirty="0"/>
              <a:t>Rotate to the next group.</a:t>
            </a:r>
          </a:p>
          <a:p>
            <a:r>
              <a:rPr lang="en-US" altLang="en-US" dirty="0"/>
              <a:t>Read through their list.</a:t>
            </a:r>
          </a:p>
          <a:p>
            <a:r>
              <a:rPr lang="en-US" altLang="en-US" dirty="0"/>
              <a:t>Add words and phrases to the letters that have not already been used in their alphabet.</a:t>
            </a:r>
          </a:p>
          <a:p>
            <a:pPr marL="64008" indent="0" algn="ctr">
              <a:buNone/>
            </a:pPr>
            <a:r>
              <a:rPr lang="en-US" altLang="en-US" b="1" dirty="0"/>
              <a:t>Be prepared to move after time is called.</a:t>
            </a:r>
          </a:p>
        </p:txBody>
      </p:sp>
      <p:pic>
        <p:nvPicPr>
          <p:cNvPr id="3" name="Google Shape;229;p42" descr="A colorful letters and arrows&#10;&#10;Description automatically generated">
            <a:extLst>
              <a:ext uri="{FF2B5EF4-FFF2-40B4-BE49-F238E27FC236}">
                <a16:creationId xmlns:a16="http://schemas.microsoft.com/office/drawing/2014/main" id="{E3214F0B-1048-9CE0-D23A-25FA8AD2A84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8529" y="142901"/>
            <a:ext cx="1334937" cy="12572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5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DFB9-574C-492D-2C29-E5C6A399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1A97F0-9B29-EAC0-CC9C-08B680281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025" y="4616472"/>
            <a:ext cx="1890292" cy="5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>
                <a:hlinkClick r:id="rId4"/>
              </a:rPr>
              <a:t>30 Second Timer</a:t>
            </a:r>
            <a:endParaRPr lang="en-US" altLang="en-US" sz="1800" dirty="0"/>
          </a:p>
        </p:txBody>
      </p:sp>
      <p:pic>
        <p:nvPicPr>
          <p:cNvPr id="6" name="Online Media 5" title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EB8E9283-431B-F885-9DD8-BE2710EBA1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94529" y="3572055"/>
            <a:ext cx="1848683" cy="1044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2423B-B214-05FD-736B-2F464DA9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ABC Graffiti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377DF71-F93A-6A81-62B0-2AF051B2731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370013"/>
            <a:ext cx="7956371" cy="2138574"/>
          </a:xfrm>
        </p:spPr>
        <p:txBody>
          <a:bodyPr/>
          <a:lstStyle/>
          <a:p>
            <a:r>
              <a:rPr lang="en-US" altLang="en-US" dirty="0"/>
              <a:t>After rotations, read through the added responses.</a:t>
            </a:r>
          </a:p>
          <a:p>
            <a:r>
              <a:rPr lang="en-US" altLang="en-US" dirty="0"/>
              <a:t>As a group, create a summary statement of what student-centered learning is.</a:t>
            </a:r>
          </a:p>
          <a:p>
            <a:pPr marL="64008" indent="0" algn="ctr">
              <a:buNone/>
            </a:pPr>
            <a:r>
              <a:rPr lang="en-US" altLang="en-US" b="1" dirty="0"/>
              <a:t>Be prepared to share out.</a:t>
            </a:r>
          </a:p>
        </p:txBody>
      </p:sp>
      <p:pic>
        <p:nvPicPr>
          <p:cNvPr id="3" name="Google Shape;229;p42" descr="A colorful letters and arrows&#10;&#10;Description automatically generated">
            <a:extLst>
              <a:ext uri="{FF2B5EF4-FFF2-40B4-BE49-F238E27FC236}">
                <a16:creationId xmlns:a16="http://schemas.microsoft.com/office/drawing/2014/main" id="{8C6A32F1-4FF4-F1DE-FF68-D63FF6942DF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8529" y="142901"/>
            <a:ext cx="1334937" cy="12572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6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49D0F-13A0-AC3B-8D62-191DD3BD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C4FB-139A-9D6D-6F24-CBAB99C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Instructional Strategy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E93D740-FAB7-3C62-7C90-6FA49D38AD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Recall the following strategies from the session:</a:t>
            </a:r>
          </a:p>
          <a:p>
            <a:r>
              <a:rPr lang="en-US" altLang="en-US" dirty="0"/>
              <a:t>Looks Like, Sounds Like, Feels Like</a:t>
            </a:r>
          </a:p>
          <a:p>
            <a:r>
              <a:rPr lang="en-US" altLang="en-US" dirty="0"/>
              <a:t>Four Corners</a:t>
            </a:r>
          </a:p>
          <a:p>
            <a:r>
              <a:rPr lang="en-US" altLang="en-US" dirty="0"/>
              <a:t>Frayer Model</a:t>
            </a:r>
          </a:p>
          <a:p>
            <a:r>
              <a:rPr lang="en-US" altLang="en-US" dirty="0"/>
              <a:t>Gallery Walk</a:t>
            </a:r>
          </a:p>
          <a:p>
            <a:r>
              <a:rPr lang="en-US" altLang="en-US" dirty="0"/>
              <a:t>ABC Graffiti</a:t>
            </a:r>
          </a:p>
          <a:p>
            <a:pPr marL="64008" indent="0">
              <a:buNone/>
            </a:pPr>
            <a:r>
              <a:rPr lang="en-US" altLang="en-US" dirty="0"/>
              <a:t>How can you use these strategies in your classroom with student-centered learning?</a:t>
            </a:r>
          </a:p>
        </p:txBody>
      </p:sp>
    </p:spTree>
    <p:extLst>
      <p:ext uri="{BB962C8B-B14F-4D97-AF65-F5344CB8AC3E}">
        <p14:creationId xmlns:p14="http://schemas.microsoft.com/office/powerpoint/2010/main" val="254692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470F0-4413-5E13-4BF6-80678208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E5FF-3FEE-3A37-1914-86D2E795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Looks Like, Sounds Like, Feels Like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B9106C9-9DA7-465F-EA32-2901DE4938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473250" cy="3262312"/>
          </a:xfrm>
        </p:spPr>
        <p:txBody>
          <a:bodyPr/>
          <a:lstStyle/>
          <a:p>
            <a:r>
              <a:rPr lang="en-US" altLang="en-US" dirty="0"/>
              <a:t>Go to the following Padlet.</a:t>
            </a:r>
          </a:p>
          <a:p>
            <a:pPr lvl="1"/>
            <a:r>
              <a:rPr lang="en-US" altLang="en-US" sz="2000" b="1" dirty="0"/>
              <a:t>[insert link here]</a:t>
            </a:r>
          </a:p>
          <a:p>
            <a:r>
              <a:rPr lang="en-US" altLang="en-US" dirty="0"/>
              <a:t>Find an image or write a response to answer the following prompt and post in Padlet:</a:t>
            </a:r>
          </a:p>
          <a:p>
            <a:pPr lvl="1"/>
            <a:r>
              <a:rPr lang="en-US" altLang="en-US" sz="2000" i="1" dirty="0"/>
              <a:t>What does an SCL classroom Look Like? Sound Like? Feel Like?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Google Shape;103;p24">
            <a:extLst>
              <a:ext uri="{FF2B5EF4-FFF2-40B4-BE49-F238E27FC236}">
                <a16:creationId xmlns:a16="http://schemas.microsoft.com/office/drawing/2014/main" id="{CEA3105D-A5F8-A2C6-4D21-2FD4A7A2B70D}"/>
              </a:ext>
            </a:extLst>
          </p:cNvPr>
          <p:cNvSpPr/>
          <p:nvPr/>
        </p:nvSpPr>
        <p:spPr>
          <a:xfrm>
            <a:off x="5651183" y="2235975"/>
            <a:ext cx="2206839" cy="20765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4;p24">
            <a:extLst>
              <a:ext uri="{FF2B5EF4-FFF2-40B4-BE49-F238E27FC236}">
                <a16:creationId xmlns:a16="http://schemas.microsoft.com/office/drawing/2014/main" id="{9CE317BC-1431-FB35-2820-BB27D98028B7}"/>
              </a:ext>
            </a:extLst>
          </p:cNvPr>
          <p:cNvSpPr txBox="1"/>
          <p:nvPr/>
        </p:nvSpPr>
        <p:spPr>
          <a:xfrm>
            <a:off x="6033725" y="2790182"/>
            <a:ext cx="16101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QR code here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02;p24">
            <a:extLst>
              <a:ext uri="{FF2B5EF4-FFF2-40B4-BE49-F238E27FC236}">
                <a16:creationId xmlns:a16="http://schemas.microsoft.com/office/drawing/2014/main" id="{72DF51CC-5426-252D-DE52-0245B3BD515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 bwMode="auto">
          <a:xfrm>
            <a:off x="5570589" y="1370013"/>
            <a:ext cx="2386652" cy="7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3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Why does providing students with choice increase the students’ level of engagement?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7748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Justify the attributes of a student-centered learning climate.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Evaluate the framework needed to support student-centered learning.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526587" cy="3262312"/>
          </a:xfrm>
        </p:spPr>
        <p:txBody>
          <a:bodyPr/>
          <a:lstStyle/>
          <a:p>
            <a:r>
              <a:rPr lang="en-US" altLang="en-US" dirty="0"/>
              <a:t>For each prompt that appears, decide whether it is always, sometimes, or never true.</a:t>
            </a:r>
          </a:p>
          <a:p>
            <a:r>
              <a:rPr lang="en-US" altLang="en-US" dirty="0"/>
              <a:t>Move to your chosen area, discuss with your group why you made that choice, and select a spokesperson.</a:t>
            </a:r>
          </a:p>
          <a:p>
            <a:r>
              <a:rPr lang="en-US" altLang="en-US" dirty="0"/>
              <a:t>Be prepared to share your group’s reasoning with the whole group.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DE152-5ED7-F2F7-1049-6C137301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EE522-E7D1-AC31-8FDF-FB687ACB3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FFA2-37BE-DA8F-4B1B-C3D5574B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D7F797B-2D0C-E90F-52C2-8D64878BB85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Student engagement describe a student’s willingness to attend and participate in class, submit required work, and follow directions.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5A95D-90F1-E979-B959-8C999B17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89D1-C7F7-7306-B7CB-0D2E2E4C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935B-BBAA-A469-FC19-0BA21909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D4F022A-E8BA-9085-B41C-83A96CED67D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A supportive environment with the inclusion of different learning approaches will increase student engagement.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A7394-2755-7AEA-E9DC-7F9140FD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ABB0-7EE4-4AEC-079C-87DB8097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25D1-DB6B-84CD-9DD9-584676CC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Always, Sometimes, or Never True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22415CC-0033-A7A6-A6F7-C6FD660E114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05161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Students who feel like they can trust their teacher learn more from them.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44436-13FA-355A-BA16-DCC16EB9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47" y="314960"/>
            <a:ext cx="3754995" cy="3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23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45</TotalTime>
  <Words>1272</Words>
  <Application>Microsoft Office PowerPoint</Application>
  <PresentationFormat>On-screen Show (16:9)</PresentationFormat>
  <Paragraphs>103</Paragraphs>
  <Slides>24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Authentic Learning: Student-Centered Success</vt:lpstr>
      <vt:lpstr>Looks Like, Sounds Like, Feels Like</vt:lpstr>
      <vt:lpstr>Essential Question</vt:lpstr>
      <vt:lpstr>Learning Objectives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Student-Centered Learning (SCL)</vt:lpstr>
      <vt:lpstr>Student-Centered Learning: Frayer Model</vt:lpstr>
      <vt:lpstr>Student-Centered Learning: Activity</vt:lpstr>
      <vt:lpstr>Student-Centered Learning: Activity</vt:lpstr>
      <vt:lpstr>Gallery Walk</vt:lpstr>
      <vt:lpstr>ABC Graffiti</vt:lpstr>
      <vt:lpstr>ABC Graffiti</vt:lpstr>
      <vt:lpstr>ABC Graffiti</vt:lpstr>
      <vt:lpstr>Instructional Strategy Reflection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2026-03-24T19:37:21Z</dcterms:created>
  <dcterms:modified xsi:type="dcterms:W3CDTF">2026-03-24T20:22:24Z</dcterms:modified>
  <cp:category/>
</cp:coreProperties>
</file>