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27"/>
  </p:notesMasterIdLst>
  <p:sldIdLst>
    <p:sldId id="256" r:id="rId3"/>
    <p:sldId id="257" r:id="rId4"/>
    <p:sldId id="272" r:id="rId5"/>
    <p:sldId id="262" r:id="rId6"/>
    <p:sldId id="263" r:id="rId7"/>
    <p:sldId id="260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73" r:id="rId18"/>
    <p:sldId id="274" r:id="rId19"/>
    <p:sldId id="275" r:id="rId20"/>
    <p:sldId id="286" r:id="rId21"/>
    <p:sldId id="287" r:id="rId22"/>
    <p:sldId id="276" r:id="rId23"/>
    <p:sldId id="292" r:id="rId24"/>
    <p:sldId id="293" r:id="rId25"/>
    <p:sldId id="288" r:id="rId2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286"/>
  </p:normalViewPr>
  <p:slideViewPr>
    <p:cSldViewPr snapToGrid="0">
      <p:cViewPr varScale="1">
        <p:scale>
          <a:sx n="197" d="100"/>
          <a:sy n="197" d="100"/>
        </p:scale>
        <p:origin x="7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88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6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8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8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8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6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6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6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Looks like, sounds like, feels like. Strategies. Retrieved from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https://learn.k20center.ou.edu/strategy/88</a:t>
            </a:r>
            <a:endParaRPr lang="en-US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(n.d.). Padlet. Tech Tools. </a:t>
            </a:r>
            <a:r>
              <a:rPr lang="en-US" sz="1600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https://learn.k20center.ou.edu/tech-tool/1077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80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263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FA22-C54C-EF40-3DAF-2E290C19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C846F3-8A35-00C1-D5F8-0F240DF078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DF5CBC-B472-66F7-58D2-FD633B610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0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A58ED-7566-993F-9C76-FD1683080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EFDC9B-9787-C586-4E56-393C2AF3F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8922D-9706-3983-1100-AA839C401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26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12001-9DD5-F1D1-2540-5058D64BC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944869-C0F7-5D8E-CF3E-E43137EB0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ACBD25-813B-BC51-A16A-AF30A0A84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461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7AFFA-3815-0430-4FC1-4621840E5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B3A8BF-7DEF-E612-75FC-FA64BAA68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258130-09A5-D6A6-9BB9-953BF7598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79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D1AC8-9F7F-AD38-82A8-2DB11B13D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8D2229-5DFE-B0D8-8FC9-D920A0406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85C427-3AA7-ED4D-27E1-AFC1BDC93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274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07DCF-9A41-8CB1-FD5D-E8557BE64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A6E053-1DE8-AE6A-E871-01D5CE84D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C0FB69-7A3E-D488-905B-8651738BE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288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9AD73-3717-0550-C6FC-A66651DEC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AA5B83-E425-7B41-9D80-8C3F1B7F55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9C6FCF-06B0-519E-DDF5-0C2DBE49D3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81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CA867-8CA5-27D4-6E84-6CCBEED8E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5B6B42-0550-8201-A59B-0412EF6DB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AD063E-AA94-D8CF-DE45-9EA18463E4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698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A6E5F-B1A2-C343-D541-F5878D29B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2E254C-A0ED-4911-2523-AB084615A1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093BAC-0836-43AF-B5C4-78F215DE9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515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</a:t>
            </a:r>
            <a:r>
              <a:rPr lang="en-US" b="0" i="0" u="none" strike="noStrike" dirty="0">
                <a:solidFill>
                  <a:srgbClr val="A61C00"/>
                </a:solidFill>
                <a:latin typeface="Calibri"/>
                <a:ea typeface="Calibri"/>
                <a:cs typeface="Calibri"/>
                <a:sym typeface="Calibri"/>
              </a:rPr>
              <a:t>Frayer Model</a:t>
            </a:r>
            <a:r>
              <a:rPr lang="en-US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Strategies. </a:t>
            </a:r>
            <a:r>
              <a:rPr lang="en-US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https://learn.k20center.ou.edu/strategy/126</a:t>
            </a:r>
            <a:endParaRPr lang="en-US" b="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8331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Gallery walk / Carousel.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https://learn.k20center.ou.edu/strategy/118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606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B3A71-824E-6F68-0EAC-9FC11FB55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CBA4D4-002D-8A7A-243F-59A11DEACC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D6E25C-0504-8A9B-49C3-CAA06A521E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Gallery walk / Carousel.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https://learn.k20center.ou.edu/strategy/118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30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73AC7-ECED-DB43-C5A1-47B7F7955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0E02DE-D9B8-BC4D-E530-ECDCCFC05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542D43-781E-F4D5-181C-F5FFB55D3F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Gallery walk / Carousel.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https://learn.k20center.ou.edu/strategy/118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610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>
                <a:latin typeface="Calibri"/>
                <a:ea typeface="Calibri"/>
                <a:cs typeface="Calibri"/>
                <a:sym typeface="Calibri"/>
              </a:rPr>
              <a:t>K20 Center. (n.d.). ABC graffiti. Strategies. </a:t>
            </a:r>
            <a:r>
              <a:rPr lang="it-IT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https://learn.k20center.ou.edu/strategy/96</a:t>
            </a:r>
            <a:endParaRPr lang="it-I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901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4AFEA-710C-EB51-3A64-5897FE509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11280C-505F-07CC-3EF8-317323922A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B4DE5A-5165-73F1-8FB9-2F1AAC494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>
                <a:latin typeface="Calibri"/>
                <a:ea typeface="Calibri"/>
                <a:cs typeface="Calibri"/>
                <a:sym typeface="Calibri"/>
              </a:rPr>
              <a:t>K20 Center. (n.d.). ABC graffiti. Strategies. </a:t>
            </a:r>
            <a:r>
              <a:rPr lang="it-IT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https://learn.k20center.ou.edu/strategy/96</a:t>
            </a:r>
            <a:endParaRPr lang="it-I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3369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692CE-5F98-174F-8E15-D91BAB4FE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EA0616-11CB-2999-B9E7-ACB5CD6440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9B16BA-10B3-689A-38B3-D9FF7370E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>
                <a:latin typeface="Calibri"/>
                <a:ea typeface="Calibri"/>
                <a:cs typeface="Calibri"/>
                <a:sym typeface="Calibri"/>
              </a:rPr>
              <a:t>K20 Center. (n.d.). ABC graffiti. Strategies. </a:t>
            </a:r>
            <a:r>
              <a:rPr lang="it-IT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https://learn.k20center.ou.edu/strategy/96</a:t>
            </a:r>
            <a:endParaRPr lang="it-I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251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6ilD555O_RE?feature=oembed" TargetMode="External"/><Relationship Id="rId6" Type="http://schemas.openxmlformats.org/officeDocument/2006/relationships/image" Target="../media/image13.jpeg"/><Relationship Id="rId5" Type="http://schemas.openxmlformats.org/officeDocument/2006/relationships/hyperlink" Target="https://www.youtube.com/watch?v=6ilD555O_RE" TargetMode="Externa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o9ViOMe_Wnk?feature=oembed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4.jpeg"/><Relationship Id="rId4" Type="http://schemas.openxmlformats.org/officeDocument/2006/relationships/hyperlink" Target="http://www.youtube.com/watch?v=o9ViOMe_Wnk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o9ViOMe_Wnk?feature=oembed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4.jpeg"/><Relationship Id="rId4" Type="http://schemas.openxmlformats.org/officeDocument/2006/relationships/hyperlink" Target="http://www.youtube.com/watch?v=o9ViOMe_Wnk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3">
            <a:extLst>
              <a:ext uri="{FF2B5EF4-FFF2-40B4-BE49-F238E27FC236}">
                <a16:creationId xmlns:a16="http://schemas.microsoft.com/office/drawing/2014/main" id="{D39454A6-31F6-9DC3-BE75-39D080090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1064439"/>
            <a:ext cx="7886700" cy="2139950"/>
          </a:xfrm>
        </p:spPr>
        <p:txBody>
          <a:bodyPr/>
          <a:lstStyle/>
          <a:p>
            <a:r>
              <a:rPr lang="en-US" altLang="en-US" dirty="0"/>
              <a:t>Authentic Learning: Student-Centered Success</a:t>
            </a:r>
          </a:p>
        </p:txBody>
      </p:sp>
      <p:sp>
        <p:nvSpPr>
          <p:cNvPr id="22530" name="Text Placeholder 4">
            <a:extLst>
              <a:ext uri="{FF2B5EF4-FFF2-40B4-BE49-F238E27FC236}">
                <a16:creationId xmlns:a16="http://schemas.microsoft.com/office/drawing/2014/main" id="{019E2450-727C-5F8C-E55D-223CCB11F23B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3312339"/>
            <a:ext cx="7885112" cy="1397000"/>
          </a:xfrm>
        </p:spPr>
        <p:txBody>
          <a:bodyPr/>
          <a:lstStyle/>
          <a:p>
            <a:r>
              <a:rPr lang="en-US" altLang="en-US" dirty="0"/>
              <a:t>Student-Centered Learning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470F0-4413-5E13-4BF6-80678208B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1E5FF-3FEE-3A37-1914-86D2E795D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Looks Like, Sounds Like, Feels Like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CB9106C9-9DA7-465F-EA32-2901DE49386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473250" cy="3262312"/>
          </a:xfrm>
        </p:spPr>
        <p:txBody>
          <a:bodyPr/>
          <a:lstStyle/>
          <a:p>
            <a:r>
              <a:rPr lang="en-US" altLang="en-US" dirty="0"/>
              <a:t>Go to the following Padlet.</a:t>
            </a:r>
          </a:p>
          <a:p>
            <a:pPr lvl="1"/>
            <a:r>
              <a:rPr lang="en-US" altLang="en-US" sz="2000" b="1" dirty="0"/>
              <a:t>[insert link here]</a:t>
            </a:r>
          </a:p>
          <a:p>
            <a:r>
              <a:rPr lang="en-US" altLang="en-US" dirty="0"/>
              <a:t>Find an image or write a response to answer the following prompt and post in Padlet:</a:t>
            </a:r>
          </a:p>
          <a:p>
            <a:pPr lvl="1"/>
            <a:r>
              <a:rPr lang="en-US" altLang="en-US" sz="2000" i="1" dirty="0"/>
              <a:t>What does an SCL classroom Look Like? Sound Like? Feel Like?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3" name="Google Shape;103;p24">
            <a:extLst>
              <a:ext uri="{FF2B5EF4-FFF2-40B4-BE49-F238E27FC236}">
                <a16:creationId xmlns:a16="http://schemas.microsoft.com/office/drawing/2014/main" id="{CEA3105D-A5F8-A2C6-4D21-2FD4A7A2B70D}"/>
              </a:ext>
            </a:extLst>
          </p:cNvPr>
          <p:cNvSpPr/>
          <p:nvPr/>
        </p:nvSpPr>
        <p:spPr>
          <a:xfrm>
            <a:off x="5651183" y="2235975"/>
            <a:ext cx="2206839" cy="207659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04;p24">
            <a:extLst>
              <a:ext uri="{FF2B5EF4-FFF2-40B4-BE49-F238E27FC236}">
                <a16:creationId xmlns:a16="http://schemas.microsoft.com/office/drawing/2014/main" id="{9CE317BC-1431-FB35-2820-BB27D98028B7}"/>
              </a:ext>
            </a:extLst>
          </p:cNvPr>
          <p:cNvSpPr txBox="1"/>
          <p:nvPr/>
        </p:nvSpPr>
        <p:spPr>
          <a:xfrm>
            <a:off x="6033725" y="2790182"/>
            <a:ext cx="1610100" cy="9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Place QR code here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102;p24">
            <a:extLst>
              <a:ext uri="{FF2B5EF4-FFF2-40B4-BE49-F238E27FC236}">
                <a16:creationId xmlns:a16="http://schemas.microsoft.com/office/drawing/2014/main" id="{72DF51CC-5426-252D-DE52-0245B3BD515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 bwMode="auto">
          <a:xfrm>
            <a:off x="5570589" y="1370013"/>
            <a:ext cx="2386652" cy="723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632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Why does providing students with choice increase the students’ level of engagement?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774824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Justify the attributes of a student-centered learning climate.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Evaluate the framework needed to support student-centered learning.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Always, Sometimes, or Never True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526587" cy="3262312"/>
          </a:xfrm>
        </p:spPr>
        <p:txBody>
          <a:bodyPr/>
          <a:lstStyle/>
          <a:p>
            <a:r>
              <a:rPr lang="en-US" altLang="en-US" dirty="0"/>
              <a:t>For each prompt that appears, decide whether it is always, sometimes, or never true.</a:t>
            </a:r>
          </a:p>
          <a:p>
            <a:r>
              <a:rPr lang="en-US" altLang="en-US" dirty="0"/>
              <a:t>Move to your chosen area, discuss with your group why you made that choice, and select a spokesperson.</a:t>
            </a:r>
          </a:p>
          <a:p>
            <a:r>
              <a:rPr lang="en-US" altLang="en-US" dirty="0"/>
              <a:t>Be prepared to share your group’s reasoning with the whole group.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CDE152-5ED7-F2F7-1049-6C1373013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7" y="314960"/>
            <a:ext cx="3754995" cy="37549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EE522-E7D1-AC31-8FDF-FB687ACB3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FFFA2-37BE-DA8F-4B1B-C3D5574BA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Always, Sometimes, or Never True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DD7F797B-2D0C-E90F-52C2-8D64878BB8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505161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Student engagement describe a student’s willingness to attend and participate in class, submit required work, and follow directions.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F5A95D-90F1-E979-B959-8C999B17E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7" y="314960"/>
            <a:ext cx="3754995" cy="37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2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389D1-C7F7-7306-B7CB-0D2E2E4C4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5B-BBAA-A469-FC19-0BA219093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Always, Sometimes, or Never True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FD4F022A-E8BA-9085-B41C-83A96CED67D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505161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A supportive environment with the inclusion of different learning approaches will increase student engagement.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DA7394-2755-7AEA-E9DC-7F9140FD1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7" y="314960"/>
            <a:ext cx="3754995" cy="37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31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FABB0-7EE4-4AEC-079C-87DB8097F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25D1-DB6B-84CD-9DD9-584676CC5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Always, Sometimes, or Never True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C22415CC-0033-A7A6-A6F7-C6FD660E114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505161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Students who feel like they can trust their teacher learn more from them.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D44436-13FA-355A-BA16-DCC16EB93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7" y="314960"/>
            <a:ext cx="3754995" cy="37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72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A57B0-D58F-660E-C635-3005A6FBA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E28EF-23EF-870F-E82F-E4BFC1915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Always, Sometimes, or Never True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0DC053C-E9DF-8BB1-374A-7CCD016FD0D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505161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Students don’t learn from people they don’t like.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ACEAA9-6F1D-210D-14A5-E4E42E423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7" y="314960"/>
            <a:ext cx="3754995" cy="37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5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1C533-09EB-E4BC-4A82-912FDF903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29344-21FA-FDA0-8EB2-753D66B97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Always, Sometimes, or Never True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D7E9E60F-775E-6FD8-D3FB-A84C5ED7C8E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505161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Engaged students work harder.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5F2594-0271-63C4-717C-065FC74EF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7" y="314960"/>
            <a:ext cx="3754995" cy="37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25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2D84C-243E-C1B9-0CA0-6A1A67A2A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8B7E-C415-3E8C-9722-87D3749A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Always, Sometimes, or Never True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1EEF2D89-16C2-26BD-680E-D9AF77D9BA8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505161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Involvement in extracurricular activities yields higher engagement in academics/school.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778A0D-E342-C874-63C0-091E3C104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7" y="314960"/>
            <a:ext cx="3754995" cy="37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74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4AFE5-5F44-BB79-104C-EB100FA4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51BA2-B2D4-03F1-500C-1125D2EE0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Always, Sometimes, or Never True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A25E2927-E385-9EF2-9D47-4860FECF7E9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505161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Engagement in schooling is the same as engagement in learning.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073B9C-1989-290F-B043-B70BED8C0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7" y="314960"/>
            <a:ext cx="3754995" cy="37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83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C2DC0-86F5-0E10-73E8-3E56A0AFC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0DE0-845A-FCA0-1AA8-C229D805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Always, Sometimes, or Never True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95FEDDCF-3BAE-0B67-09E5-25A0D8EB3F1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505161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Teacher-student relationships are the number one contributor to student engagement.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067A98-BC46-E0A2-CEA1-FCE7DE4F5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7" y="314960"/>
            <a:ext cx="3754995" cy="37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14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D7C73-F9ED-BB08-FD90-94F98BA4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8D2A6-55A9-6F5B-6F0E-0B6D0A8B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Always, Sometimes, or Never True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022234B-2F45-D868-68B6-086B3255067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505161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Group discussions increase participation.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F5C8AE-ABDF-3400-6005-490E63FDC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7" y="314960"/>
            <a:ext cx="3754995" cy="375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5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8C30C-9E0F-E798-E6E5-9D4E48000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76715-95DB-CD85-5D45-28BF48085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Student-Centered Learning (SCL)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7B612DCB-A3FD-E34A-6C5A-AB886749564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3882390" cy="3262312"/>
          </a:xfrm>
        </p:spPr>
        <p:txBody>
          <a:bodyPr/>
          <a:lstStyle/>
          <a:p>
            <a:r>
              <a:rPr lang="en-US" altLang="en-US" dirty="0"/>
              <a:t>Read the </a:t>
            </a:r>
            <a:r>
              <a:rPr lang="en-US" altLang="en-US" i="1" dirty="0"/>
              <a:t>Components of Authenticity: Student-Centered Learning </a:t>
            </a:r>
            <a:r>
              <a:rPr lang="en-US" altLang="en-US" dirty="0"/>
              <a:t>research brief.</a:t>
            </a:r>
          </a:p>
        </p:txBody>
      </p:sp>
      <p:pic>
        <p:nvPicPr>
          <p:cNvPr id="3" name="Google Shape;193;p37" title="Hero Image—Authentic Learning.png">
            <a:extLst>
              <a:ext uri="{FF2B5EF4-FFF2-40B4-BE49-F238E27FC236}">
                <a16:creationId xmlns:a16="http://schemas.microsoft.com/office/drawing/2014/main" id="{1B687421-1AC9-8B52-3D3F-F717E7290CA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6083" r="15852"/>
          <a:stretch/>
        </p:blipFill>
        <p:spPr>
          <a:xfrm>
            <a:off x="4731917" y="1370013"/>
            <a:ext cx="3512206" cy="2903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47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95F3C-8FD1-8130-9CA7-A65A991F5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E4549-09D5-25B1-A3C1-EF77AEB15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Student-Centered Learning: Frayer Model</a:t>
            </a:r>
          </a:p>
        </p:txBody>
      </p:sp>
      <p:cxnSp>
        <p:nvCxnSpPr>
          <p:cNvPr id="3" name="Google Shape;198;p38">
            <a:extLst>
              <a:ext uri="{FF2B5EF4-FFF2-40B4-BE49-F238E27FC236}">
                <a16:creationId xmlns:a16="http://schemas.microsoft.com/office/drawing/2014/main" id="{4CB089B2-4BF9-65F7-1067-D5623CA4508E}"/>
              </a:ext>
            </a:extLst>
          </p:cNvPr>
          <p:cNvCxnSpPr>
            <a:stCxn id="8" idx="0"/>
            <a:endCxn id="8" idx="2"/>
          </p:cNvCxnSpPr>
          <p:nvPr/>
        </p:nvCxnSpPr>
        <p:spPr>
          <a:xfrm>
            <a:off x="4518599" y="1309700"/>
            <a:ext cx="0" cy="3420624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" name="Google Shape;200;p38">
            <a:extLst>
              <a:ext uri="{FF2B5EF4-FFF2-40B4-BE49-F238E27FC236}">
                <a16:creationId xmlns:a16="http://schemas.microsoft.com/office/drawing/2014/main" id="{661B11BA-CFC8-5D5E-C5E9-91C80EEAED3E}"/>
              </a:ext>
            </a:extLst>
          </p:cNvPr>
          <p:cNvCxnSpPr>
            <a:stCxn id="8" idx="1"/>
            <a:endCxn id="8" idx="3"/>
          </p:cNvCxnSpPr>
          <p:nvPr/>
        </p:nvCxnSpPr>
        <p:spPr>
          <a:xfrm>
            <a:off x="457200" y="3020012"/>
            <a:ext cx="8122798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6" name="Google Shape;202;p38">
            <a:extLst>
              <a:ext uri="{FF2B5EF4-FFF2-40B4-BE49-F238E27FC236}">
                <a16:creationId xmlns:a16="http://schemas.microsoft.com/office/drawing/2014/main" id="{8FFAE0A0-BCE8-7889-0199-EE935B6FA5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8135279"/>
              </p:ext>
            </p:extLst>
          </p:nvPr>
        </p:nvGraphicFramePr>
        <p:xfrm>
          <a:off x="775368" y="1309689"/>
          <a:ext cx="7577014" cy="343937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88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8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026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u="none" strike="noStrike" cap="none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Define</a:t>
                      </a:r>
                      <a:endParaRPr sz="1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Describe SCL in your words.</a:t>
                      </a:r>
                      <a:endParaRPr sz="18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u="none" strike="noStrike" cap="none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077" marR="72077" marT="72077" marB="72077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n-US" sz="2200" b="1" u="none" strike="noStrike" cap="none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 the characteristics</a:t>
                      </a:r>
                      <a:endParaRPr sz="1800" dirty="0"/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 3–5 essential</a:t>
                      </a:r>
                      <a:b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characteristics of SCL. </a:t>
                      </a:r>
                      <a:endParaRPr sz="2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077" marR="72077" marT="72077" marB="72077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026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u="none" strike="noStrike" cap="none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Draw a visual</a:t>
                      </a:r>
                      <a:br>
                        <a:rPr lang="en-US" sz="2200" b="1" u="none" strike="noStrike" cap="none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2200" b="1" u="none" strike="noStrike" cap="none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representation</a:t>
                      </a:r>
                      <a:endParaRPr sz="1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Sketch a scene or symbol</a:t>
                      </a:r>
                      <a:b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that represents SCL. </a:t>
                      </a:r>
                      <a:endParaRPr sz="2000" b="1" u="none" strike="noStrike" cap="none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077" marR="72077" marT="72077" marB="72077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 u="none" strike="noStrike" cap="none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Reflect: How does</a:t>
                      </a:r>
                      <a:br>
                        <a:rPr lang="en-US" sz="2200" b="1" i="0" u="none" strike="noStrike" cap="none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2200" b="1" i="0" u="none" strike="noStrike" cap="none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this look in your class?</a:t>
                      </a:r>
                      <a:endParaRPr sz="1800" i="0" dirty="0"/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Give an example of how</a:t>
                      </a:r>
                      <a:b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SCL looks in your class.</a:t>
                      </a:r>
                      <a:endParaRPr sz="1800" dirty="0"/>
                    </a:p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077" marR="72077" marT="72077" marB="72077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oogle Shape;203;p38">
            <a:extLst>
              <a:ext uri="{FF2B5EF4-FFF2-40B4-BE49-F238E27FC236}">
                <a16:creationId xmlns:a16="http://schemas.microsoft.com/office/drawing/2014/main" id="{28CC40C1-0062-CE53-C0BC-83A65CC9DC4D}"/>
              </a:ext>
            </a:extLst>
          </p:cNvPr>
          <p:cNvSpPr/>
          <p:nvPr/>
        </p:nvSpPr>
        <p:spPr>
          <a:xfrm>
            <a:off x="3202514" y="2333687"/>
            <a:ext cx="2705527" cy="1393478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8100" dir="5400000" algn="ctr" rotWithShape="0">
              <a:srgbClr val="0000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Student-Centered Learning</a:t>
            </a:r>
            <a:endParaRPr dirty="0"/>
          </a:p>
        </p:txBody>
      </p:sp>
      <p:sp>
        <p:nvSpPr>
          <p:cNvPr id="8" name="Google Shape;199;p38">
            <a:extLst>
              <a:ext uri="{FF2B5EF4-FFF2-40B4-BE49-F238E27FC236}">
                <a16:creationId xmlns:a16="http://schemas.microsoft.com/office/drawing/2014/main" id="{EBBB4E00-2230-204F-D4AA-512001407977}"/>
              </a:ext>
            </a:extLst>
          </p:cNvPr>
          <p:cNvSpPr/>
          <p:nvPr/>
        </p:nvSpPr>
        <p:spPr>
          <a:xfrm>
            <a:off x="457200" y="1309700"/>
            <a:ext cx="8122798" cy="3420624"/>
          </a:xfrm>
          <a:prstGeom prst="roundRect">
            <a:avLst>
              <a:gd name="adj" fmla="val 19136"/>
            </a:avLst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5022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E0A91-A675-25FF-A096-A12138E55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75008-177B-D0A8-E707-D524E8F89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Student-Centered Learning: Activity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EB48196-2448-7E73-04F8-5791077708D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altLang="en-US" dirty="0"/>
              <a:t>On your handout, briefly describe an activity you have taught or observed that could be improved with more student-centered learning.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dirty="0"/>
              <a:t>Next, explain how you would revise this activity to make it more student-centered. </a:t>
            </a:r>
          </a:p>
        </p:txBody>
      </p:sp>
    </p:spTree>
    <p:extLst>
      <p:ext uri="{BB962C8B-B14F-4D97-AF65-F5344CB8AC3E}">
        <p14:creationId xmlns:p14="http://schemas.microsoft.com/office/powerpoint/2010/main" val="2372281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21762-6532-398E-68B0-19E70DF07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6BF0A-6B1E-5482-E66E-D7AFEC4D5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Student-Centered Learning: Activity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C5BB28E7-A560-2867-C3E4-600A87D6578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Write your original activity (box 1 on your handout) on a color A sticky note.</a:t>
            </a:r>
          </a:p>
          <a:p>
            <a:r>
              <a:rPr lang="en-US" altLang="en-US" dirty="0"/>
              <a:t>Write your student-centered learning improvements (box 2 on your handout) on a color B sticky note.</a:t>
            </a:r>
          </a:p>
          <a:p>
            <a:r>
              <a:rPr lang="en-US" altLang="en-US" dirty="0"/>
              <a:t>Add your sticky notes to your group’s poster and draw an arrow from your original activity (A) to your student-centered learning improvements (B).</a:t>
            </a:r>
          </a:p>
        </p:txBody>
      </p:sp>
    </p:spTree>
    <p:extLst>
      <p:ext uri="{BB962C8B-B14F-4D97-AF65-F5344CB8AC3E}">
        <p14:creationId xmlns:p14="http://schemas.microsoft.com/office/powerpoint/2010/main" val="3738103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F71F9-DC6E-0F08-E0C3-C24B28C8E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EFE7A-0977-42EB-2C93-C69A1CAFA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Gallery Walk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E2BBD6A2-EA30-B6A8-B643-CD259E42C4D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7997190" cy="3262312"/>
          </a:xfrm>
        </p:spPr>
        <p:txBody>
          <a:bodyPr/>
          <a:lstStyle/>
          <a:p>
            <a:r>
              <a:rPr lang="en-US" altLang="en-US" dirty="0"/>
              <a:t>Move to another group’s poster. Take your color C sticky notes and something to write with.</a:t>
            </a:r>
          </a:p>
          <a:p>
            <a:r>
              <a:rPr lang="en-US" altLang="en-US" dirty="0"/>
              <a:t>Review the original activities and student-centered learning improvements.</a:t>
            </a:r>
          </a:p>
          <a:p>
            <a:r>
              <a:rPr lang="en-US" altLang="en-US" dirty="0"/>
              <a:t>Give feedback or additional suggestions by writing them on a sticky note and placing them by the activity.</a:t>
            </a:r>
          </a:p>
          <a:p>
            <a:r>
              <a:rPr lang="en-US" altLang="en-US" dirty="0"/>
              <a:t>Repeat this process for at least 1 more activity.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1DA070-86E0-6BCB-5998-F2E1A5A0D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280" y="274638"/>
            <a:ext cx="2082801" cy="105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60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2B9B8-CE2B-AB92-D381-C83B23AA8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50411-3E78-FEEB-B4AD-E260CFAC2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ABC Graffiti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C8231D8-9FBD-63EA-5502-BB64A910A35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49" y="1370013"/>
            <a:ext cx="7956371" cy="2138574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Work in small groups to brainstorm as many words or phrases that connect the following questions in 1 minute: </a:t>
            </a:r>
          </a:p>
          <a:p>
            <a:pPr marL="64008" indent="0">
              <a:buNone/>
            </a:pPr>
            <a:endParaRPr lang="en-US" altLang="en-US" dirty="0"/>
          </a:p>
          <a:p>
            <a:pPr marL="64008" indent="0" algn="ctr">
              <a:buNone/>
            </a:pPr>
            <a:r>
              <a:rPr lang="en-US" altLang="en-US" b="1" i="1" dirty="0"/>
              <a:t>What is Student-Centered Learning?</a:t>
            </a:r>
          </a:p>
        </p:txBody>
      </p:sp>
      <p:pic>
        <p:nvPicPr>
          <p:cNvPr id="3" name="Google Shape;229;p42" descr="A colorful letters and arrows&#10;&#10;Description automatically generated">
            <a:extLst>
              <a:ext uri="{FF2B5EF4-FFF2-40B4-BE49-F238E27FC236}">
                <a16:creationId xmlns:a16="http://schemas.microsoft.com/office/drawing/2014/main" id="{80D456D9-EE7B-8F80-E93B-42BD3524351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18529" y="142901"/>
            <a:ext cx="1334937" cy="125724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BED3EA-464D-B0DD-7314-D2BA45903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6490" y="4616472"/>
            <a:ext cx="1704763" cy="56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r>
              <a:rPr lang="en-US" altLang="en-US" sz="1800" dirty="0">
                <a:hlinkClick r:id="rId5"/>
              </a:rPr>
              <a:t>1 Minute Timer</a:t>
            </a:r>
            <a:endParaRPr lang="en-US" altLang="en-US" sz="1800" dirty="0"/>
          </a:p>
        </p:txBody>
      </p:sp>
      <p:pic>
        <p:nvPicPr>
          <p:cNvPr id="6" name="Online Media 3" title="K20 Center 1 minute timer">
            <a:hlinkClick r:id="" action="ppaction://media"/>
            <a:extLst>
              <a:ext uri="{FF2B5EF4-FFF2-40B4-BE49-F238E27FC236}">
                <a16:creationId xmlns:a16="http://schemas.microsoft.com/office/drawing/2014/main" id="{AF7690D2-75CC-1D9B-774F-BDDC85BF6EC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594529" y="3572055"/>
            <a:ext cx="1848683" cy="104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3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7CD6A-E88D-4912-8A07-8F9FD337B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43CD4E2-458D-3D85-4E00-DC5D4CF92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8025" y="4616472"/>
            <a:ext cx="1890292" cy="56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r>
              <a:rPr lang="en-US" altLang="en-US" sz="1800" dirty="0">
                <a:hlinkClick r:id="rId4"/>
              </a:rPr>
              <a:t>30 Second Timer</a:t>
            </a:r>
            <a:endParaRPr lang="en-US" altLang="en-US" sz="1800" dirty="0"/>
          </a:p>
        </p:txBody>
      </p:sp>
      <p:pic>
        <p:nvPicPr>
          <p:cNvPr id="6" name="Online Media 5" title="K20 Center 30 second timer">
            <a:hlinkClick r:id="" action="ppaction://media"/>
            <a:extLst>
              <a:ext uri="{FF2B5EF4-FFF2-40B4-BE49-F238E27FC236}">
                <a16:creationId xmlns:a16="http://schemas.microsoft.com/office/drawing/2014/main" id="{FE5188AF-32A3-A15F-AA57-97C3C3DB63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594529" y="3572055"/>
            <a:ext cx="1848683" cy="1044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503F5-D166-3BDB-932B-0ED5CAAEB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ABC Graffiti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4E66FF5-1224-079E-E3C5-E7ECEDB59B2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49" y="1370013"/>
            <a:ext cx="7956371" cy="2138574"/>
          </a:xfrm>
        </p:spPr>
        <p:txBody>
          <a:bodyPr/>
          <a:lstStyle/>
          <a:p>
            <a:r>
              <a:rPr lang="en-US" altLang="en-US" dirty="0"/>
              <a:t>Rotate to the next group.</a:t>
            </a:r>
          </a:p>
          <a:p>
            <a:r>
              <a:rPr lang="en-US" altLang="en-US" dirty="0"/>
              <a:t>Read through their list.</a:t>
            </a:r>
          </a:p>
          <a:p>
            <a:r>
              <a:rPr lang="en-US" altLang="en-US" dirty="0"/>
              <a:t>Add words and phrases to the letters that have not already been used in their alphabet.</a:t>
            </a:r>
          </a:p>
          <a:p>
            <a:pPr marL="64008" indent="0" algn="ctr">
              <a:buNone/>
            </a:pPr>
            <a:r>
              <a:rPr lang="en-US" altLang="en-US" b="1" dirty="0"/>
              <a:t>Be prepared to move after time is called.</a:t>
            </a:r>
          </a:p>
        </p:txBody>
      </p:sp>
      <p:pic>
        <p:nvPicPr>
          <p:cNvPr id="3" name="Google Shape;229;p42" descr="A colorful letters and arrows&#10;&#10;Description automatically generated">
            <a:extLst>
              <a:ext uri="{FF2B5EF4-FFF2-40B4-BE49-F238E27FC236}">
                <a16:creationId xmlns:a16="http://schemas.microsoft.com/office/drawing/2014/main" id="{E3214F0B-1048-9CE0-D23A-25FA8AD2A84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18529" y="142901"/>
            <a:ext cx="1334937" cy="125724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850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1DFB9-574C-492D-2C29-E5C6A399E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61A97F0-9B29-EAC0-CC9C-08B680281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8025" y="4616472"/>
            <a:ext cx="1890292" cy="56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r>
              <a:rPr lang="en-US" altLang="en-US" sz="1800" dirty="0">
                <a:hlinkClick r:id="rId4"/>
              </a:rPr>
              <a:t>30 Second Timer</a:t>
            </a:r>
            <a:endParaRPr lang="en-US" altLang="en-US" sz="1800" dirty="0"/>
          </a:p>
        </p:txBody>
      </p:sp>
      <p:pic>
        <p:nvPicPr>
          <p:cNvPr id="6" name="Online Media 5" title="K20 Center 30 second timer">
            <a:hlinkClick r:id="" action="ppaction://media"/>
            <a:extLst>
              <a:ext uri="{FF2B5EF4-FFF2-40B4-BE49-F238E27FC236}">
                <a16:creationId xmlns:a16="http://schemas.microsoft.com/office/drawing/2014/main" id="{EB8E9283-431B-F885-9DD8-BE2710EBA1F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594529" y="3572055"/>
            <a:ext cx="1848683" cy="1044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A2423B-B214-05FD-736B-2F464DA94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ABC Graffiti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377DF71-F93A-6A81-62B0-2AF051B2731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49" y="1370013"/>
            <a:ext cx="7956371" cy="2138574"/>
          </a:xfrm>
        </p:spPr>
        <p:txBody>
          <a:bodyPr/>
          <a:lstStyle/>
          <a:p>
            <a:r>
              <a:rPr lang="en-US" altLang="en-US" dirty="0"/>
              <a:t>After rotations, read through the added responses.</a:t>
            </a:r>
          </a:p>
          <a:p>
            <a:r>
              <a:rPr lang="en-US" altLang="en-US" dirty="0"/>
              <a:t>As a group, create a summary statement of what student-centered learning is.</a:t>
            </a:r>
          </a:p>
          <a:p>
            <a:pPr marL="64008" indent="0" algn="ctr">
              <a:buNone/>
            </a:pPr>
            <a:r>
              <a:rPr lang="en-US" altLang="en-US" b="1" dirty="0"/>
              <a:t>Be prepared to share out.</a:t>
            </a:r>
          </a:p>
        </p:txBody>
      </p:sp>
      <p:pic>
        <p:nvPicPr>
          <p:cNvPr id="3" name="Google Shape;229;p42" descr="A colorful letters and arrows&#10;&#10;Description automatically generated">
            <a:extLst>
              <a:ext uri="{FF2B5EF4-FFF2-40B4-BE49-F238E27FC236}">
                <a16:creationId xmlns:a16="http://schemas.microsoft.com/office/drawing/2014/main" id="{8C6A32F1-4FF4-F1DE-FF68-D63FF6942DF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18529" y="142901"/>
            <a:ext cx="1334937" cy="125724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364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49D0F-13A0-AC3B-8D62-191DD3BD7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CC4FB-139A-9D6D-6F24-CBAB99CE8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Instructional Strategy Reflection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8E93D740-FAB7-3C62-7C90-6FA49D38ADF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dirty="0"/>
              <a:t>Recall the following strategies from the session:</a:t>
            </a:r>
          </a:p>
          <a:p>
            <a:r>
              <a:rPr lang="en-US" altLang="en-US" dirty="0"/>
              <a:t>Looks Like, Sounds Like, Feels Like</a:t>
            </a:r>
          </a:p>
          <a:p>
            <a:r>
              <a:rPr lang="en-US" altLang="en-US" dirty="0"/>
              <a:t>Four Corners</a:t>
            </a:r>
          </a:p>
          <a:p>
            <a:r>
              <a:rPr lang="en-US" altLang="en-US" dirty="0"/>
              <a:t>Frayer Model</a:t>
            </a:r>
          </a:p>
          <a:p>
            <a:r>
              <a:rPr lang="en-US" altLang="en-US" dirty="0"/>
              <a:t>Gallery Walk</a:t>
            </a:r>
          </a:p>
          <a:p>
            <a:r>
              <a:rPr lang="en-US" altLang="en-US" dirty="0"/>
              <a:t>ABC Graffiti</a:t>
            </a:r>
          </a:p>
          <a:p>
            <a:pPr marL="64008" indent="0">
              <a:buNone/>
            </a:pPr>
            <a:r>
              <a:rPr lang="en-US" altLang="en-US" dirty="0"/>
              <a:t>How can you use these strategies in your classroom with student-centered learning?</a:t>
            </a:r>
          </a:p>
        </p:txBody>
      </p:sp>
    </p:spTree>
    <p:extLst>
      <p:ext uri="{BB962C8B-B14F-4D97-AF65-F5344CB8AC3E}">
        <p14:creationId xmlns:p14="http://schemas.microsoft.com/office/powerpoint/2010/main" val="25469273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02DC2DEC-ED14-46D2-92D2-CE7973B77C9B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92F950AD-31EE-4ABC-AB96-5F978758D647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</Template>
  <TotalTime>45</TotalTime>
  <Words>1272</Words>
  <Application>Microsoft Office PowerPoint</Application>
  <PresentationFormat>On-screen Show (16:9)</PresentationFormat>
  <Paragraphs>103</Paragraphs>
  <Slides>24</Slides>
  <Notes>19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Authentic Learning: Student-Centered Success</vt:lpstr>
      <vt:lpstr>Looks Like, Sounds Like, Feels Like</vt:lpstr>
      <vt:lpstr>Essential Question</vt:lpstr>
      <vt:lpstr>Learning Objectives</vt:lpstr>
      <vt:lpstr>Always, Sometimes, or Never True</vt:lpstr>
      <vt:lpstr>Always, Sometimes, or Never True</vt:lpstr>
      <vt:lpstr>Always, Sometimes, or Never True</vt:lpstr>
      <vt:lpstr>Always, Sometimes, or Never True</vt:lpstr>
      <vt:lpstr>Always, Sometimes, or Never True</vt:lpstr>
      <vt:lpstr>Always, Sometimes, or Never True</vt:lpstr>
      <vt:lpstr>Always, Sometimes, or Never True</vt:lpstr>
      <vt:lpstr>Always, Sometimes, or Never True</vt:lpstr>
      <vt:lpstr>Always, Sometimes, or Never True</vt:lpstr>
      <vt:lpstr>Always, Sometimes, or Never True</vt:lpstr>
      <vt:lpstr>Student-Centered Learning (SCL)</vt:lpstr>
      <vt:lpstr>Student-Centered Learning: Frayer Model</vt:lpstr>
      <vt:lpstr>Student-Centered Learning: Activity</vt:lpstr>
      <vt:lpstr>Student-Centered Learning: Activity</vt:lpstr>
      <vt:lpstr>Gallery Walk</vt:lpstr>
      <vt:lpstr>ABC Graffiti</vt:lpstr>
      <vt:lpstr>ABC Graffiti</vt:lpstr>
      <vt:lpstr>ABC Graffiti</vt:lpstr>
      <vt:lpstr>Instructional Strategy Reflection</vt:lpstr>
    </vt:vector>
  </TitlesOfParts>
  <Manager/>
  <Company>University of Oklahoma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Lieu, Mary</dc:creator>
  <cp:keywords/>
  <dc:description/>
  <cp:lastModifiedBy>Lieu, Mary</cp:lastModifiedBy>
  <cp:revision>1</cp:revision>
  <dcterms:created xsi:type="dcterms:W3CDTF">2026-03-24T19:37:21Z</dcterms:created>
  <dcterms:modified xsi:type="dcterms:W3CDTF">2026-03-24T20:22:24Z</dcterms:modified>
  <cp:category/>
</cp:coreProperties>
</file>