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NXez4NraGBucHOHmLE+6eZwzIA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y Frankl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C9F7F1-FD54-4A74-B584-92E2A3F8C361}">
  <a:tblStyle styleId="{20C9F7F1-FD54-4A74-B584-92E2A3F8C3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3F1E9A7-11B1-44DB-98BB-F83F3C915E4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35"/>
  </p:normalViewPr>
  <p:slideViewPr>
    <p:cSldViewPr snapToGrid="0">
      <p:cViewPr varScale="1">
        <p:scale>
          <a:sx n="146" d="100"/>
          <a:sy n="146" d="100"/>
        </p:scale>
        <p:origin x="17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S_yYQoLJ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34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743976090299236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18d7554b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18d7554b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bc3a2dff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dbc3a2dff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a44059a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a44059a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K20 Center. (2021, September 21). </a:t>
            </a:r>
            <a:r>
              <a:rPr lang="en-US" sz="18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K20 Center 5 minute timer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. YouTube. 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hlinkClick r:id="rId3"/>
              </a:rPr>
              <a:t>https://www.youtube.com/watch?v=EVS_yYQoLJg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a44059a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da44059a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bc3a2dff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bc3a2dff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bc3a2dff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dbc3a2dff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bc3a2dff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dbc3a2dff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36446e3d4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2736446e3d4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MVP: most valuable point. Strategies.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https://learn.k20center.ou.edu/strategy/3034</a:t>
            </a:r>
            <a:endParaRPr dirty="0"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18d7554b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g2718d7554b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18d7554b1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2718d7554b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Quoidbach</a:t>
            </a:r>
            <a:r>
              <a:rPr lang="en-US" dirty="0"/>
              <a:t>, J., Wood, A. M., &amp; </a:t>
            </a:r>
            <a:r>
              <a:rPr lang="en-US" dirty="0" err="1"/>
              <a:t>Hansenne</a:t>
            </a:r>
            <a:r>
              <a:rPr lang="en-US" dirty="0"/>
              <a:t>, M. (2009). Back to the future: The effect of daily practice of mental time travel into the future on happiness and anxiety. </a:t>
            </a:r>
            <a:r>
              <a:rPr lang="en-US" i="1" dirty="0"/>
              <a:t>The Journal of Positive Psychology, 4(</a:t>
            </a:r>
            <a:r>
              <a:rPr lang="en-US" dirty="0"/>
              <a:t>5), 349–355. </a:t>
            </a:r>
            <a:r>
              <a:rPr lang="en-US" dirty="0">
                <a:hlinkClick r:id="rId3"/>
              </a:rPr>
              <a:t>https://doi.org/10.1080/17439760902992365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Thinking notes. Strategies. Retrieved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https://learn.k20center.ou.edu/strategy/178</a:t>
            </a: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36446e3d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Thinking notes. Strategies. Retrieved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https://learn.k20center.ou.edu/strategy/178</a:t>
            </a:r>
            <a:endParaRPr/>
          </a:p>
        </p:txBody>
      </p:sp>
      <p:sp>
        <p:nvSpPr>
          <p:cNvPr id="109" name="Google Shape;109;g2736446e3d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718d7554b1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718d7554b1_0_10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g2718d7554b1_0_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2718d7554b1_0_10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718d7554b1_0_112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g2718d7554b1_0_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2718d7554b1_0_1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2718d7554b1_0_11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2" name="Google Shape;52;g2718d7554b1_0_11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53" name="Google Shape;53;g2718d7554b1_0_112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80" t="21570" r="32616" b="56089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2718d7554b1_0_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2718d7554b1_0_1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2718d7554b1_0_1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9" name="Google Shape;59;g2718d7554b1_0_12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718d7554b1_0_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Objective 1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718d7554b1_0_7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g2718d7554b1_0_78"/>
          <p:cNvSpPr txBox="1">
            <a:spLocks noGrp="1"/>
          </p:cNvSpPr>
          <p:nvPr>
            <p:ph type="title" idx="2"/>
          </p:nvPr>
        </p:nvSpPr>
        <p:spPr>
          <a:xfrm>
            <a:off x="311700" y="2884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6" name="Google Shape;16;g2718d7554b1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6575" y="4440925"/>
            <a:ext cx="640075" cy="5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Objective 2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718d7554b1_0_8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g2718d7554b1_0_82"/>
          <p:cNvSpPr txBox="1">
            <a:spLocks noGrp="1"/>
          </p:cNvSpPr>
          <p:nvPr>
            <p:ph type="title" idx="2"/>
          </p:nvPr>
        </p:nvSpPr>
        <p:spPr>
          <a:xfrm>
            <a:off x="311700" y="2884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0" name="Google Shape;20;g2718d7554b1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6575" y="4440925"/>
            <a:ext cx="640075" cy="5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718d7554b1_0_86"/>
          <p:cNvSpPr txBox="1">
            <a:spLocks noGrp="1"/>
          </p:cNvSpPr>
          <p:nvPr>
            <p:ph type="title"/>
          </p:nvPr>
        </p:nvSpPr>
        <p:spPr>
          <a:xfrm>
            <a:off x="1404500" y="445025"/>
            <a:ext cx="74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g2718d7554b1_0_86"/>
          <p:cNvSpPr txBox="1">
            <a:spLocks noGrp="1"/>
          </p:cNvSpPr>
          <p:nvPr>
            <p:ph type="body" idx="1"/>
          </p:nvPr>
        </p:nvSpPr>
        <p:spPr>
          <a:xfrm>
            <a:off x="1404500" y="1152475"/>
            <a:ext cx="742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g2718d7554b1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6575" y="4440925"/>
            <a:ext cx="640075" cy="5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two column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718d7554b1_0_90"/>
          <p:cNvSpPr txBox="1">
            <a:spLocks noGrp="1"/>
          </p:cNvSpPr>
          <p:nvPr>
            <p:ph type="title"/>
          </p:nvPr>
        </p:nvSpPr>
        <p:spPr>
          <a:xfrm>
            <a:off x="1404500" y="445025"/>
            <a:ext cx="74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718d7554b1_0_90"/>
          <p:cNvSpPr txBox="1">
            <a:spLocks noGrp="1"/>
          </p:cNvSpPr>
          <p:nvPr>
            <p:ph type="body" idx="1"/>
          </p:nvPr>
        </p:nvSpPr>
        <p:spPr>
          <a:xfrm>
            <a:off x="1404500" y="1152475"/>
            <a:ext cx="427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718d7554b1_0_90"/>
          <p:cNvSpPr txBox="1">
            <a:spLocks noGrp="1"/>
          </p:cNvSpPr>
          <p:nvPr>
            <p:ph type="body" idx="2"/>
          </p:nvPr>
        </p:nvSpPr>
        <p:spPr>
          <a:xfrm>
            <a:off x="4553000" y="1152475"/>
            <a:ext cx="427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g2718d7554b1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6575" y="4440925"/>
            <a:ext cx="640075" cy="5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718d7554b1_0_95"/>
          <p:cNvSpPr txBox="1">
            <a:spLocks noGrp="1"/>
          </p:cNvSpPr>
          <p:nvPr>
            <p:ph type="title"/>
          </p:nvPr>
        </p:nvSpPr>
        <p:spPr>
          <a:xfrm>
            <a:off x="1024825" y="445025"/>
            <a:ext cx="78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g2718d7554b1_0_95"/>
          <p:cNvSpPr txBox="1">
            <a:spLocks noGrp="1"/>
          </p:cNvSpPr>
          <p:nvPr>
            <p:ph type="body" idx="1"/>
          </p:nvPr>
        </p:nvSpPr>
        <p:spPr>
          <a:xfrm>
            <a:off x="1024825" y="1152475"/>
            <a:ext cx="780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g2718d7554b1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6575" y="4440925"/>
            <a:ext cx="640075" cy="5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two column 1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718d7554b1_0_99"/>
          <p:cNvSpPr txBox="1">
            <a:spLocks noGrp="1"/>
          </p:cNvSpPr>
          <p:nvPr>
            <p:ph type="title"/>
          </p:nvPr>
        </p:nvSpPr>
        <p:spPr>
          <a:xfrm>
            <a:off x="1404500" y="445025"/>
            <a:ext cx="74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718d7554b1_0_99"/>
          <p:cNvSpPr txBox="1">
            <a:spLocks noGrp="1"/>
          </p:cNvSpPr>
          <p:nvPr>
            <p:ph type="body" idx="1"/>
          </p:nvPr>
        </p:nvSpPr>
        <p:spPr>
          <a:xfrm>
            <a:off x="1404500" y="1152475"/>
            <a:ext cx="427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718d7554b1_0_99"/>
          <p:cNvSpPr txBox="1">
            <a:spLocks noGrp="1"/>
          </p:cNvSpPr>
          <p:nvPr>
            <p:ph type="body" idx="2"/>
          </p:nvPr>
        </p:nvSpPr>
        <p:spPr>
          <a:xfrm>
            <a:off x="4578550" y="1152475"/>
            <a:ext cx="427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" name="Google Shape;38;g2718d7554b1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6575" y="4440925"/>
            <a:ext cx="640075" cy="5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2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718d7554b1_0_10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2718d7554b1_0_10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g2718d7554b1_0_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18d7554b1_0_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718d7554b1_0_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718d7554b1_0_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EVS_yYQoLJg?feature=oembed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bc3a2dff2_0_13"/>
          <p:cNvSpPr txBox="1">
            <a:spLocks noGrp="1"/>
          </p:cNvSpPr>
          <p:nvPr>
            <p:ph type="body" idx="1"/>
          </p:nvPr>
        </p:nvSpPr>
        <p:spPr>
          <a:xfrm>
            <a:off x="1404500" y="1152475"/>
            <a:ext cx="7427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Think about the following: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is the purpose of a campus visit?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Can there be more than one purpose?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Does grade level affect the purpose?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9" name="Google Shape;119;g2dbc3a2dff2_0_13"/>
          <p:cNvSpPr txBox="1">
            <a:spLocks noGrp="1"/>
          </p:cNvSpPr>
          <p:nvPr>
            <p:ph type="title"/>
          </p:nvPr>
        </p:nvSpPr>
        <p:spPr>
          <a:xfrm>
            <a:off x="1404500" y="445025"/>
            <a:ext cx="742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Why </a:t>
            </a:r>
            <a:r>
              <a:rPr lang="en-US" dirty="0"/>
              <a:t>Campus Visits?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1404500" y="1152475"/>
            <a:ext cx="7427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main purpose of campus visits is to focus on the benefits of postsecondary education.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Campus visits can also focus on: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Career or degree options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Extracurricular activities, making connections, and social belonging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Scholarships and grants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Admission and application requirements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1404500" y="445025"/>
            <a:ext cx="742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Purpose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a44059a91_0_0"/>
          <p:cNvSpPr txBox="1">
            <a:spLocks noGrp="1"/>
          </p:cNvSpPr>
          <p:nvPr>
            <p:ph type="body" idx="1"/>
          </p:nvPr>
        </p:nvSpPr>
        <p:spPr>
          <a:xfrm>
            <a:off x="1404500" y="1041875"/>
            <a:ext cx="742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At your table, look over the Campus Visit Checklist.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Discuss: what are some best practices we can use to make planning a campus visit more manageable?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Pick a spokesperson for your group.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Be prepared to share two ideas your table discussed.</a:t>
            </a:r>
            <a:endParaRPr dirty="0"/>
          </a:p>
        </p:txBody>
      </p:sp>
      <p:sp>
        <p:nvSpPr>
          <p:cNvPr id="131" name="Google Shape;131;g2da44059a91_0_0"/>
          <p:cNvSpPr txBox="1">
            <a:spLocks noGrp="1"/>
          </p:cNvSpPr>
          <p:nvPr>
            <p:ph type="title"/>
          </p:nvPr>
        </p:nvSpPr>
        <p:spPr>
          <a:xfrm>
            <a:off x="1404500" y="445025"/>
            <a:ext cx="74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</a:t>
            </a:r>
            <a:endParaRPr dirty="0"/>
          </a:p>
        </p:txBody>
      </p:sp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044BD694-1BF2-1495-9551-D6A9DC7339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02000" y="3384075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a44059a91_0_5"/>
          <p:cNvSpPr txBox="1">
            <a:spLocks noGrp="1"/>
          </p:cNvSpPr>
          <p:nvPr>
            <p:ph type="title"/>
          </p:nvPr>
        </p:nvSpPr>
        <p:spPr>
          <a:xfrm>
            <a:off x="1404500" y="445025"/>
            <a:ext cx="74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Personalize: Large Tours vs. Small Tours</a:t>
            </a:r>
            <a:endParaRPr sz="3400" dirty="0"/>
          </a:p>
        </p:txBody>
      </p:sp>
      <p:graphicFrame>
        <p:nvGraphicFramePr>
          <p:cNvPr id="138" name="Google Shape;138;g2da44059a91_0_5"/>
          <p:cNvGraphicFramePr/>
          <p:nvPr/>
        </p:nvGraphicFramePr>
        <p:xfrm>
          <a:off x="1404500" y="1345500"/>
          <a:ext cx="7239000" cy="2894940"/>
        </p:xfrm>
        <a:graphic>
          <a:graphicData uri="http://schemas.openxmlformats.org/drawingml/2006/table">
            <a:tbl>
              <a:tblPr>
                <a:noFill/>
                <a:tableStyleId>{20C9F7F1-FD54-4A74-B584-92E2A3F8C361}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Large Tours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BD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Tours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BD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 one-to-one interaction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Allow students to get to know their tour guides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discourage students from asking questions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provide students with a safe space to ask questions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 a better feel for the community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bc3a2dff2_0_22"/>
          <p:cNvSpPr txBox="1">
            <a:spLocks noGrp="1"/>
          </p:cNvSpPr>
          <p:nvPr>
            <p:ph type="body" idx="1"/>
          </p:nvPr>
        </p:nvSpPr>
        <p:spPr>
          <a:xfrm>
            <a:off x="1404500" y="1152475"/>
            <a:ext cx="742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Help students imagine themselves at the university. Focus on things they would be interested in, including:</a:t>
            </a:r>
          </a:p>
          <a:p>
            <a:pPr indent="-457200"/>
            <a:r>
              <a:rPr lang="en-US" dirty="0"/>
              <a:t>Stadium tours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Recreational or fitness centers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Esports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Hands-on labs or programs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Favorite student spots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Unique features for that campus</a:t>
            </a:r>
            <a:endParaRPr dirty="0"/>
          </a:p>
        </p:txBody>
      </p:sp>
      <p:sp>
        <p:nvSpPr>
          <p:cNvPr id="144" name="Google Shape;144;g2dbc3a2dff2_0_22"/>
          <p:cNvSpPr txBox="1">
            <a:spLocks noGrp="1"/>
          </p:cNvSpPr>
          <p:nvPr>
            <p:ph type="title"/>
          </p:nvPr>
        </p:nvSpPr>
        <p:spPr>
          <a:xfrm>
            <a:off x="1404500" y="445025"/>
            <a:ext cx="74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Practical &amp; Playful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bc3a2dff2_0_27"/>
          <p:cNvSpPr txBox="1">
            <a:spLocks noGrp="1"/>
          </p:cNvSpPr>
          <p:nvPr>
            <p:ph type="body" idx="1"/>
          </p:nvPr>
        </p:nvSpPr>
        <p:spPr>
          <a:xfrm>
            <a:off x="1404500" y="1152475"/>
            <a:ext cx="742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T-shirts help easily identify students as minors on campus and can help you locate your group.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Eat on campus at the main dining hall.</a:t>
            </a:r>
            <a:endParaRPr dirty="0"/>
          </a:p>
        </p:txBody>
      </p:sp>
      <p:sp>
        <p:nvSpPr>
          <p:cNvPr id="150" name="Google Shape;150;g2dbc3a2dff2_0_27"/>
          <p:cNvSpPr txBox="1">
            <a:spLocks noGrp="1"/>
          </p:cNvSpPr>
          <p:nvPr>
            <p:ph type="title"/>
          </p:nvPr>
        </p:nvSpPr>
        <p:spPr>
          <a:xfrm>
            <a:off x="1404500" y="445025"/>
            <a:ext cx="74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Provisions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dbc3a2dff2_0_32"/>
          <p:cNvSpPr txBox="1">
            <a:spLocks noGrp="1"/>
          </p:cNvSpPr>
          <p:nvPr>
            <p:ph type="title"/>
          </p:nvPr>
        </p:nvSpPr>
        <p:spPr>
          <a:xfrm>
            <a:off x="1051825" y="1498025"/>
            <a:ext cx="3254700" cy="16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Campus Visit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Checklist</a:t>
            </a:r>
            <a:endParaRPr dirty="0"/>
          </a:p>
        </p:txBody>
      </p:sp>
      <p:pic>
        <p:nvPicPr>
          <p:cNvPr id="3" name="Picture 2" descr="A checklist with text on it&#10;&#10;Description automatically generated">
            <a:extLst>
              <a:ext uri="{FF2B5EF4-FFF2-40B4-BE49-F238E27FC236}">
                <a16:creationId xmlns:a16="http://schemas.microsoft.com/office/drawing/2014/main" id="{46BD8435-C0D6-C4F8-13E2-76AA920D8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0455"/>
            <a:ext cx="3893903" cy="48825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024825" y="445025"/>
            <a:ext cx="780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Where Should We Go?</a:t>
            </a:r>
            <a:endParaRPr dirty="0"/>
          </a:p>
        </p:txBody>
      </p:sp>
      <p:graphicFrame>
        <p:nvGraphicFramePr>
          <p:cNvPr id="162" name="Google Shape;162;p9"/>
          <p:cNvGraphicFramePr/>
          <p:nvPr>
            <p:extLst>
              <p:ext uri="{D42A27DB-BD31-4B8C-83A1-F6EECF244321}">
                <p14:modId xmlns:p14="http://schemas.microsoft.com/office/powerpoint/2010/main" val="4196241307"/>
              </p:ext>
            </p:extLst>
          </p:nvPr>
        </p:nvGraphicFramePr>
        <p:xfrm>
          <a:off x="1714875" y="2491013"/>
          <a:ext cx="6132750" cy="2522220"/>
        </p:xfrm>
        <a:graphic>
          <a:graphicData uri="http://schemas.openxmlformats.org/drawingml/2006/table">
            <a:tbl>
              <a:tblPr>
                <a:noFill/>
                <a:tableStyleId>{13F1E9A7-11B1-44DB-98BB-F83F3C915E4A}</a:tableStyleId>
              </a:tblPr>
              <a:tblGrid>
                <a:gridCol w="61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Location Type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A8B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tech center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Community college or junior college (regional two-year)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four-year college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Four</a:t>
                      </a: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research institution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Minority Serving Institutions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3" name="Google Shape;163;p9"/>
          <p:cNvSpPr txBox="1"/>
          <p:nvPr/>
        </p:nvSpPr>
        <p:spPr>
          <a:xfrm>
            <a:off x="1375150" y="1017725"/>
            <a:ext cx="7266000" cy="1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Working with a colleague from your school, brainstorm a few recommendations for campus visit locations for 8th grade through 11th grade.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Pick one for each category.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36446e3d4_2_6"/>
          <p:cNvSpPr txBox="1">
            <a:spLocks noGrp="1"/>
          </p:cNvSpPr>
          <p:nvPr>
            <p:ph type="title"/>
          </p:nvPr>
        </p:nvSpPr>
        <p:spPr>
          <a:xfrm>
            <a:off x="1024825" y="445025"/>
            <a:ext cx="780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Where Should We Go?</a:t>
            </a:r>
            <a:endParaRPr dirty="0"/>
          </a:p>
        </p:txBody>
      </p:sp>
      <p:graphicFrame>
        <p:nvGraphicFramePr>
          <p:cNvPr id="169" name="Google Shape;169;g2736446e3d4_2_6"/>
          <p:cNvGraphicFramePr/>
          <p:nvPr>
            <p:extLst>
              <p:ext uri="{D42A27DB-BD31-4B8C-83A1-F6EECF244321}">
                <p14:modId xmlns:p14="http://schemas.microsoft.com/office/powerpoint/2010/main" val="698052670"/>
              </p:ext>
            </p:extLst>
          </p:nvPr>
        </p:nvGraphicFramePr>
        <p:xfrm>
          <a:off x="1714875" y="2491013"/>
          <a:ext cx="6132750" cy="2522220"/>
        </p:xfrm>
        <a:graphic>
          <a:graphicData uri="http://schemas.openxmlformats.org/drawingml/2006/table">
            <a:tbl>
              <a:tblPr>
                <a:noFill/>
                <a:tableStyleId>{13F1E9A7-11B1-44DB-98BB-F83F3C915E4A}</a:tableStyleId>
              </a:tblPr>
              <a:tblGrid>
                <a:gridCol w="61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Location Type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A8B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tech center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Community college or junior college (regional two-year)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four-year college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Four</a:t>
                      </a: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research institution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Minority Serving Institutions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0" name="Google Shape;170;g2736446e3d4_2_6"/>
          <p:cNvSpPr txBox="1"/>
          <p:nvPr/>
        </p:nvSpPr>
        <p:spPr>
          <a:xfrm>
            <a:off x="1375150" y="1017725"/>
            <a:ext cx="7266000" cy="1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avigate to the Padlet: </a:t>
            </a:r>
            <a:r>
              <a:rPr lang="en-US" sz="2200" dirty="0">
                <a:solidFill>
                  <a:schemeClr val="lt1"/>
                </a:solidFill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insert </a:t>
            </a:r>
            <a:r>
              <a:rPr lang="en-US" sz="2200" dirty="0" err="1">
                <a:solidFill>
                  <a:schemeClr val="lt1"/>
                </a:solidFill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padlet</a:t>
            </a:r>
            <a:r>
              <a:rPr lang="en-US" sz="2200" dirty="0">
                <a:solidFill>
                  <a:schemeClr val="lt1"/>
                </a:solidFill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 link</a:t>
            </a:r>
            <a:endParaRPr sz="2200" dirty="0">
              <a:solidFill>
                <a:schemeClr val="lt1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 each column, add a note with your school’s name and a location you recommend.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type="title"/>
          </p:nvPr>
        </p:nvSpPr>
        <p:spPr>
          <a:xfrm>
            <a:off x="1404500" y="445025"/>
            <a:ext cx="742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MVP: Most Valuable Point</a:t>
            </a:r>
            <a:endParaRPr dirty="0"/>
          </a:p>
        </p:txBody>
      </p:sp>
      <p:sp>
        <p:nvSpPr>
          <p:cNvPr id="176" name="Google Shape;176;p10"/>
          <p:cNvSpPr txBox="1">
            <a:spLocks noGrp="1"/>
          </p:cNvSpPr>
          <p:nvPr>
            <p:ph type="body" idx="1"/>
          </p:nvPr>
        </p:nvSpPr>
        <p:spPr>
          <a:xfrm>
            <a:off x="1404500" y="1152475"/>
            <a:ext cx="7427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the most valuable and important piece of information you learned today?</a:t>
            </a:r>
            <a:endParaRPr/>
          </a:p>
        </p:txBody>
      </p:sp>
      <p:pic>
        <p:nvPicPr>
          <p:cNvPr id="177" name="Google Shape;17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4425" y="83475"/>
            <a:ext cx="1387775" cy="12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361175" y="2184142"/>
            <a:ext cx="842165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Imagining Possible Future Selves</a:t>
            </a:r>
            <a:endParaRPr dirty="0"/>
          </a:p>
        </p:txBody>
      </p:sp>
      <p:sp>
        <p:nvSpPr>
          <p:cNvPr id="69" name="Google Shape;69;p2"/>
          <p:cNvSpPr txBox="1">
            <a:spLocks noGrp="1"/>
          </p:cNvSpPr>
          <p:nvPr>
            <p:ph type="title" idx="2"/>
          </p:nvPr>
        </p:nvSpPr>
        <p:spPr>
          <a:xfrm>
            <a:off x="361175" y="3025942"/>
            <a:ext cx="84216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Importance of Postsecondary Campus Visits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1404500" y="947675"/>
            <a:ext cx="742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/>
              <a:t>Essential Question</a:t>
            </a:r>
            <a:endParaRPr sz="5000"/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1404500" y="1655125"/>
            <a:ext cx="7106700" cy="25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Why are postsecondary campus visits important for middle school and early high school students?</a:t>
            </a: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are the essential components of a campus visit?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18d7554b1_0_126"/>
          <p:cNvSpPr txBox="1">
            <a:spLocks noGrp="1"/>
          </p:cNvSpPr>
          <p:nvPr>
            <p:ph type="title"/>
          </p:nvPr>
        </p:nvSpPr>
        <p:spPr>
          <a:xfrm>
            <a:off x="1404500" y="947675"/>
            <a:ext cx="742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 dirty="0"/>
              <a:t>Lesson Objectives</a:t>
            </a:r>
            <a:endParaRPr sz="5000" dirty="0"/>
          </a:p>
        </p:txBody>
      </p:sp>
      <p:sp>
        <p:nvSpPr>
          <p:cNvPr id="81" name="Google Shape;81;g2718d7554b1_0_126"/>
          <p:cNvSpPr txBox="1">
            <a:spLocks noGrp="1"/>
          </p:cNvSpPr>
          <p:nvPr>
            <p:ph type="body" idx="1"/>
          </p:nvPr>
        </p:nvSpPr>
        <p:spPr>
          <a:xfrm>
            <a:off x="1404500" y="1655125"/>
            <a:ext cx="7106700" cy="25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Understand the importance of a postsecondary education campus visit. </a:t>
            </a:r>
          </a:p>
          <a:p>
            <a:pPr marL="635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●"/>
            </a:pPr>
            <a:r>
              <a:rPr lang="en-US" dirty="0"/>
              <a:t>Discuss the essential components of a campus visit to plan future events.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18d7554b1_0_131"/>
          <p:cNvSpPr txBox="1">
            <a:spLocks noGrp="1"/>
          </p:cNvSpPr>
          <p:nvPr>
            <p:ph type="title"/>
          </p:nvPr>
        </p:nvSpPr>
        <p:spPr>
          <a:xfrm>
            <a:off x="1404500" y="947675"/>
            <a:ext cx="742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 dirty="0"/>
              <a:t>Mental Time Travel</a:t>
            </a:r>
            <a:endParaRPr sz="5000" dirty="0"/>
          </a:p>
        </p:txBody>
      </p:sp>
      <p:sp>
        <p:nvSpPr>
          <p:cNvPr id="87" name="Google Shape;87;g2718d7554b1_0_131"/>
          <p:cNvSpPr txBox="1">
            <a:spLocks noGrp="1"/>
          </p:cNvSpPr>
          <p:nvPr>
            <p:ph type="body" idx="1"/>
          </p:nvPr>
        </p:nvSpPr>
        <p:spPr>
          <a:xfrm>
            <a:off x="1404500" y="1655125"/>
            <a:ext cx="7106700" cy="25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Imagine one positive event that could take place in your future. Think of as many details as possible, including the emotions you would feel.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404499" y="1152475"/>
            <a:ext cx="742769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dirty="0"/>
              <a:t>Find a partner sitting near you.</a:t>
            </a:r>
            <a:endParaRPr dirty="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dirty="0"/>
              <a:t>Share your event with your partner.</a:t>
            </a:r>
            <a:endParaRPr dirty="0"/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dirty="0"/>
              <a:t>Include the emotions and details.</a:t>
            </a:r>
            <a:endParaRPr dirty="0"/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dirty="0"/>
              <a:t>Where did the details of your event come from? Past experiences? Details you have witnessed in the lives of others? Social media?</a:t>
            </a:r>
            <a:endParaRPr dirty="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dirty="0"/>
              <a:t>Switch roles and listen to your partner describe their event.</a:t>
            </a:r>
            <a:endParaRPr dirty="0"/>
          </a:p>
        </p:txBody>
      </p:sp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1404500" y="445025"/>
            <a:ext cx="742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Mental Time Travel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body" idx="4294967295"/>
          </p:nvPr>
        </p:nvSpPr>
        <p:spPr>
          <a:xfrm>
            <a:off x="1124850" y="1668600"/>
            <a:ext cx="7537500" cy="23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4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Positive mental time travel is shown to increase happiness and decrease anxiety.</a:t>
            </a:r>
            <a:endParaRPr sz="4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4294967295"/>
          </p:nvPr>
        </p:nvSpPr>
        <p:spPr>
          <a:xfrm>
            <a:off x="3017951" y="3943350"/>
            <a:ext cx="46665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Quoidbach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et al., 2009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>
            <a:off x="1404500" y="1093375"/>
            <a:ext cx="7427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you read through the research brief, mark the following: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indent="-457200">
              <a:lnSpc>
                <a:spcPct val="100000"/>
              </a:lnSpc>
            </a:pPr>
            <a:r>
              <a:rPr lang="en-US" dirty="0"/>
              <a:t>The main idea(s)—Mark with a star ⭐</a:t>
            </a:r>
          </a:p>
          <a:p>
            <a:pPr indent="-457200">
              <a:lnSpc>
                <a:spcPct val="100000"/>
              </a:lnSpc>
            </a:pPr>
            <a:r>
              <a:rPr lang="en-US" dirty="0"/>
              <a:t>Your favorite parts—Mark with exclamation points ❗</a:t>
            </a:r>
          </a:p>
          <a:p>
            <a:pPr indent="-457200">
              <a:lnSpc>
                <a:spcPct val="100000"/>
              </a:lnSpc>
            </a:pPr>
            <a:r>
              <a:rPr lang="en-US" dirty="0"/>
              <a:t>Questions—Mark with question marks ❓</a:t>
            </a:r>
          </a:p>
          <a:p>
            <a:pPr indent="-457200">
              <a:lnSpc>
                <a:spcPct val="100000"/>
              </a:lnSpc>
            </a:pPr>
            <a:r>
              <a:rPr lang="en-US" dirty="0"/>
              <a:t>Student benefits—Mark with a heart 💛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1404500" y="445025"/>
            <a:ext cx="742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Thinking Notes</a:t>
            </a:r>
            <a:endParaRPr dirty="0"/>
          </a:p>
        </p:txBody>
      </p:sp>
      <p:pic>
        <p:nvPicPr>
          <p:cNvPr id="106" name="Google Shape;10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9800" y="81200"/>
            <a:ext cx="1120849" cy="112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36446e3d4_2_0"/>
          <p:cNvSpPr txBox="1">
            <a:spLocks noGrp="1"/>
          </p:cNvSpPr>
          <p:nvPr>
            <p:ph type="body" idx="1"/>
          </p:nvPr>
        </p:nvSpPr>
        <p:spPr>
          <a:xfrm>
            <a:off x="1404500" y="1093375"/>
            <a:ext cx="7427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Share what you marked as you read.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indent="-457200">
              <a:lnSpc>
                <a:spcPct val="100000"/>
              </a:lnSpc>
            </a:pPr>
            <a:r>
              <a:rPr lang="en-US" dirty="0"/>
              <a:t>The main idea(s)—Mark with a star ⭐</a:t>
            </a:r>
          </a:p>
          <a:p>
            <a:pPr indent="-457200">
              <a:lnSpc>
                <a:spcPct val="100000"/>
              </a:lnSpc>
            </a:pPr>
            <a:r>
              <a:rPr lang="en-US" dirty="0"/>
              <a:t>Your favorite parts—Mark with exclamation points ❗</a:t>
            </a:r>
          </a:p>
          <a:p>
            <a:pPr indent="-457200">
              <a:lnSpc>
                <a:spcPct val="100000"/>
              </a:lnSpc>
            </a:pPr>
            <a:r>
              <a:rPr lang="en-US" dirty="0"/>
              <a:t>Questions—Mark with question marks ❓</a:t>
            </a:r>
          </a:p>
          <a:p>
            <a:pPr indent="-457200">
              <a:lnSpc>
                <a:spcPct val="100000"/>
              </a:lnSpc>
            </a:pPr>
            <a:r>
              <a:rPr lang="en-US" dirty="0"/>
              <a:t>Student benefits—Mark with a heart 💛</a:t>
            </a:r>
          </a:p>
        </p:txBody>
      </p:sp>
      <p:sp>
        <p:nvSpPr>
          <p:cNvPr id="112" name="Google Shape;112;g2736446e3d4_2_0"/>
          <p:cNvSpPr txBox="1">
            <a:spLocks noGrp="1"/>
          </p:cNvSpPr>
          <p:nvPr>
            <p:ph type="title"/>
          </p:nvPr>
        </p:nvSpPr>
        <p:spPr>
          <a:xfrm>
            <a:off x="1404500" y="445025"/>
            <a:ext cx="742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Did You Discover?</a:t>
            </a:r>
            <a:endParaRPr dirty="0"/>
          </a:p>
        </p:txBody>
      </p:sp>
      <p:pic>
        <p:nvPicPr>
          <p:cNvPr id="113" name="Google Shape;113;g2736446e3d4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9800" y="81200"/>
            <a:ext cx="1120849" cy="112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814</Words>
  <Application>Microsoft Macintosh PowerPoint</Application>
  <PresentationFormat>On-screen Show (16:9)</PresentationFormat>
  <Paragraphs>104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Times New Roman</vt:lpstr>
      <vt:lpstr>Simple Light</vt:lpstr>
      <vt:lpstr>PowerPoint Presentation</vt:lpstr>
      <vt:lpstr>Imagining Possible Future Selves</vt:lpstr>
      <vt:lpstr>Essential Question</vt:lpstr>
      <vt:lpstr>Lesson Objectives</vt:lpstr>
      <vt:lpstr>Mental Time Travel</vt:lpstr>
      <vt:lpstr>Mental Time Travel</vt:lpstr>
      <vt:lpstr>PowerPoint Presentation</vt:lpstr>
      <vt:lpstr>Thinking Notes</vt:lpstr>
      <vt:lpstr>What Did You Discover?</vt:lpstr>
      <vt:lpstr>Why Campus Visits?</vt:lpstr>
      <vt:lpstr>Purpose</vt:lpstr>
      <vt:lpstr>Plan</vt:lpstr>
      <vt:lpstr>Personalize: Large Tours vs. Small Tours</vt:lpstr>
      <vt:lpstr>Practical &amp; Playful</vt:lpstr>
      <vt:lpstr>Provisions</vt:lpstr>
      <vt:lpstr>Campus Visit  Checklist</vt:lpstr>
      <vt:lpstr>Where Should We Go?</vt:lpstr>
      <vt:lpstr>Where Should We Go?</vt:lpstr>
      <vt:lpstr>MVP: Most Valuable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Gracia, Ann M.</cp:lastModifiedBy>
  <cp:revision>7</cp:revision>
  <dcterms:created xsi:type="dcterms:W3CDTF">2022-06-29T19:59:44Z</dcterms:created>
  <dcterms:modified xsi:type="dcterms:W3CDTF">2024-08-21T18:28:15Z</dcterms:modified>
</cp:coreProperties>
</file>