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jisZHAfeJ1ZjsREl1SCpv4FSIn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4CDED97-0AA3-4A81-8EF0-C656981C5F6B}">
  <a:tblStyle styleId="{84CDED97-0AA3-4A81-8EF0-C656981C5F6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C9984C2C-4C77-481E-94A3-E9BFBEDBFBCE}" styleName="Table_1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youtube.com/watch?v=EVS_yYQoLJg" TargetMode="Externa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3034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78" TargetMode="Externa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78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718d7554b1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718d7554b1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dbc3a2dff2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2dbc3a2dff2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da44059a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da44059a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YouTube. (2021, September 21). </a:t>
            </a:r>
            <a:r>
              <a:rPr i="1" lang="en-US"/>
              <a:t>K20 Center 5 minute timer</a:t>
            </a:r>
            <a:r>
              <a:rPr lang="en-US"/>
              <a:t>. YouTube.</a:t>
            </a:r>
            <a:r>
              <a:rPr lang="en-US" u="sng">
                <a:solidFill>
                  <a:schemeClr val="hlink"/>
                </a:solidFill>
                <a:hlinkClick r:id="rId2"/>
              </a:rPr>
              <a:t> https://www.youtube.com/watch?v=EVS_yYQoLJg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da44059a9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2da44059a9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dbc3a2dff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dbc3a2dff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dbc3a2dff2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dbc3a2dff2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dbc3a2dff2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dbc3a2dff2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9" name="Google Shape;159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736446e3d4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6" name="Google Shape;166;g2736446e3d4_2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MVP: Most Valuable Point. Strategies.</a:t>
            </a:r>
            <a:r>
              <a:rPr lang="en-US" sz="12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https://learn.k20center.ou.edu/strategy/3034</a:t>
            </a:r>
            <a:endParaRPr/>
          </a:p>
        </p:txBody>
      </p:sp>
      <p:sp>
        <p:nvSpPr>
          <p:cNvPr id="173" name="Google Shape;173;p1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" name="Google Shape;7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718d7554b1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8" name="Google Shape;78;g2718d7554b1_0_1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718d7554b1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4" name="Google Shape;84;g2718d7554b1_0_1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0" name="Google Shape;9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1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Thinking notes. Strategies. Retrieved from </a:t>
            </a:r>
            <a:r>
              <a:rPr lang="en-US" u="sng">
                <a:solidFill>
                  <a:schemeClr val="hlink"/>
                </a:solidFill>
                <a:hlinkClick r:id="rId2"/>
              </a:rPr>
              <a:t>https://learn.k20center.ou.edu/strategy/178</a:t>
            </a:r>
            <a:endParaRPr/>
          </a:p>
        </p:txBody>
      </p:sp>
      <p:sp>
        <p:nvSpPr>
          <p:cNvPr id="102" name="Google Shape;102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736446e3d4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Thinking notes. Strategies. Retrieved from </a:t>
            </a:r>
            <a:r>
              <a:rPr lang="en-US" u="sng">
                <a:solidFill>
                  <a:schemeClr val="hlink"/>
                </a:solidFill>
                <a:hlinkClick r:id="rId2"/>
              </a:rPr>
              <a:t>https://learn.k20center.ou.edu/strategy/178</a:t>
            </a:r>
            <a:endParaRPr/>
          </a:p>
        </p:txBody>
      </p:sp>
      <p:sp>
        <p:nvSpPr>
          <p:cNvPr id="109" name="Google Shape;109;g2736446e3d4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Relationship Id="rId3" Type="http://schemas.openxmlformats.org/officeDocument/2006/relationships/image" Target="../media/image7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1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1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1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718d7554b1_0_7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2718d7554b1_0_108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37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36550" lvl="2" marL="137160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indent="-323850" lvl="3" marL="18288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indent="-314325" lvl="4" marL="22860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5" name="Google Shape;45;g2718d7554b1_0_10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g2718d7554b1_0_108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ll Quote">
  <p:cSld name="Pull Quot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718d7554b1_0_112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1C3C5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g2718d7554b1_0_1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g2718d7554b1_0_112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g2718d7554b1_0_112"/>
          <p:cNvSpPr txBox="1"/>
          <p:nvPr>
            <p:ph idx="1" type="body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indent="-325755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52" name="Google Shape;52;g2718d7554b1_0_112"/>
          <p:cNvSpPr txBox="1"/>
          <p:nvPr>
            <p:ph idx="2" type="body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i="1" sz="1600">
                <a:solidFill>
                  <a:schemeClr val="lt1"/>
                </a:solidFill>
              </a:defRPr>
            </a:lvl1pPr>
            <a:lvl2pPr indent="-325755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pic>
        <p:nvPicPr>
          <p:cNvPr descr="A picture containing icon&#10;&#10;Description automatically generated" id="53" name="Google Shape;53;g2718d7554b1_0_112"/>
          <p:cNvPicPr preferRelativeResize="0"/>
          <p:nvPr/>
        </p:nvPicPr>
        <p:blipFill rotWithShape="1">
          <a:blip r:embed="rId3">
            <a:alphaModFix/>
          </a:blip>
          <a:srcRect b="56089" l="34180" r="32616" t="21570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No Logo">
  <p:cSld name="Blank No Logo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ategy v1">
  <p:cSld name="Strategy v1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g2718d7554b1_0_1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g2718d7554b1_0_12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g2718d7554b1_0_120"/>
          <p:cNvSpPr txBox="1"/>
          <p:nvPr>
            <p:ph idx="1" type="body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>
            <a:lvl1pPr indent="-3937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59" name="Google Shape;59;g2718d7554b1_0_120"/>
          <p:cNvSpPr/>
          <p:nvPr>
            <p:ph idx="2" type="pic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2">
  <p:cSld name="TITLE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2718d7554b1_0_7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/Objective 1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718d7554b1_0_7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g2718d7554b1_0_78"/>
          <p:cNvSpPr txBox="1"/>
          <p:nvPr>
            <p:ph idx="2" type="title"/>
          </p:nvPr>
        </p:nvSpPr>
        <p:spPr>
          <a:xfrm>
            <a:off x="311700" y="28844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pic>
        <p:nvPicPr>
          <p:cNvPr id="16" name="Google Shape;16;g2718d7554b1_0_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6575" y="4440925"/>
            <a:ext cx="640075" cy="59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/Objective 2">
  <p:cSld name="SECTION_HEADER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2718d7554b1_0_8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g2718d7554b1_0_82"/>
          <p:cNvSpPr txBox="1"/>
          <p:nvPr>
            <p:ph idx="2" type="title"/>
          </p:nvPr>
        </p:nvSpPr>
        <p:spPr>
          <a:xfrm>
            <a:off x="311700" y="28844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pic>
        <p:nvPicPr>
          <p:cNvPr id="20" name="Google Shape;20;g2718d7554b1_0_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6575" y="4440925"/>
            <a:ext cx="640075" cy="59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1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g2718d7554b1_0_86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g2718d7554b1_0_86"/>
          <p:cNvSpPr txBox="1"/>
          <p:nvPr>
            <p:ph idx="1" type="body"/>
          </p:nvPr>
        </p:nvSpPr>
        <p:spPr>
          <a:xfrm>
            <a:off x="1404500" y="1152475"/>
            <a:ext cx="742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24" name="Google Shape;24;g2718d7554b1_0_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6575" y="4440925"/>
            <a:ext cx="640075" cy="59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1 two column">
  <p:cSld name="TITLE_AND_BODY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718d7554b1_0_90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g2718d7554b1_0_90"/>
          <p:cNvSpPr txBox="1"/>
          <p:nvPr>
            <p:ph idx="1" type="body"/>
          </p:nvPr>
        </p:nvSpPr>
        <p:spPr>
          <a:xfrm>
            <a:off x="1404500" y="1152475"/>
            <a:ext cx="4279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g2718d7554b1_0_90"/>
          <p:cNvSpPr txBox="1"/>
          <p:nvPr>
            <p:ph idx="2" type="body"/>
          </p:nvPr>
        </p:nvSpPr>
        <p:spPr>
          <a:xfrm>
            <a:off x="4553000" y="1152475"/>
            <a:ext cx="4279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29" name="Google Shape;29;g2718d7554b1_0_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6575" y="4440925"/>
            <a:ext cx="640075" cy="59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2">
  <p:cSld name="TITLE_AND_BODY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2718d7554b1_0_95"/>
          <p:cNvSpPr txBox="1"/>
          <p:nvPr>
            <p:ph type="title"/>
          </p:nvPr>
        </p:nvSpPr>
        <p:spPr>
          <a:xfrm>
            <a:off x="1024825" y="445025"/>
            <a:ext cx="780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g2718d7554b1_0_95"/>
          <p:cNvSpPr txBox="1"/>
          <p:nvPr>
            <p:ph idx="1" type="body"/>
          </p:nvPr>
        </p:nvSpPr>
        <p:spPr>
          <a:xfrm>
            <a:off x="1024825" y="1152475"/>
            <a:ext cx="7807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33" name="Google Shape;33;g2718d7554b1_0_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6575" y="4440925"/>
            <a:ext cx="640075" cy="59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1 two column 1">
  <p:cSld name="TITLE_AND_BODY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718d7554b1_0_99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g2718d7554b1_0_99"/>
          <p:cNvSpPr txBox="1"/>
          <p:nvPr>
            <p:ph idx="1" type="body"/>
          </p:nvPr>
        </p:nvSpPr>
        <p:spPr>
          <a:xfrm>
            <a:off x="1404500" y="1152475"/>
            <a:ext cx="4279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g2718d7554b1_0_99"/>
          <p:cNvSpPr txBox="1"/>
          <p:nvPr>
            <p:ph idx="2" type="body"/>
          </p:nvPr>
        </p:nvSpPr>
        <p:spPr>
          <a:xfrm>
            <a:off x="4578550" y="1152475"/>
            <a:ext cx="4279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38" name="Google Shape;38;g2718d7554b1_0_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6575" y="4440925"/>
            <a:ext cx="640075" cy="59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_HEADER_2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2718d7554b1_0_104"/>
          <p:cNvSpPr txBox="1"/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g2718d7554b1_0_104"/>
          <p:cNvSpPr txBox="1"/>
          <p:nvPr>
            <p:ph idx="1" type="body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937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2" name="Google Shape;42;g2718d7554b1_0_10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718d7554b1_0_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g2718d7554b1_0_7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g2718d7554b1_0_7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youtube.com/watch?v=EVS_yYQoLJg" TargetMode="External"/><Relationship Id="rId4" Type="http://schemas.openxmlformats.org/officeDocument/2006/relationships/image" Target="../media/image1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://k20.ou.edu/campusvisits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dbc3a2dff2_0_13"/>
          <p:cNvSpPr txBox="1"/>
          <p:nvPr>
            <p:ph idx="1" type="body"/>
          </p:nvPr>
        </p:nvSpPr>
        <p:spPr>
          <a:xfrm>
            <a:off x="1404500" y="1152475"/>
            <a:ext cx="71298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/>
              <a:t>Think about the following:</a:t>
            </a:r>
            <a:endParaRPr sz="29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  <a:p>
            <a:pPr indent="-476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sz="2900"/>
              <a:t>What is the purpose of a campus visit?</a:t>
            </a:r>
            <a:endParaRPr sz="2900"/>
          </a:p>
          <a:p>
            <a:pPr indent="-476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sz="2900"/>
              <a:t>Can there be more than one purpose?</a:t>
            </a:r>
            <a:endParaRPr sz="2900"/>
          </a:p>
          <a:p>
            <a:pPr indent="-476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sz="2900"/>
              <a:t>Does grade level affect the purpose?</a:t>
            </a:r>
            <a:endParaRPr b="1" sz="2900"/>
          </a:p>
        </p:txBody>
      </p:sp>
      <p:sp>
        <p:nvSpPr>
          <p:cNvPr id="119" name="Google Shape;119;g2dbc3a2dff2_0_13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Why </a:t>
            </a:r>
            <a:r>
              <a:rPr lang="en-US"/>
              <a:t>Campus Visits?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1404500" y="1152475"/>
            <a:ext cx="7427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main purpose of campus visits: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Focus on the </a:t>
            </a:r>
            <a:r>
              <a:rPr lang="en-US"/>
              <a:t>benefits</a:t>
            </a:r>
            <a:r>
              <a:rPr lang="en-US"/>
              <a:t> of postsecondary education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Campus visits can also focus on: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Career or degree options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Extracurricular activities, making connections, and social belonging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Scholarships and grants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Admission and application requirements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25" name="Google Shape;125;p7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Purpose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da44059a91_0_0"/>
          <p:cNvSpPr txBox="1"/>
          <p:nvPr>
            <p:ph idx="1" type="body"/>
          </p:nvPr>
        </p:nvSpPr>
        <p:spPr>
          <a:xfrm>
            <a:off x="1404500" y="1041875"/>
            <a:ext cx="742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At your table, look over the Campus Visit Checklist.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Discuss: what are some best practices we can use to make planning for a Campus Visit more manageable?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Pick a spokesperson for your group.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Be prepared to share two ideas your table discussed.</a:t>
            </a:r>
            <a:endParaRPr/>
          </a:p>
        </p:txBody>
      </p:sp>
      <p:sp>
        <p:nvSpPr>
          <p:cNvPr id="131" name="Google Shape;131;g2da44059a91_0_0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Plan</a:t>
            </a:r>
            <a:endParaRPr/>
          </a:p>
        </p:txBody>
      </p:sp>
      <p:pic>
        <p:nvPicPr>
          <p:cNvPr id="132" name="Google Shape;132;g2da44059a91_0_0" title="K20 Center 5 minute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50750" y="3984275"/>
            <a:ext cx="1864525" cy="104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da44059a91_0_5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Personalize: Large Tours vs. Small Tours</a:t>
            </a:r>
            <a:endParaRPr/>
          </a:p>
        </p:txBody>
      </p:sp>
      <p:graphicFrame>
        <p:nvGraphicFramePr>
          <p:cNvPr id="138" name="Google Shape;138;g2da44059a91_0_5"/>
          <p:cNvGraphicFramePr/>
          <p:nvPr/>
        </p:nvGraphicFramePr>
        <p:xfrm>
          <a:off x="1404500" y="1345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{84CDED97-0AA3-4A81-8EF0-C656981C5F6B}</a:tableStyleId>
              </a:tblPr>
              <a:tblGrid>
                <a:gridCol w="3619500"/>
                <a:gridCol w="3619500"/>
              </a:tblGrid>
              <a:tr h="426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Large Tours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BD3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Small Tours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BD3A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Limit one-to-one interaction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Allow students to get to know their tour 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guides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 discourage students from asking questions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 provide students with a safe space to ask questions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Create a better feel for the community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dbc3a2dff2_0_22"/>
          <p:cNvSpPr txBox="1"/>
          <p:nvPr>
            <p:ph idx="1" type="body"/>
          </p:nvPr>
        </p:nvSpPr>
        <p:spPr>
          <a:xfrm>
            <a:off x="1404500" y="1152475"/>
            <a:ext cx="742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Help students imagine themselves at the university. Include what they would be interested in:</a:t>
            </a:r>
            <a:endParaRPr/>
          </a:p>
          <a:p>
            <a:pPr indent="-393700" lvl="0" marL="457200" rtl="0" algn="l">
              <a:spcBef>
                <a:spcPts val="120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Stadium tours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Recreational or fitness centers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Esports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Hands-on labs or programs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Favorite student spots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Unique features for that campus</a:t>
            </a:r>
            <a:endParaRPr/>
          </a:p>
        </p:txBody>
      </p:sp>
      <p:sp>
        <p:nvSpPr>
          <p:cNvPr id="144" name="Google Shape;144;g2dbc3a2dff2_0_22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Practical &amp; Playful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dbc3a2dff2_0_27"/>
          <p:cNvSpPr txBox="1"/>
          <p:nvPr>
            <p:ph idx="1" type="body"/>
          </p:nvPr>
        </p:nvSpPr>
        <p:spPr>
          <a:xfrm>
            <a:off x="1404500" y="1152475"/>
            <a:ext cx="742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T-shirts help easily identify students as minors on campus and can help you locate your group.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93700" lvl="0" marL="457200" rtl="0" algn="l">
              <a:spcBef>
                <a:spcPts val="120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Eat on campus at the main dining hall.</a:t>
            </a:r>
            <a:endParaRPr/>
          </a:p>
        </p:txBody>
      </p:sp>
      <p:sp>
        <p:nvSpPr>
          <p:cNvPr id="150" name="Google Shape;150;g2dbc3a2dff2_0_27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Provisions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dbc3a2dff2_0_32"/>
          <p:cNvSpPr txBox="1"/>
          <p:nvPr>
            <p:ph type="title"/>
          </p:nvPr>
        </p:nvSpPr>
        <p:spPr>
          <a:xfrm>
            <a:off x="2978700" y="419100"/>
            <a:ext cx="5822400" cy="20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6937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4000">
                <a:solidFill>
                  <a:srgbClr val="FFFFFF"/>
                </a:solidFill>
              </a:rPr>
              <a:t>Successful Campus Visit Wrap-Up: </a:t>
            </a:r>
            <a:r>
              <a:rPr lang="en-US" sz="4000">
                <a:solidFill>
                  <a:schemeClr val="dk1"/>
                </a:solidFill>
              </a:rPr>
              <a:t>​</a:t>
            </a:r>
            <a:endParaRPr sz="4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4000">
                <a:solidFill>
                  <a:srgbClr val="FFFFFF"/>
                </a:solidFill>
              </a:rPr>
              <a:t>Consider the 5 Ps</a:t>
            </a:r>
            <a:r>
              <a:rPr lang="en-US" sz="4000">
                <a:solidFill>
                  <a:schemeClr val="dk1"/>
                </a:solidFill>
              </a:rPr>
              <a:t>​</a:t>
            </a:r>
            <a:endParaRPr sz="4900"/>
          </a:p>
        </p:txBody>
      </p:sp>
      <p:sp>
        <p:nvSpPr>
          <p:cNvPr id="156" name="Google Shape;156;g2dbc3a2dff2_0_32"/>
          <p:cNvSpPr txBox="1"/>
          <p:nvPr>
            <p:ph idx="2" type="title"/>
          </p:nvPr>
        </p:nvSpPr>
        <p:spPr>
          <a:xfrm>
            <a:off x="1610425" y="2678500"/>
            <a:ext cx="7317000" cy="186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-394017" lvl="0" marL="622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451"/>
              <a:buFont typeface="Arial"/>
              <a:buChar char="❖"/>
            </a:pPr>
            <a:r>
              <a:rPr lang="en-US" sz="3200">
                <a:solidFill>
                  <a:srgbClr val="FFFFFF"/>
                </a:solidFill>
              </a:rPr>
              <a:t>Purpose</a:t>
            </a:r>
            <a:r>
              <a:rPr lang="en-US" sz="3200">
                <a:solidFill>
                  <a:schemeClr val="dk1"/>
                </a:solidFill>
              </a:rPr>
              <a:t>​</a:t>
            </a:r>
            <a:endParaRPr sz="3200">
              <a:solidFill>
                <a:schemeClr val="dk1"/>
              </a:solidFill>
            </a:endParaRPr>
          </a:p>
          <a:p>
            <a:pPr indent="-394017" lvl="0" marL="622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451"/>
              <a:buFont typeface="Arial"/>
              <a:buChar char="❖"/>
            </a:pPr>
            <a:r>
              <a:rPr lang="en-US" sz="3200">
                <a:solidFill>
                  <a:srgbClr val="FFFFFF"/>
                </a:solidFill>
              </a:rPr>
              <a:t>Plan</a:t>
            </a:r>
            <a:r>
              <a:rPr lang="en-US" sz="3200">
                <a:solidFill>
                  <a:schemeClr val="dk1"/>
                </a:solidFill>
              </a:rPr>
              <a:t>​</a:t>
            </a:r>
            <a:endParaRPr sz="3200">
              <a:solidFill>
                <a:schemeClr val="dk1"/>
              </a:solidFill>
            </a:endParaRPr>
          </a:p>
          <a:p>
            <a:pPr indent="-394017" lvl="0" marL="622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451"/>
              <a:buFont typeface="Arial"/>
              <a:buChar char="❖"/>
            </a:pPr>
            <a:r>
              <a:rPr lang="en-US" sz="3200">
                <a:solidFill>
                  <a:srgbClr val="FFFFFF"/>
                </a:solidFill>
              </a:rPr>
              <a:t>Personalize</a:t>
            </a:r>
            <a:r>
              <a:rPr lang="en-US" sz="3200">
                <a:solidFill>
                  <a:schemeClr val="dk1"/>
                </a:solidFill>
              </a:rPr>
              <a:t>​</a:t>
            </a:r>
            <a:endParaRPr sz="3200">
              <a:solidFill>
                <a:schemeClr val="dk1"/>
              </a:solidFill>
            </a:endParaRPr>
          </a:p>
          <a:p>
            <a:pPr indent="-394017" lvl="0" marL="622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451"/>
              <a:buFont typeface="Arial"/>
              <a:buChar char="❖"/>
            </a:pPr>
            <a:r>
              <a:rPr lang="en-US" sz="3200">
                <a:solidFill>
                  <a:srgbClr val="FFFFFF"/>
                </a:solidFill>
              </a:rPr>
              <a:t>Practical = Playful</a:t>
            </a:r>
            <a:r>
              <a:rPr lang="en-US" sz="3200">
                <a:solidFill>
                  <a:schemeClr val="dk1"/>
                </a:solidFill>
              </a:rPr>
              <a:t>​</a:t>
            </a:r>
            <a:endParaRPr sz="3200">
              <a:solidFill>
                <a:schemeClr val="dk1"/>
              </a:solidFill>
            </a:endParaRPr>
          </a:p>
          <a:p>
            <a:pPr indent="-394017" lvl="0" marL="622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451"/>
              <a:buFont typeface="Arial"/>
              <a:buChar char="❖"/>
            </a:pPr>
            <a:r>
              <a:rPr lang="en-US" sz="3200">
                <a:solidFill>
                  <a:srgbClr val="FFFFFF"/>
                </a:solidFill>
              </a:rPr>
              <a:t>Provisions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/>
          <p:nvPr>
            <p:ph type="title"/>
          </p:nvPr>
        </p:nvSpPr>
        <p:spPr>
          <a:xfrm>
            <a:off x="1024825" y="445025"/>
            <a:ext cx="780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Where Should We Go?</a:t>
            </a:r>
            <a:endParaRPr/>
          </a:p>
        </p:txBody>
      </p:sp>
      <p:graphicFrame>
        <p:nvGraphicFramePr>
          <p:cNvPr id="162" name="Google Shape;162;p9"/>
          <p:cNvGraphicFramePr/>
          <p:nvPr/>
        </p:nvGraphicFramePr>
        <p:xfrm>
          <a:off x="1714875" y="24910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{C9984C2C-4C77-481E-94A3-E9BFBEDBFBCE}</a:tableStyleId>
              </a:tblPr>
              <a:tblGrid>
                <a:gridCol w="6132750"/>
              </a:tblGrid>
              <a:tr h="22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Location Type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8BC5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areer tech center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ommunity college or junior college (regional two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-year)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egional four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-year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Four</a:t>
                      </a:r>
                      <a:r>
                        <a:rPr lang="en-US" sz="18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research institution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inority serving institutions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3" name="Google Shape;163;p9"/>
          <p:cNvSpPr txBox="1"/>
          <p:nvPr/>
        </p:nvSpPr>
        <p:spPr>
          <a:xfrm>
            <a:off x="1375150" y="1017725"/>
            <a:ext cx="7266000" cy="133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</a:pPr>
            <a:r>
              <a:rPr lang="en-US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Considering the demographics of your school, brainstorm recommendations for campus visit locations for 8th grade through 11th grade.​</a:t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</a:pPr>
            <a:r>
              <a:rPr lang="en-US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Pick one postsecondary institute for each category.</a:t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736446e3d4_2_6"/>
          <p:cNvSpPr txBox="1"/>
          <p:nvPr>
            <p:ph type="title"/>
          </p:nvPr>
        </p:nvSpPr>
        <p:spPr>
          <a:xfrm>
            <a:off x="1024825" y="445025"/>
            <a:ext cx="780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Where Should We Go?</a:t>
            </a:r>
            <a:endParaRPr/>
          </a:p>
        </p:txBody>
      </p:sp>
      <p:graphicFrame>
        <p:nvGraphicFramePr>
          <p:cNvPr id="169" name="Google Shape;169;g2736446e3d4_2_6"/>
          <p:cNvGraphicFramePr/>
          <p:nvPr/>
        </p:nvGraphicFramePr>
        <p:xfrm>
          <a:off x="1714875" y="24910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{C9984C2C-4C77-481E-94A3-E9BFBEDBFBCE}</a:tableStyleId>
              </a:tblPr>
              <a:tblGrid>
                <a:gridCol w="6132750"/>
              </a:tblGrid>
              <a:tr h="22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Location Type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8BC5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Career tech center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Community college or junior college (regional two-year)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Regional four-year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Four</a:t>
                      </a:r>
                      <a:r>
                        <a:rPr lang="en-US" sz="18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research institution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Minority serving institutions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3025" marB="73025" marR="73025" marL="730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0" name="Google Shape;170;g2736446e3d4_2_6"/>
          <p:cNvSpPr txBox="1"/>
          <p:nvPr/>
        </p:nvSpPr>
        <p:spPr>
          <a:xfrm>
            <a:off x="1375150" y="1017725"/>
            <a:ext cx="7266000" cy="133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</a:pPr>
            <a:r>
              <a:rPr lang="en-US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avigate to the Padlet: </a:t>
            </a:r>
            <a:r>
              <a:rPr lang="en-US" sz="2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http://k20.ou.edu/campusvisits</a:t>
            </a:r>
            <a:endParaRPr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Under each column, add a note with your school’s name and a location you recommend.</a:t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0"/>
          <p:cNvSpPr txBox="1"/>
          <p:nvPr>
            <p:ph type="title"/>
          </p:nvPr>
        </p:nvSpPr>
        <p:spPr>
          <a:xfrm>
            <a:off x="1404500" y="80657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3800"/>
              <a:t>Most Valuable Point</a:t>
            </a:r>
            <a:endParaRPr sz="3800"/>
          </a:p>
        </p:txBody>
      </p:sp>
      <p:sp>
        <p:nvSpPr>
          <p:cNvPr id="176" name="Google Shape;176;p10"/>
          <p:cNvSpPr txBox="1"/>
          <p:nvPr>
            <p:ph idx="1" type="body"/>
          </p:nvPr>
        </p:nvSpPr>
        <p:spPr>
          <a:xfrm>
            <a:off x="1404500" y="1705975"/>
            <a:ext cx="7427700" cy="28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200"/>
              <a:t>What is the most valuable and important piece of information you learned today?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pic>
        <p:nvPicPr>
          <p:cNvPr id="177" name="Google Shape;177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44425" y="83475"/>
            <a:ext cx="1387775" cy="12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Imagining Possible Future Selves</a:t>
            </a:r>
            <a:endParaRPr/>
          </a:p>
        </p:txBody>
      </p:sp>
      <p:sp>
        <p:nvSpPr>
          <p:cNvPr id="69" name="Google Shape;69;p2"/>
          <p:cNvSpPr txBox="1"/>
          <p:nvPr>
            <p:ph idx="2" type="title"/>
          </p:nvPr>
        </p:nvSpPr>
        <p:spPr>
          <a:xfrm>
            <a:off x="410650" y="29926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Importance of Postsecondary Campus Visits</a:t>
            </a:r>
            <a:endParaRPr/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/>
          <p:nvPr>
            <p:ph type="title"/>
          </p:nvPr>
        </p:nvSpPr>
        <p:spPr>
          <a:xfrm>
            <a:off x="1404500" y="94767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sz="5000"/>
              <a:t>Essential Question</a:t>
            </a:r>
            <a:endParaRPr sz="5000"/>
          </a:p>
        </p:txBody>
      </p:sp>
      <p:sp>
        <p:nvSpPr>
          <p:cNvPr id="75" name="Google Shape;75;p3"/>
          <p:cNvSpPr txBox="1"/>
          <p:nvPr>
            <p:ph idx="1" type="body"/>
          </p:nvPr>
        </p:nvSpPr>
        <p:spPr>
          <a:xfrm>
            <a:off x="1404500" y="1655125"/>
            <a:ext cx="7106700" cy="25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Why are postsecondary campus visits important for middle school and early high school students?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What are the essential components of a campus visit?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718d7554b1_0_126"/>
          <p:cNvSpPr txBox="1"/>
          <p:nvPr>
            <p:ph type="title"/>
          </p:nvPr>
        </p:nvSpPr>
        <p:spPr>
          <a:xfrm>
            <a:off x="1404500" y="94767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5000"/>
              <a:t>Lesson Objectives</a:t>
            </a:r>
            <a:endParaRPr sz="5000"/>
          </a:p>
        </p:txBody>
      </p:sp>
      <p:sp>
        <p:nvSpPr>
          <p:cNvPr id="81" name="Google Shape;81;g2718d7554b1_0_126"/>
          <p:cNvSpPr txBox="1"/>
          <p:nvPr>
            <p:ph idx="1" type="body"/>
          </p:nvPr>
        </p:nvSpPr>
        <p:spPr>
          <a:xfrm>
            <a:off x="1404500" y="1655125"/>
            <a:ext cx="7106700" cy="25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Understand the importance of a postsecondary education campus visit 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600"/>
              <a:buChar char="●"/>
            </a:pPr>
            <a:r>
              <a:rPr lang="en-US"/>
              <a:t>Discuss the essential components of a campus visit to plan future events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718d7554b1_0_131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5000"/>
              <a:t>Mental Time Travel</a:t>
            </a:r>
            <a:endParaRPr sz="5000"/>
          </a:p>
        </p:txBody>
      </p:sp>
      <p:sp>
        <p:nvSpPr>
          <p:cNvPr id="87" name="Google Shape;87;g2718d7554b1_0_131"/>
          <p:cNvSpPr txBox="1"/>
          <p:nvPr>
            <p:ph idx="1" type="body"/>
          </p:nvPr>
        </p:nvSpPr>
        <p:spPr>
          <a:xfrm>
            <a:off x="1404500" y="1466850"/>
            <a:ext cx="7427700" cy="31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Imagine one positive event that could take place in your future. Think of as many details as possible, including the emotions you would feel.</a:t>
            </a:r>
            <a:endParaRPr sz="2800"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 txBox="1"/>
          <p:nvPr>
            <p:ph idx="1" type="body"/>
          </p:nvPr>
        </p:nvSpPr>
        <p:spPr>
          <a:xfrm>
            <a:off x="1404500" y="1152475"/>
            <a:ext cx="7164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500"/>
              <a:t>Find a partner sitting near you.</a:t>
            </a:r>
            <a:endParaRPr sz="2500"/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500"/>
              <a:t>Share your event with your partner.</a:t>
            </a:r>
            <a:endParaRPr sz="2500"/>
          </a:p>
          <a:p>
            <a:pPr indent="-3873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-US" sz="2500"/>
              <a:t>Include the emotions and details.</a:t>
            </a:r>
            <a:endParaRPr sz="2500"/>
          </a:p>
          <a:p>
            <a:pPr indent="-3873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-US" sz="2500"/>
              <a:t>Where did the details of your event come from? Past experiences? What you</a:t>
            </a:r>
            <a:r>
              <a:rPr lang="en-US" sz="2500"/>
              <a:t> hav</a:t>
            </a:r>
            <a:r>
              <a:rPr lang="en-US" sz="2500"/>
              <a:t>e witnessed in the lives of others? Social media?</a:t>
            </a:r>
            <a:endParaRPr sz="2500"/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500"/>
              <a:t>Switch roles and listen to your partner describe their event.</a:t>
            </a:r>
            <a:endParaRPr sz="2500"/>
          </a:p>
        </p:txBody>
      </p:sp>
      <p:sp>
        <p:nvSpPr>
          <p:cNvPr id="93" name="Google Shape;93;p5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Mental Time Travel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"/>
          <p:cNvSpPr txBox="1"/>
          <p:nvPr>
            <p:ph idx="4294967295" type="body"/>
          </p:nvPr>
        </p:nvSpPr>
        <p:spPr>
          <a:xfrm>
            <a:off x="1124850" y="1668600"/>
            <a:ext cx="7537500" cy="23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4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Positive mental time travel is shown to increase happiness and decrease anxiety.</a:t>
            </a:r>
            <a:endParaRPr sz="4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2"/>
          <p:cNvSpPr txBox="1"/>
          <p:nvPr>
            <p:ph idx="4294967295" type="body"/>
          </p:nvPr>
        </p:nvSpPr>
        <p:spPr>
          <a:xfrm>
            <a:off x="3017951" y="3943350"/>
            <a:ext cx="4666500" cy="5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-Quoidbach et al., 2009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idx="1" type="body"/>
          </p:nvPr>
        </p:nvSpPr>
        <p:spPr>
          <a:xfrm>
            <a:off x="1404500" y="1093375"/>
            <a:ext cx="7427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 you read through the research brief, mark the following: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⭐Star the main idea(s).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❗Put exclamation points by favorite parts.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❓Put</a:t>
            </a:r>
            <a:r>
              <a:rPr lang="en-US"/>
              <a:t> question marks where you have questions.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💛Draw hearts next to student benefits.</a:t>
            </a:r>
            <a:endParaRPr/>
          </a:p>
        </p:txBody>
      </p:sp>
      <p:sp>
        <p:nvSpPr>
          <p:cNvPr id="105" name="Google Shape;105;p6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Thinking Notes</a:t>
            </a:r>
            <a:endParaRPr/>
          </a:p>
        </p:txBody>
      </p:sp>
      <p:pic>
        <p:nvPicPr>
          <p:cNvPr id="106" name="Google Shape;106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9800" y="81200"/>
            <a:ext cx="1120849" cy="1120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736446e3d4_2_0"/>
          <p:cNvSpPr txBox="1"/>
          <p:nvPr>
            <p:ph idx="1" type="body"/>
          </p:nvPr>
        </p:nvSpPr>
        <p:spPr>
          <a:xfrm>
            <a:off x="1404500" y="1093375"/>
            <a:ext cx="7427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</a:t>
            </a:r>
            <a:r>
              <a:rPr lang="en-US"/>
              <a:t>hare what you marked as you read.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⭐Star the main idea(s).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❗Put exclamation points by favorite parts.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❓Put question marks where you have questions.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💛Draw hearts next to student benefits.</a:t>
            </a:r>
            <a:endParaRPr/>
          </a:p>
        </p:txBody>
      </p:sp>
      <p:sp>
        <p:nvSpPr>
          <p:cNvPr id="112" name="Google Shape;112;g2736446e3d4_2_0"/>
          <p:cNvSpPr txBox="1"/>
          <p:nvPr>
            <p:ph type="title"/>
          </p:nvPr>
        </p:nvSpPr>
        <p:spPr>
          <a:xfrm>
            <a:off x="1404500" y="445025"/>
            <a:ext cx="7427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Did You Discover?</a:t>
            </a:r>
            <a:endParaRPr/>
          </a:p>
        </p:txBody>
      </p:sp>
      <p:pic>
        <p:nvPicPr>
          <p:cNvPr id="113" name="Google Shape;113;g2736446e3d4_2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9800" y="81200"/>
            <a:ext cx="1120849" cy="1120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2022-06-29T19:59:44Z</dcterms:created>
  <dc:creator>K20 Center</dc:creator>
</cp:coreProperties>
</file>