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olxXf2DDm3mZ3cD2rMvOR5KTY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8" d="100"/>
          <a:sy n="118" d="100"/>
        </p:scale>
        <p:origin x="4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9F21A40D-3D8F-4776-86C1-E934D1BF01F3}"/>
    <pc:docChg chg="modSld">
      <pc:chgData name="Bracken, Pam" userId="f3aa402d-8a3c-4841-b939-af5e5b41e404" providerId="ADAL" clId="{9F21A40D-3D8F-4776-86C1-E934D1BF01F3}" dt="2024-08-20T18:34:50.384" v="3" actId="20577"/>
      <pc:docMkLst>
        <pc:docMk/>
      </pc:docMkLst>
      <pc:sldChg chg="modSp mod">
        <pc:chgData name="Bracken, Pam" userId="f3aa402d-8a3c-4841-b939-af5e5b41e404" providerId="ADAL" clId="{9F21A40D-3D8F-4776-86C1-E934D1BF01F3}" dt="2024-08-20T18:34:50.384" v="3" actId="20577"/>
        <pc:sldMkLst>
          <pc:docMk/>
          <pc:sldMk cId="0" sldId="259"/>
        </pc:sldMkLst>
        <pc:spChg chg="mod">
          <ac:chgData name="Bracken, Pam" userId="f3aa402d-8a3c-4841-b939-af5e5b41e404" providerId="ADAL" clId="{9F21A40D-3D8F-4776-86C1-E934D1BF01F3}" dt="2024-08-20T18:34:50.384" v="3" actId="20577"/>
          <ac:spMkLst>
            <pc:docMk/>
            <pc:sldMk cId="0" sldId="259"/>
            <ac:spMk id="92" creationId="{00000000-0000-0000-0000-000000000000}"/>
          </ac:spMkLst>
        </pc:spChg>
      </pc:sldChg>
      <pc:sldChg chg="modSp">
        <pc:chgData name="Bracken, Pam" userId="f3aa402d-8a3c-4841-b939-af5e5b41e404" providerId="ADAL" clId="{9F21A40D-3D8F-4776-86C1-E934D1BF01F3}" dt="2024-08-20T13:48:38.326" v="0"/>
        <pc:sldMkLst>
          <pc:docMk/>
          <pc:sldMk cId="0" sldId="269"/>
        </pc:sldMkLst>
        <pc:picChg chg="mod">
          <ac:chgData name="Bracken, Pam" userId="f3aa402d-8a3c-4841-b939-af5e5b41e404" providerId="ADAL" clId="{9F21A40D-3D8F-4776-86C1-E934D1BF01F3}" dt="2024-08-20T13:48:38.326" v="0"/>
          <ac:picMkLst>
            <pc:docMk/>
            <pc:sldMk cId="0" sldId="269"/>
            <ac:picMk id="2" creationId="{D97C67AB-2F88-5C04-60F5-A447697C44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&amp;list=PL-aUhEQeaZXLMF3fItNDxiuSkEr0pq0c2&amp;index=4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ISP02KPau0&amp;list=PL-aUhEQeaZXLMF3fItNDxiuSkEr0pq0c2&amp;index=5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&amp;list=PL-aUhEQeaZXLMF3fItNDxiuSkEr0pq0c2&amp;index=4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21YM7Ey7k&amp;list=PL-aUhEQeaZXLMF3fItNDxiuSkEr0pq0c2&amp;index=1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sess.flamboyanfoundation.org/about-real-family-engagment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.flamboyanfoundation.org/#take-the-too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ISP02KPau0&amp;list=PL-aUhEQeaZXLMF3fItNDxiuSkEr0pq0c2&amp;index=5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&amp;list=PL-aUhEQeaZXLMF3fItNDxiuSkEr0pq0c2&amp;index=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Chalk talk.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YouTube. K20 Center 2 minute timer. YouTube. </a:t>
            </a: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https://www.youtube.com/watch?v=HcEEAnwOt2c&amp;list=PL-aUhEQeaZXLMF3fItNDxiuSkEr0pq0c2&amp;index=4</a:t>
            </a: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Chalk talk.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YouTube. K20 Center 3 minute timer. YouTube. </a:t>
            </a: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https://www.youtube.com/watch?v=iISP02KPau0&amp;list=PL-aUhEQeaZXLMF3fItNDxiuSkEr0pq0c2&amp;index=5</a:t>
            </a: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Chalk talk.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YouTube. K20 Center 2 minute timer. YouTube. </a:t>
            </a: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https://www.youtube.com/watch?v=HcEEAnwOt2c&amp;list=PL-aUhEQeaZXLMF3fItNDxiuSkEr0pq0c2&amp;index=4</a:t>
            </a: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Chalk talk.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YouTube. K20 Center 8 minute timer.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https://www.youtube.com/watch?v=R-21YM7Ey7k&amp;list=PL-aUhEQeaZXLMF3fItNDxiuSkEr0pq0c2&amp;index=10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About real family engagement. Family Engagement Assessment Tool.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https://assess.flamboyanfoundation.org/about-real-family-engagment/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I think / we think.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I think / we think.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Two stars and a wish.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Flamboyan Foundation. Family Engagement Assessment Tool.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https://assess.flamboyanfoundation.org/#take-the-tool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Mentimeter. Tech Tool.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K20 Center. (n.d.). Chalk talk.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YouTube. K20 Center 3 minute timer. YouTube.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https://www.youtube.com/watch?v=iISP02KPau0&amp;list=PL-aUhEQeaZXLMF3fItNDxiuSkEr0pq0c2&amp;index=5 </a:t>
            </a:r>
            <a:endParaRPr dirty="0"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K20 Center. (n.d.). Chalk talk.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YouTube. K20 Center 2 minute timer. YouTube. </a:t>
            </a:r>
            <a:r>
              <a:rPr lang="en-US" sz="12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https://www.youtube.com/watch?v=HcEEAnwOt2c&amp;list=PL-aUhEQeaZXLMF3fItNDxiuSkEr0pq0c2&amp;index=4</a:t>
            </a:r>
            <a:endParaRPr dirty="0"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list=PL-aUhEQeaZXLMF3fItNDxiuSkEr0pq0c2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list=PL-aUhEQeaZXLMF3fItNDxiuSkEr0pq0c2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list=PL-aUhEQeaZXLMF3fItNDxiuSkEr0pq0c2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-21YM7Ey7k?list=PL-aUhEQeaZXLMF3fItNDxiuSkEr0pq0c2" TargetMode="External"/><Relationship Id="rId6" Type="http://schemas.openxmlformats.org/officeDocument/2006/relationships/hyperlink" Target="https://www.youtube.com/watch?v=R-21YM7Ey7k&amp;list=PL-aUhEQeaZXLMF3fItNDxiuSkEr0pq0c2&amp;index=11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famil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list=PL-aUhEQeaZXLMF3fItNDxiuSkEr0pq0c2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list=PL-aUhEQeaZXLMF3fItNDxiuSkEr0pq0c2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457200" y="243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Family Scenarios, Rotation 3</a:t>
            </a:r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3"/>
          </p:nvPr>
        </p:nvSpPr>
        <p:spPr>
          <a:xfrm>
            <a:off x="457200" y="1204300"/>
            <a:ext cx="7977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Rotate to the next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Silently read through your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After reading the scenario, discuss with your group the strengths that have already been identified.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Star the strengths you agree with and add any that were not previously listed.</a:t>
            </a:r>
            <a:endParaRPr sz="2600"/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024" y="199321"/>
            <a:ext cx="1095127" cy="10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E3378976-9CA6-DD92-DF0B-C1A3BFB204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76000" y="3619390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457200" y="243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Family Scenarios, Rotation 4</a:t>
            </a:r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3"/>
          </p:nvPr>
        </p:nvSpPr>
        <p:spPr>
          <a:xfrm>
            <a:off x="457200" y="1204300"/>
            <a:ext cx="7977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Rotate to the next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Silently read through your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After reading the scenario, without speaking to your group, list or draw challenges the family is experiencing that could impact the student’s postsecondary readiness. </a:t>
            </a:r>
            <a:endParaRPr sz="2600"/>
          </a:p>
        </p:txBody>
      </p:sp>
      <p:pic>
        <p:nvPicPr>
          <p:cNvPr id="142" name="Google Shape;1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0400" y="217945"/>
            <a:ext cx="1095127" cy="10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2C59B7AA-153A-CC0E-3002-42677037E8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79363" y="3603487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457200" y="243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Family Scenarios, Rotation 5</a:t>
            </a:r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3"/>
          </p:nvPr>
        </p:nvSpPr>
        <p:spPr>
          <a:xfrm>
            <a:off x="457200" y="1204300"/>
            <a:ext cx="8229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Rotate to the next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Silently read through your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Once you have read the scenario, discuss with your group the challenges that have already been identified.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Star the challenges you agree with and add any that were not previously listed.</a:t>
            </a:r>
            <a:endParaRPr sz="2600"/>
          </a:p>
        </p:txBody>
      </p:sp>
      <p:pic>
        <p:nvPicPr>
          <p:cNvPr id="150" name="Google Shape;15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0310" y="186415"/>
            <a:ext cx="1095127" cy="10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7A24A14F-72D6-6A6D-2D4D-113DF2907F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02000" y="3611438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457200" y="243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Family Scenarios, Rotation 6</a:t>
            </a:r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body" idx="3"/>
          </p:nvPr>
        </p:nvSpPr>
        <p:spPr>
          <a:xfrm>
            <a:off x="457200" y="1204300"/>
            <a:ext cx="7977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Return to your original scenario.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As a group, review the strengths and challenges listed for your scenario.</a:t>
            </a:r>
            <a:endParaRPr sz="2600" dirty="0"/>
          </a:p>
          <a:p>
            <a:pPr marL="5207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600" dirty="0"/>
              <a:t>Using the handout provided, discuss and determine which of the five essential roles the family members can play to assist their child in postsecondary readiness.</a:t>
            </a:r>
            <a:endParaRPr sz="2600" dirty="0"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2382" y="180108"/>
            <a:ext cx="1095127" cy="109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4"/>
          <p:cNvGrpSpPr/>
          <p:nvPr/>
        </p:nvGrpSpPr>
        <p:grpSpPr>
          <a:xfrm>
            <a:off x="0" y="-48"/>
            <a:ext cx="9179509" cy="3614668"/>
            <a:chOff x="152400" y="1537866"/>
            <a:chExt cx="8839199" cy="3440574"/>
          </a:xfrm>
        </p:grpSpPr>
        <p:pic>
          <p:nvPicPr>
            <p:cNvPr id="164" name="Google Shape;16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1537866"/>
              <a:ext cx="8839199" cy="3440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85225" y="2553450"/>
              <a:ext cx="1233250" cy="1409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Online Media 1" descr="K20 Center 8 minute timer">
            <a:hlinkClick r:id="rId6"/>
            <a:extLst>
              <a:ext uri="{FF2B5EF4-FFF2-40B4-BE49-F238E27FC236}">
                <a16:creationId xmlns:a16="http://schemas.microsoft.com/office/drawing/2014/main" id="{D97C67AB-2F88-5C04-60F5-A447697C44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74780" y="3664401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 Think, We Think</a:t>
            </a:r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1"/>
          </p:nvPr>
        </p:nvSpPr>
        <p:spPr>
          <a:xfrm>
            <a:off x="457200" y="1548004"/>
            <a:ext cx="7377900" cy="2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000"/>
              <a:buChar char="●"/>
            </a:pPr>
            <a:r>
              <a:rPr lang="en-US" sz="2600" b="0" dirty="0"/>
              <a:t>Read through the research brief.</a:t>
            </a:r>
            <a:endParaRPr sz="2600" b="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000"/>
              <a:buChar char="●"/>
            </a:pPr>
            <a:r>
              <a:rPr lang="en-US" sz="2600" b="0" dirty="0"/>
              <a:t>As you read, focus on what you think is the most important information.</a:t>
            </a:r>
            <a:endParaRPr sz="2600" b="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000"/>
              <a:buChar char="●"/>
            </a:pPr>
            <a:r>
              <a:rPr lang="en-US" sz="2600" b="0" dirty="0"/>
              <a:t>After reading, use the “I Think” column of the Note Catcher to record the most important information you learned.</a:t>
            </a:r>
            <a:endParaRPr sz="2600" b="0" dirty="0"/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3275" y="116575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 Think, We Think</a:t>
            </a:r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1"/>
          </p:nvPr>
        </p:nvSpPr>
        <p:spPr>
          <a:xfrm>
            <a:off x="457200" y="1532238"/>
            <a:ext cx="7487100" cy="2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000"/>
              <a:buChar char="●"/>
            </a:pPr>
            <a:r>
              <a:rPr lang="en-US" sz="2600" b="0" dirty="0"/>
              <a:t>Find a partner sitting near you.</a:t>
            </a:r>
            <a:endParaRPr sz="2600" b="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000"/>
              <a:buChar char="●"/>
            </a:pPr>
            <a:r>
              <a:rPr lang="en-US" sz="2600" b="0" dirty="0"/>
              <a:t>Discuss what you wrote in the “I Think” column of your Note Catcher.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000"/>
              <a:buChar char="●"/>
            </a:pPr>
            <a:r>
              <a:rPr lang="en-US" sz="2600" b="0" dirty="0"/>
              <a:t>As a pair, decide on the most important information from the brief and record it in the “We Think” column.</a:t>
            </a:r>
            <a:endParaRPr sz="2600" b="0" dirty="0"/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3275" y="116575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457200" y="37671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Two Stars and a Wish</a:t>
            </a:r>
            <a:endParaRPr dirty="0"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457200" y="1369629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Reflect on the family engagement domains from the assessment: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two examples of successful family engagement strategies you have implemented from your area of strength.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one family engagement strategy you would like to try to support your area of growth.</a:t>
            </a:r>
            <a:endParaRPr dirty="0"/>
          </a:p>
        </p:txBody>
      </p:sp>
      <p:pic>
        <p:nvPicPr>
          <p:cNvPr id="187" name="Google Shape;1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3952" y="293148"/>
            <a:ext cx="1630720" cy="13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530350" y="987550"/>
            <a:ext cx="7772400" cy="2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How will you leverage your area of strength to address your area of growth?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Partnering With Families for Student Success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our school partner with families to support students’ postsecondary pathways?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201975" y="1006200"/>
            <a:ext cx="8124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530352" y="68430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530352" y="17060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Char char="●"/>
            </a:pPr>
            <a:r>
              <a:rPr lang="en-US" sz="2400" dirty="0"/>
              <a:t>Reflect on your areas of strength and growth related to family engagement.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alibri"/>
              <a:buChar char="●"/>
            </a:pPr>
            <a:r>
              <a:rPr lang="en-US" sz="2400" dirty="0"/>
              <a:t>Identify strengths and challenges of families to support them in their understanding of postsecondary pathways.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Char char="●"/>
            </a:pPr>
            <a:r>
              <a:rPr lang="en-US" sz="2400" dirty="0"/>
              <a:t>Examine research and identify a strategy to increase family engagement in your school.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36095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Family Engagement Assessment </a:t>
            </a:r>
            <a:endParaRPr dirty="0"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292591" y="1319633"/>
            <a:ext cx="8263800" cy="3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0" dirty="0"/>
              <a:t>Reflect on your own school.</a:t>
            </a:r>
            <a:endParaRPr sz="2600" b="0" dirty="0"/>
          </a:p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0" dirty="0"/>
              <a:t>Navigate to </a:t>
            </a:r>
            <a:r>
              <a:rPr lang="en-US" sz="2600" b="0" u="sng" dirty="0">
                <a:solidFill>
                  <a:schemeClr val="hlink"/>
                </a:solidFill>
                <a:hlinkClick r:id="rId3"/>
              </a:rPr>
              <a:t>http://k20.ou.edu/family</a:t>
            </a:r>
            <a:r>
              <a:rPr lang="en-US" sz="2600" b="0" dirty="0"/>
              <a:t>.</a:t>
            </a:r>
            <a:endParaRPr sz="2600" b="0" dirty="0"/>
          </a:p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0" dirty="0"/>
              <a:t>Complete the online assessment.</a:t>
            </a:r>
            <a:endParaRPr sz="2600" b="0" dirty="0"/>
          </a:p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0" dirty="0"/>
              <a:t>After completing the assessment, bookmark the results page and fill in your Note Catcher.</a:t>
            </a:r>
            <a:endParaRPr sz="2600" b="0" dirty="0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600" b="0" dirty="0">
              <a:solidFill>
                <a:srgbClr val="991B1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854491" y="5280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Family Engagement Assessment</a:t>
            </a:r>
            <a:r>
              <a:rPr lang="en-US" b="1" dirty="0"/>
              <a:t> </a:t>
            </a:r>
            <a:endParaRPr b="1" dirty="0"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377725" y="1565575"/>
            <a:ext cx="8263800" cy="3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0" dirty="0"/>
              <a:t>Navigate to </a:t>
            </a:r>
            <a:r>
              <a:rPr lang="en-US" sz="2600" b="0" u="sng" dirty="0">
                <a:solidFill>
                  <a:schemeClr val="hlink"/>
                </a:solidFill>
                <a:hlinkClick r:id="rId3"/>
              </a:rPr>
              <a:t>https://www.menti.com/</a:t>
            </a:r>
            <a:r>
              <a:rPr lang="en-US" sz="2600" b="0" dirty="0"/>
              <a:t>.</a:t>
            </a:r>
            <a:endParaRPr sz="2600" b="0" dirty="0"/>
          </a:p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0" dirty="0"/>
              <a:t>Enter the join code:</a:t>
            </a:r>
            <a:endParaRPr sz="2600" b="0" dirty="0"/>
          </a:p>
          <a:p>
            <a:pPr marL="9144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0" dirty="0">
                <a:highlight>
                  <a:srgbClr val="FFFF00"/>
                </a:highlight>
              </a:rPr>
              <a:t>Respond to the </a:t>
            </a:r>
            <a:r>
              <a:rPr lang="en-US" sz="2600" b="0" dirty="0" err="1">
                <a:highlight>
                  <a:srgbClr val="FFFF00"/>
                </a:highlight>
              </a:rPr>
              <a:t>Menti</a:t>
            </a:r>
            <a:r>
              <a:rPr lang="en-US" sz="2600" b="0" dirty="0">
                <a:highlight>
                  <a:srgbClr val="FFFF00"/>
                </a:highlight>
              </a:rPr>
              <a:t> with your area of strength and growth.</a:t>
            </a:r>
            <a:endParaRPr sz="2600" b="0" dirty="0">
              <a:highlight>
                <a:srgbClr val="FFFF00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1800" b="0" dirty="0">
              <a:solidFill>
                <a:srgbClr val="991B1E"/>
              </a:solidFill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9050" y="174575"/>
            <a:ext cx="1210901" cy="121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457200" y="243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Family Scenarios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3"/>
          </p:nvPr>
        </p:nvSpPr>
        <p:spPr>
          <a:xfrm>
            <a:off x="457200" y="1204300"/>
            <a:ext cx="7977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With your group, you will work through all five scenarios. 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You will have a different task with each scenario.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As you rotate, keep in mind how each family could play a role in their child’s success.</a:t>
            </a:r>
            <a:endParaRPr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457200" y="243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Family Scenarios, Rotation 1</a:t>
            </a: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3"/>
          </p:nvPr>
        </p:nvSpPr>
        <p:spPr>
          <a:xfrm>
            <a:off x="457200" y="1204300"/>
            <a:ext cx="7977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Silently read through your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After reading the scenario, without speaking to your group, list or draw the family’s strengths or assets. </a:t>
            </a:r>
            <a:endParaRPr sz="2600"/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8330" y="221099"/>
            <a:ext cx="1095127" cy="10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63B19CA2-5B51-5B1D-EF1A-7B40D5A756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53360" y="2682447"/>
            <a:ext cx="3217683" cy="181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457200" y="243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Family Scenarios, Rotation 2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3"/>
          </p:nvPr>
        </p:nvSpPr>
        <p:spPr>
          <a:xfrm>
            <a:off x="457200" y="1204300"/>
            <a:ext cx="7977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Rotate to the next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Silently read through your scenario.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After reading the scenario, discuss with your group the strengths that have already been identified.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Star the strengths you agree with and add any that were not previously listed.</a:t>
            </a:r>
            <a:endParaRPr sz="2600"/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8331" y="208782"/>
            <a:ext cx="1095127" cy="10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6F20B8EB-07DB-A702-F8D6-A4760C88AA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11169" y="3611438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1114</Words>
  <Application>Microsoft Office PowerPoint</Application>
  <PresentationFormat>On-screen Show (16:9)</PresentationFormat>
  <Paragraphs>77</Paragraphs>
  <Slides>18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Constantia</vt:lpstr>
      <vt:lpstr>Arial</vt:lpstr>
      <vt:lpstr>Georgia</vt:lpstr>
      <vt:lpstr>Calibri</vt:lpstr>
      <vt:lpstr>LEARN theme</vt:lpstr>
      <vt:lpstr>LEARN theme</vt:lpstr>
      <vt:lpstr>PowerPoint Presentation</vt:lpstr>
      <vt:lpstr>Partnering With Families for Student Success </vt:lpstr>
      <vt:lpstr>Essential Question</vt:lpstr>
      <vt:lpstr>Objectives</vt:lpstr>
      <vt:lpstr>Family Engagement Assessment </vt:lpstr>
      <vt:lpstr>Family Engagement Assessment </vt:lpstr>
      <vt:lpstr>Family Scenarios</vt:lpstr>
      <vt:lpstr>Family Scenarios, Rotation 1</vt:lpstr>
      <vt:lpstr>Family Scenarios, Rotation 2</vt:lpstr>
      <vt:lpstr>Family Scenarios, Rotation 3</vt:lpstr>
      <vt:lpstr>Family Scenarios, Rotation 4</vt:lpstr>
      <vt:lpstr>Family Scenarios, Rotation 5</vt:lpstr>
      <vt:lpstr>Family Scenarios, Rotation 6</vt:lpstr>
      <vt:lpstr>PowerPoint Presentation</vt:lpstr>
      <vt:lpstr>I Think, We Think</vt:lpstr>
      <vt:lpstr>I Think, We Think</vt:lpstr>
      <vt:lpstr>Two Stars and a Wish</vt:lpstr>
      <vt:lpstr>How will you leverage your area of strength to address your area of growth?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Bracken, Pam</cp:lastModifiedBy>
  <cp:revision>3</cp:revision>
  <dcterms:modified xsi:type="dcterms:W3CDTF">2024-08-20T18:35:11Z</dcterms:modified>
</cp:coreProperties>
</file>