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24" r:id="rId3"/>
    <p:sldId id="321" r:id="rId4"/>
    <p:sldId id="325" r:id="rId5"/>
    <p:sldId id="326" r:id="rId6"/>
    <p:sldId id="327" r:id="rId7"/>
    <p:sldId id="328" r:id="rId8"/>
    <p:sldId id="267" r:id="rId9"/>
    <p:sldId id="268" r:id="rId10"/>
    <p:sldId id="269" r:id="rId11"/>
    <p:sldId id="270" r:id="rId12"/>
    <p:sldId id="322" r:id="rId13"/>
    <p:sldId id="271" r:id="rId14"/>
    <p:sldId id="272" r:id="rId15"/>
    <p:sldId id="323" r:id="rId16"/>
    <p:sldId id="273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NZ5SF4fB6CireW7C8jhL81U6g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0DBA72-7059-4B5B-88DF-12238BA4922A}">
  <a:tblStyle styleId="{EA0DBA72-7059-4B5B-88DF-12238BA492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EpJ3NYhOhoLWAAhXf5JFrLL8dGK78_ePsS07uG7i-ko/cop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f5febb54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df5febb54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https://drive.google.com/file/d/1kPAcEseuF84lAnFV19zxQnWgKNzF5kbg/view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Play from 1</a:t>
            </a:r>
            <a:r>
              <a:rPr lang="en-US" dirty="0">
                <a:solidFill>
                  <a:schemeClr val="dk1"/>
                </a:solidFill>
              </a:rPr>
              <a:t>3:35 – 15:35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0376af9e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70376af9e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Article: https://www.metmuseum.org/about-the-met/collection-areas/drawings-and-prints/materials-and-techniques/printmaking/screenprint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Video: https://www.youtube.com/watch?v=KnL_Kj74G8c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70376af9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70376af9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a3df9c85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da3df9c85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73bf3a437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73bf3a437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https://docs.google.com/document/d/1EpJ3NYhOhoLWAAhXf5JFrLL8dGK78_ePsS07uG7i-ko/copy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a3df9c85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da3df9c85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https://www.youtube.com/watch?v=zb3JRvOoMGs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a3df9c85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da3df9c85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6fc28dbd5d_1_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6fc28dbd5d_1_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1a3c4e7e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d1a3c4e7e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1a3c4e7e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d1a3c4e7e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Big ideas person. </a:t>
            </a:r>
            <a:r>
              <a:rPr lang="en" dirty="0"/>
              <a:t>The BI person pulls the group (occasionally) back to the purpose of the activity (often a group will get too wrapped up in the rote execution of the directions).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• Asks “How does X (something we are studying, reading, investigating, observing, etc.) relate to The Big Idea?”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• Asks: “How does X change the way we’re thinking about The Big Idea?”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• Asks: “What is the Big Idea we are trying to understand? Why are we seeking?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Clarifier. </a:t>
            </a:r>
            <a:r>
              <a:rPr lang="en" dirty="0"/>
              <a:t>This is a role of monitoring everyone’s comprehension about one or two key terms.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• Asks: “Do we know what the word ____ refers to?”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• Asks: “Can we put it into our own words?”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Questioner.</a:t>
            </a:r>
            <a:r>
              <a:rPr lang="en" dirty="0"/>
              <a:t> This person asks probing questions during the activity. These folks listen for questions posed by other group members and then re-voice the questions to make sure that the whole group takes a moment to hear and entertain questions from everyone. This is not a role that students find easy, so it helps to provide them with question stems such as 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• Asks: “What does it mean that ____?”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• Asks: “How do we know that_____?”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• Paraphrases what other have said: “So, what I think you are saying is… Is that right?”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• Asks: “What would happen if we changed ____?”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• Asks: “What’s your evidence?”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Skeptic. </a:t>
            </a:r>
            <a:r>
              <a:rPr lang="en" dirty="0"/>
              <a:t>This person tries to strengthen the group’s work by probing for weaknesses in the developing explanation or model.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• Says: “Here’s an alternative explanation—is this just as good as the one we have now?”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• Asks: “Does it always work this way (the explanation)?”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• Asks: “How does our idea match up with what we’ve just learned?”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Progress monitor.</a:t>
            </a:r>
            <a:r>
              <a:rPr lang="en" dirty="0"/>
              <a:t> This person asks others to periodically take the measure of the group’s progress.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• Asks: “What can we say we’ve accomplished so far?”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• Asks: “What do we still need to know/do to accomplish this task?”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• Asks: “What can we now add to our explanation that we didn’t have before?”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• When you stop by a table to listen in on a group, you should expect this person to be able to communicate the ideas of the group members AND attribute ideas to particular people (giving credit where it is due).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Peacekeeper. </a:t>
            </a:r>
            <a:r>
              <a:rPr lang="en" dirty="0"/>
              <a:t>This person monitors airtime of people in the group— this person is allowed to control who has “the floor” with the goal of ensuring that everyone gets a chance to talk and that everyone takes time to listen.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f5febb54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df5febb54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6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/Presenters/Quote" type="secHead">
  <p:cSld name="Objective/Presenters/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16894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Char char="●"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/>
          </p:nvPr>
        </p:nvSpPr>
        <p:spPr>
          <a:xfrm>
            <a:off x="311700" y="26122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737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tx">
  <p:cSld name="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1284800" y="1284325"/>
            <a:ext cx="7518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84800" y="4071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■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■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■"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162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kPAcEseuF84lAnFV19zxQnWgKNzF5kbg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nL_Kj74G8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metmuseum.org/about-the-met/collection-areas/drawings-and-prints/materials-and-techniques/printmaking/screenprin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b3JRvOoMG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Commit and Toss</a:t>
            </a:r>
            <a:endParaRPr dirty="0"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465316" y="152591"/>
            <a:ext cx="5020614" cy="36208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What is the most effective way to group students for collaborative work?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3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5693" y="1412462"/>
            <a:ext cx="1932675" cy="23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The </a:t>
            </a:r>
            <a:r>
              <a:rPr lang="en" sz="1800" b="1" dirty="0">
                <a:solidFill>
                  <a:schemeClr val="dk1"/>
                </a:solidFill>
              </a:rPr>
              <a:t>Big Ideas Person</a:t>
            </a:r>
            <a:r>
              <a:rPr lang="en" sz="1800" dirty="0">
                <a:solidFill>
                  <a:schemeClr val="dk1"/>
                </a:solidFill>
              </a:rPr>
              <a:t> pulls the group back to the purpose of the activity.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The </a:t>
            </a:r>
            <a:r>
              <a:rPr lang="en" sz="1800" b="1" dirty="0">
                <a:solidFill>
                  <a:schemeClr val="dk1"/>
                </a:solidFill>
              </a:rPr>
              <a:t>Clarifier</a:t>
            </a:r>
            <a:r>
              <a:rPr lang="en" sz="1800" dirty="0">
                <a:solidFill>
                  <a:schemeClr val="dk1"/>
                </a:solidFill>
              </a:rPr>
              <a:t> monitors everyone’s comprehension about one or two key terms.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The </a:t>
            </a:r>
            <a:r>
              <a:rPr lang="en" sz="1800" b="1" dirty="0">
                <a:solidFill>
                  <a:schemeClr val="dk1"/>
                </a:solidFill>
              </a:rPr>
              <a:t>Questioner</a:t>
            </a:r>
            <a:r>
              <a:rPr lang="en" sz="1800" dirty="0">
                <a:solidFill>
                  <a:schemeClr val="dk1"/>
                </a:solidFill>
              </a:rPr>
              <a:t> asks probing questions during the activity. These folks listen for questions posed by other group members and makes sure the whole group hears and entertains questions from everyone.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The </a:t>
            </a:r>
            <a:r>
              <a:rPr lang="en" sz="1800" b="1" dirty="0">
                <a:solidFill>
                  <a:schemeClr val="dk1"/>
                </a:solidFill>
              </a:rPr>
              <a:t>Skeptic</a:t>
            </a:r>
            <a:r>
              <a:rPr lang="en" sz="1800" dirty="0">
                <a:solidFill>
                  <a:schemeClr val="dk1"/>
                </a:solidFill>
              </a:rPr>
              <a:t> tries to strengthen the group’s work by probing for weaknesses in the developing explanation.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The </a:t>
            </a:r>
            <a:r>
              <a:rPr lang="en" sz="1800" b="1" dirty="0">
                <a:solidFill>
                  <a:schemeClr val="dk1"/>
                </a:solidFill>
              </a:rPr>
              <a:t>Progress Monitor</a:t>
            </a:r>
            <a:r>
              <a:rPr lang="en" sz="1800" dirty="0">
                <a:solidFill>
                  <a:schemeClr val="dk1"/>
                </a:solidFill>
              </a:rPr>
              <a:t> asks others to periodically take the measure of the group’s progress.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The </a:t>
            </a:r>
            <a:r>
              <a:rPr lang="en" sz="1800" b="1" dirty="0">
                <a:solidFill>
                  <a:schemeClr val="dk1"/>
                </a:solidFill>
              </a:rPr>
              <a:t>Peacekeeper</a:t>
            </a:r>
            <a:r>
              <a:rPr lang="en" sz="1800" dirty="0">
                <a:solidFill>
                  <a:schemeClr val="dk1"/>
                </a:solidFill>
              </a:rPr>
              <a:t> monitors airtime of people in the group, ensuring that everyone gets a chance to talk and that everyone takes time to listen.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Student Groups: Meaningful Roles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Fold the Line</a:t>
            </a:r>
            <a:endParaRPr dirty="0"/>
          </a:p>
        </p:txBody>
      </p:sp>
      <p:pic>
        <p:nvPicPr>
          <p:cNvPr id="160" name="Google Shape;160;p29"/>
          <p:cNvPicPr preferRelativeResize="0"/>
          <p:nvPr/>
        </p:nvPicPr>
        <p:blipFill rotWithShape="1">
          <a:blip r:embed="rId3">
            <a:alphaModFix/>
          </a:blip>
          <a:srcRect l="7121" r="6975"/>
          <a:stretch/>
        </p:blipFill>
        <p:spPr>
          <a:xfrm>
            <a:off x="456251" y="1033768"/>
            <a:ext cx="6107299" cy="370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9182" y="1510125"/>
            <a:ext cx="2123250" cy="2123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75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Fold the Line</a:t>
            </a:r>
            <a:endParaRPr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BE6386C9-F822-B5C4-868D-B3EE4869E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935" y="1099800"/>
            <a:ext cx="6900129" cy="3896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>
                <a:solidFill>
                  <a:schemeClr val="dk1"/>
                </a:solidFill>
              </a:rPr>
              <a:t>In pairs, one watches a brief </a:t>
            </a:r>
            <a:r>
              <a:rPr lang="en" sz="2400" dirty="0">
                <a:solidFill>
                  <a:schemeClr val="dk1"/>
                </a:solidFill>
                <a:hlinkClick r:id="rId3"/>
              </a:rPr>
              <a:t>video</a:t>
            </a:r>
            <a:r>
              <a:rPr lang="en" sz="2400" dirty="0">
                <a:solidFill>
                  <a:schemeClr val="dk1"/>
                </a:solidFill>
              </a:rPr>
              <a:t>; one reads an </a:t>
            </a:r>
            <a:r>
              <a:rPr lang="en" sz="2400" dirty="0">
                <a:solidFill>
                  <a:schemeClr val="dk1"/>
                </a:solidFill>
                <a:hlinkClick r:id="rId4"/>
              </a:rPr>
              <a:t>article</a:t>
            </a:r>
            <a:r>
              <a:rPr lang="en" sz="2400" dirty="0">
                <a:solidFill>
                  <a:schemeClr val="dk1"/>
                </a:solidFill>
              </a:rPr>
              <a:t>.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When you have finished watching the video or reading the article, fill the left side with what you think are all of the steps in the process of screen printing.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When you have finished your analysis, take thirty seconds to listen to what your partner found. Write anything they have that you don’t in the right column.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Repeat this process, so they can do the same.</a:t>
            </a:r>
            <a:endParaRPr sz="2400" dirty="0"/>
          </a:p>
        </p:txBody>
      </p:sp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30-Second Expert</a:t>
            </a:r>
            <a:endParaRPr dirty="0"/>
          </a:p>
        </p:txBody>
      </p:sp>
      <p:pic>
        <p:nvPicPr>
          <p:cNvPr id="3" name="Picture 2" descr="A stopwatch with numbers and dots&#10;&#10;Description automatically generated">
            <a:extLst>
              <a:ext uri="{FF2B5EF4-FFF2-40B4-BE49-F238E27FC236}">
                <a16:creationId xmlns:a16="http://schemas.microsoft.com/office/drawing/2014/main" id="{F3BB6D35-E003-B3ED-A7DB-4E26F774F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914" y="135267"/>
            <a:ext cx="1843873" cy="1342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E9D42E-FA86-8DCE-6AA5-08AEC099A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what ways could these strategies support positive classroom culture?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/>
              <a:t>In what ways could positive classroom culture contribute to the effectiveness of the strategies?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34E1A7-4920-229A-952E-3BFF7767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Strategy Debrief</a:t>
            </a:r>
          </a:p>
        </p:txBody>
      </p:sp>
    </p:spTree>
    <p:extLst>
      <p:ext uri="{BB962C8B-B14F-4D97-AF65-F5344CB8AC3E}">
        <p14:creationId xmlns:p14="http://schemas.microsoft.com/office/powerpoint/2010/main" val="193197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Strategy Harvest</a:t>
            </a:r>
            <a:endParaRPr dirty="0"/>
          </a:p>
        </p:txBody>
      </p:sp>
      <p:sp>
        <p:nvSpPr>
          <p:cNvPr id="172" name="Google Shape;172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strategy did you like but would need/want to modify or scaffold?</a:t>
            </a:r>
            <a:endParaRPr dirty="0"/>
          </a:p>
        </p:txBody>
      </p:sp>
      <p:pic>
        <p:nvPicPr>
          <p:cNvPr id="4" name="Picture Placeholder 3" descr="A group of colorful wheat&#10;&#10;Description automatically generated">
            <a:extLst>
              <a:ext uri="{FF2B5EF4-FFF2-40B4-BE49-F238E27FC236}">
                <a16:creationId xmlns:a16="http://schemas.microsoft.com/office/drawing/2014/main" id="{713AD3B1-9CC4-7F67-B474-67F5E213F43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4888" b="4888"/>
          <a:stretch>
            <a:fillRect/>
          </a:stretch>
        </p:blipFill>
        <p:spPr>
          <a:xfrm>
            <a:off x="5477814" y="1161439"/>
            <a:ext cx="2821842" cy="282062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0C47A-C322-2883-AA15-1971591B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76" y="1802728"/>
            <a:ext cx="7851648" cy="1371600"/>
          </a:xfrm>
        </p:spPr>
        <p:txBody>
          <a:bodyPr/>
          <a:lstStyle/>
          <a:p>
            <a:pPr>
              <a:buNone/>
            </a:pPr>
            <a:r>
              <a:rPr lang="en-US" dirty="0"/>
              <a:t>Instructional Strategies to Support Student Engagement</a:t>
            </a:r>
          </a:p>
        </p:txBody>
      </p:sp>
    </p:spTree>
    <p:extLst>
      <p:ext uri="{BB962C8B-B14F-4D97-AF65-F5344CB8AC3E}">
        <p14:creationId xmlns:p14="http://schemas.microsoft.com/office/powerpoint/2010/main" val="1670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441B7E-958D-0E50-F708-9B9A41B2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Essential 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90CE0-FFC1-A93A-EA51-7165399AD6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What does positive classroom culture look like?</a:t>
            </a:r>
          </a:p>
          <a:p>
            <a:r>
              <a:rPr lang="en-US" dirty="0"/>
              <a:t>How can we modify and scaffold strategies to support meaningful learning experiences?</a:t>
            </a:r>
          </a:p>
        </p:txBody>
      </p:sp>
    </p:spTree>
    <p:extLst>
      <p:ext uri="{BB962C8B-B14F-4D97-AF65-F5344CB8AC3E}">
        <p14:creationId xmlns:p14="http://schemas.microsoft.com/office/powerpoint/2010/main" val="103746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DCD995-F998-40FE-4DC9-597F952A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Objectives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011E2D-34CB-334A-00C0-68E7B77427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Describe indicators of student engagement.</a:t>
            </a:r>
          </a:p>
          <a:p>
            <a:r>
              <a:rPr lang="en-US" dirty="0"/>
              <a:t>Connect student engagement to positive classroom culture.</a:t>
            </a:r>
          </a:p>
          <a:p>
            <a:r>
              <a:rPr lang="en-US" dirty="0"/>
              <a:t>Adapt instructional strategies to support student engagement.</a:t>
            </a:r>
          </a:p>
        </p:txBody>
      </p:sp>
    </p:spTree>
    <p:extLst>
      <p:ext uri="{BB962C8B-B14F-4D97-AF65-F5344CB8AC3E}">
        <p14:creationId xmlns:p14="http://schemas.microsoft.com/office/powerpoint/2010/main" val="9154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Painting a Picture: Classroom Culture</a:t>
            </a:r>
            <a:endParaRPr dirty="0"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ct val="135000"/>
              <a:buFont typeface="Arial" panose="020B0604020202020204" pitchFamily="34" charset="0"/>
              <a:buChar char="•"/>
            </a:pPr>
            <a:r>
              <a:rPr lang="en" dirty="0"/>
              <a:t>How would you describe your classroom culture?</a:t>
            </a:r>
          </a:p>
          <a:p>
            <a:pPr lvl="0">
              <a:buSzPct val="135000"/>
            </a:pPr>
            <a:r>
              <a:rPr lang="en-US" dirty="0"/>
              <a:t>Draw a picture of what classroom culture looks like based on your discussion.</a:t>
            </a:r>
          </a:p>
          <a:p>
            <a:pPr lvl="0">
              <a:buSzPct val="135000"/>
            </a:pPr>
            <a:r>
              <a:rPr lang="en-US" dirty="0"/>
              <a:t>How do you build classroom culture?</a:t>
            </a:r>
          </a:p>
        </p:txBody>
      </p:sp>
      <p:pic>
        <p:nvPicPr>
          <p:cNvPr id="5" name="Picture Placeholder 4" descr="A paint brush painting a rainbow&#10;&#10;Description automatically generated">
            <a:extLst>
              <a:ext uri="{FF2B5EF4-FFF2-40B4-BE49-F238E27FC236}">
                <a16:creationId xmlns:a16="http://schemas.microsoft.com/office/drawing/2014/main" id="{25690070-29DA-1F86-9934-24D05667D67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9261" b="9261"/>
          <a:stretch>
            <a:fillRect/>
          </a:stretch>
        </p:blipFill>
        <p:spPr>
          <a:xfrm>
            <a:off x="5911849" y="1381151"/>
            <a:ext cx="2382227" cy="238119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Let’s categorize statements about student engagement as always, sometimes, or never true. 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As each statement is presented, select the answer you feel is most correct.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Always, Sometimes, or Never True</a:t>
            </a:r>
            <a:endParaRPr dirty="0"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6315" y="-466612"/>
            <a:ext cx="2254625" cy="22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 Power of Positive School Culture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C032B3B5-39EE-7966-F76F-2B3F5F3DC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413" y="1170924"/>
            <a:ext cx="7139354" cy="3741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How does classroom culture support strategies and activities that go outside your students’ comfort zone?</a:t>
            </a:r>
            <a:endParaRPr dirty="0"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Shake It Up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570109" y="1965563"/>
            <a:ext cx="7772400" cy="1021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Modifying and Scaffolding Strategies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1018</Words>
  <Application>Microsoft Macintosh PowerPoint</Application>
  <PresentationFormat>On-screen Show (16:9)</PresentationFormat>
  <Paragraphs>74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Noto Sans Symbols</vt:lpstr>
      <vt:lpstr>LEARN theme</vt:lpstr>
      <vt:lpstr>PowerPoint Presentation</vt:lpstr>
      <vt:lpstr>Instructional Strategies to Support Student Engagement</vt:lpstr>
      <vt:lpstr>Essential Questions</vt:lpstr>
      <vt:lpstr>Objectives</vt:lpstr>
      <vt:lpstr>Painting a Picture: Classroom Culture</vt:lpstr>
      <vt:lpstr>Always, Sometimes, or Never True</vt:lpstr>
      <vt:lpstr>  The Power of Positive School Culture  </vt:lpstr>
      <vt:lpstr>Shake It Up</vt:lpstr>
      <vt:lpstr>Modifying and Scaffolding Strategies</vt:lpstr>
      <vt:lpstr>Commit and Toss</vt:lpstr>
      <vt:lpstr>Student Groups: Meaningful Roles</vt:lpstr>
      <vt:lpstr>Fold the Line</vt:lpstr>
      <vt:lpstr>Fold the Line</vt:lpstr>
      <vt:lpstr>30-Second Expert</vt:lpstr>
      <vt:lpstr>Strategy Debrief</vt:lpstr>
      <vt:lpstr>Strategy Harvest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Gracia, Ann M.</cp:lastModifiedBy>
  <cp:revision>4</cp:revision>
  <dcterms:created xsi:type="dcterms:W3CDTF">2020-10-14T20:24:40Z</dcterms:created>
  <dcterms:modified xsi:type="dcterms:W3CDTF">2024-08-05T16:46:06Z</dcterms:modified>
</cp:coreProperties>
</file>