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81" r:id="rId2"/>
  </p:sldMasterIdLst>
  <p:notesMasterIdLst>
    <p:notesMasterId r:id="rId10"/>
  </p:notesMasterIdLst>
  <p:sldIdLst>
    <p:sldId id="256" r:id="rId3"/>
    <p:sldId id="257" r:id="rId4"/>
    <p:sldId id="260" r:id="rId5"/>
    <p:sldId id="272" r:id="rId6"/>
    <p:sldId id="273" r:id="rId7"/>
    <p:sldId id="274" r:id="rId8"/>
    <p:sldId id="268" r:id="rId9"/>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DF182F-1DE7-4F13-8AA3-002D9E3B458A}">
  <a:tblStyle styleId="{BEDF182F-1DE7-4F13-8AA3-002D9E3B45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286"/>
  </p:normalViewPr>
  <p:slideViewPr>
    <p:cSldViewPr snapToGrid="0">
      <p:cViewPr varScale="1">
        <p:scale>
          <a:sx n="197" d="100"/>
          <a:sy n="197" d="100"/>
        </p:scale>
        <p:origin x="736" y="1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Google Shape;3;n">
            <a:extLst>
              <a:ext uri="{FF2B5EF4-FFF2-40B4-BE49-F238E27FC236}">
                <a16:creationId xmlns:a16="http://schemas.microsoft.com/office/drawing/2014/main" id="{8624FC82-B5A2-5FA3-CBF3-BCBFA34F9D96}"/>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9459" name="Google Shape;4;n">
            <a:extLst>
              <a:ext uri="{FF2B5EF4-FFF2-40B4-BE49-F238E27FC236}">
                <a16:creationId xmlns:a16="http://schemas.microsoft.com/office/drawing/2014/main" id="{8976970C-9707-70A8-F003-735290520F14}"/>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earn.k20center.ou.edu/lesson/233"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f61SPxeIEg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Google Shape;38;p:notes">
            <a:extLst>
              <a:ext uri="{FF2B5EF4-FFF2-40B4-BE49-F238E27FC236}">
                <a16:creationId xmlns:a16="http://schemas.microsoft.com/office/drawing/2014/main" id="{9366B4A2-DBA3-CFE8-53CE-BFEE9562E40A}"/>
              </a:ext>
            </a:extLst>
          </p:cNvPr>
          <p:cNvSpPr>
            <a:spLocks noGrp="1" noRot="1" noChangeAspect="1" noTextEdit="1"/>
          </p:cNvSpPr>
          <p:nvPr>
            <p:ph type="sldImg" idx="2"/>
          </p:nvPr>
        </p:nvSpPr>
        <p:spPr>
          <a:noFill/>
          <a:ln>
            <a:headEnd/>
            <a:tailEnd/>
          </a:ln>
        </p:spPr>
      </p:sp>
      <p:sp>
        <p:nvSpPr>
          <p:cNvPr id="21506" name="Google Shape;39;p:notes">
            <a:extLst>
              <a:ext uri="{FF2B5EF4-FFF2-40B4-BE49-F238E27FC236}">
                <a16:creationId xmlns:a16="http://schemas.microsoft.com/office/drawing/2014/main" id="{3F2534ED-FEAD-412D-0543-27B7B303B0D9}"/>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This CER activity is found in the Extend portion of the Argument is Everywhere K20 Lesson. </a:t>
            </a:r>
            <a:r>
              <a:rPr lang="en-US" u="sng" dirty="0">
                <a:solidFill>
                  <a:schemeClr val="hlink"/>
                </a:solidFill>
                <a:hlinkClick r:id="rId3"/>
              </a:rPr>
              <a:t>https://learn.k20center.ou.edu/lesson/233</a:t>
            </a:r>
            <a:r>
              <a:rPr lang="en-US" dirty="0"/>
              <a:t> </a:t>
            </a:r>
          </a:p>
          <a:p>
            <a:endParaRPr lang="en-US" dirty="0"/>
          </a:p>
        </p:txBody>
      </p:sp>
    </p:spTree>
    <p:extLst>
      <p:ext uri="{BB962C8B-B14F-4D97-AF65-F5344CB8AC3E}">
        <p14:creationId xmlns:p14="http://schemas.microsoft.com/office/powerpoint/2010/main" val="397447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US" sz="1400" dirty="0">
                <a:solidFill>
                  <a:srgbClr val="292929"/>
                </a:solidFill>
              </a:rPr>
              <a:t>Watch the </a:t>
            </a:r>
            <a:r>
              <a:rPr lang="en-US" sz="1400" dirty="0">
                <a:solidFill>
                  <a:schemeClr val="hlink"/>
                </a:solidFill>
                <a:uFill>
                  <a:noFill/>
                </a:uFill>
                <a:hlinkClick r:id="rId3"/>
              </a:rPr>
              <a:t>YouTube video: "A Smart Move: Responding to the Rhetorical Situation." </a:t>
            </a:r>
            <a:r>
              <a:rPr lang="en-US" sz="1400" dirty="0">
                <a:solidFill>
                  <a:srgbClr val="292929"/>
                </a:solidFill>
              </a:rPr>
              <a:t>(1:51)</a:t>
            </a:r>
          </a:p>
          <a:p>
            <a:pPr marL="0" lvl="0" indent="0" algn="l" rtl="0">
              <a:lnSpc>
                <a:spcPct val="115000"/>
              </a:lnSpc>
              <a:spcBef>
                <a:spcPts val="1200"/>
              </a:spcBef>
              <a:spcAft>
                <a:spcPts val="0"/>
              </a:spcAft>
              <a:buClr>
                <a:schemeClr val="dk1"/>
              </a:buClr>
              <a:buSzPts val="1100"/>
              <a:buFont typeface="Arial"/>
              <a:buNone/>
            </a:pPr>
            <a:endParaRPr lang="en-US" sz="1400" dirty="0">
              <a:solidFill>
                <a:srgbClr val="292929"/>
              </a:solidFill>
            </a:endParaRPr>
          </a:p>
          <a:p>
            <a:pPr marL="0" lvl="0" indent="0" algn="l" rtl="0">
              <a:lnSpc>
                <a:spcPct val="100000"/>
              </a:lnSpc>
              <a:spcBef>
                <a:spcPts val="1200"/>
              </a:spcBef>
              <a:spcAft>
                <a:spcPts val="0"/>
              </a:spcAft>
              <a:buSzPts val="1400"/>
              <a:buNone/>
            </a:pPr>
            <a:endParaRPr lang="en-US" dirty="0"/>
          </a:p>
          <a:p>
            <a:endParaRPr lang="en-US" dirty="0"/>
          </a:p>
        </p:txBody>
      </p:sp>
    </p:spTree>
    <p:extLst>
      <p:ext uri="{BB962C8B-B14F-4D97-AF65-F5344CB8AC3E}">
        <p14:creationId xmlns:p14="http://schemas.microsoft.com/office/powerpoint/2010/main" val="153398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US" sz="1400" dirty="0">
                <a:solidFill>
                  <a:srgbClr val="292929"/>
                </a:solidFill>
              </a:rPr>
              <a:t>Show </a:t>
            </a:r>
            <a:r>
              <a:rPr lang="en-US" sz="1400" b="1" dirty="0">
                <a:solidFill>
                  <a:srgbClr val="292929"/>
                </a:solidFill>
              </a:rPr>
              <a:t>slide 6</a:t>
            </a:r>
            <a:r>
              <a:rPr lang="en-US" sz="1400" dirty="0">
                <a:solidFill>
                  <a:srgbClr val="292929"/>
                </a:solidFill>
              </a:rPr>
              <a:t> as a guided practice example. Discuss with students how the Oxford comma is an on-going argument in the field of composition. Share your own experiences learning/using it: Do you have a preference? Have students share their own experiences using it: Do they have a preference?</a:t>
            </a:r>
          </a:p>
          <a:p>
            <a:pPr marL="0" lvl="0" indent="0" algn="l" rtl="0">
              <a:lnSpc>
                <a:spcPct val="115000"/>
              </a:lnSpc>
              <a:spcBef>
                <a:spcPts val="1200"/>
              </a:spcBef>
              <a:spcAft>
                <a:spcPts val="0"/>
              </a:spcAft>
              <a:buClr>
                <a:schemeClr val="dk1"/>
              </a:buClr>
              <a:buSzPts val="1100"/>
              <a:buFont typeface="Arial"/>
              <a:buNone/>
            </a:pPr>
            <a:r>
              <a:rPr lang="en-US" sz="1400" dirty="0">
                <a:solidFill>
                  <a:srgbClr val="292929"/>
                </a:solidFill>
              </a:rPr>
              <a:t>Discuss how the memes on the slide approach the argument about the Oxford comma.</a:t>
            </a:r>
          </a:p>
          <a:p>
            <a:pPr marL="457200" lvl="0" indent="-304800" algn="l" rtl="0">
              <a:lnSpc>
                <a:spcPct val="115000"/>
              </a:lnSpc>
              <a:spcBef>
                <a:spcPts val="1200"/>
              </a:spcBef>
              <a:spcAft>
                <a:spcPts val="0"/>
              </a:spcAft>
              <a:buClr>
                <a:srgbClr val="292929"/>
              </a:buClr>
              <a:buSzPts val="1200"/>
              <a:buChar char="●"/>
            </a:pPr>
            <a:r>
              <a:rPr lang="en-US" sz="1400" dirty="0">
                <a:solidFill>
                  <a:srgbClr val="292929"/>
                </a:solidFill>
              </a:rPr>
              <a:t>What is their CLAIM? (The Oxford comma is necessary to understanding sentence meanings. )</a:t>
            </a:r>
          </a:p>
          <a:p>
            <a:pPr marL="457200" lvl="0" indent="-304800" algn="l" rtl="0">
              <a:lnSpc>
                <a:spcPct val="115000"/>
              </a:lnSpc>
              <a:spcBef>
                <a:spcPts val="0"/>
              </a:spcBef>
              <a:spcAft>
                <a:spcPts val="0"/>
              </a:spcAft>
              <a:buClr>
                <a:srgbClr val="292929"/>
              </a:buClr>
              <a:buSzPts val="1200"/>
              <a:buChar char="●"/>
            </a:pPr>
            <a:r>
              <a:rPr lang="en-US" sz="1400" dirty="0">
                <a:solidFill>
                  <a:srgbClr val="292929"/>
                </a:solidFill>
              </a:rPr>
              <a:t>What are their EXAMPLES? (The sample memes provide examples of sentences that include or do not include the comma.)</a:t>
            </a:r>
          </a:p>
          <a:p>
            <a:pPr marL="457200" lvl="0" indent="-304800" algn="l" rtl="0">
              <a:lnSpc>
                <a:spcPct val="115000"/>
              </a:lnSpc>
              <a:spcBef>
                <a:spcPts val="0"/>
              </a:spcBef>
              <a:spcAft>
                <a:spcPts val="0"/>
              </a:spcAft>
              <a:buClr>
                <a:srgbClr val="292929"/>
              </a:buClr>
              <a:buSzPts val="1200"/>
              <a:buChar char="●"/>
            </a:pPr>
            <a:r>
              <a:rPr lang="en-US" sz="1400" dirty="0">
                <a:solidFill>
                  <a:srgbClr val="292929"/>
                </a:solidFill>
              </a:rPr>
              <a:t>What is their REASONING? (Sentences that do not include the Oxford comma are often prone to misunderstandings.)</a:t>
            </a:r>
          </a:p>
          <a:p>
            <a:pPr marL="457200" lvl="0" indent="-304800" algn="l" rtl="0">
              <a:lnSpc>
                <a:spcPct val="115000"/>
              </a:lnSpc>
              <a:spcBef>
                <a:spcPts val="0"/>
              </a:spcBef>
              <a:spcAft>
                <a:spcPts val="0"/>
              </a:spcAft>
              <a:buClr>
                <a:srgbClr val="292929"/>
              </a:buClr>
              <a:buSzPts val="1200"/>
              <a:buChar char="●"/>
            </a:pPr>
            <a:r>
              <a:rPr lang="en-US" sz="1400" dirty="0">
                <a:solidFill>
                  <a:srgbClr val="292929"/>
                </a:solidFill>
              </a:rPr>
              <a:t>Who is their AUDIENCE? (People who do not use the Oxford comma.)</a:t>
            </a:r>
          </a:p>
          <a:p>
            <a:pPr marL="457200" lvl="0" indent="-304800" algn="l" rtl="0">
              <a:lnSpc>
                <a:spcPct val="115000"/>
              </a:lnSpc>
              <a:spcBef>
                <a:spcPts val="0"/>
              </a:spcBef>
              <a:spcAft>
                <a:spcPts val="0"/>
              </a:spcAft>
              <a:buClr>
                <a:srgbClr val="292929"/>
              </a:buClr>
              <a:buSzPts val="1200"/>
              <a:buChar char="●"/>
            </a:pPr>
            <a:r>
              <a:rPr lang="en-US" sz="1400" dirty="0">
                <a:solidFill>
                  <a:srgbClr val="292929"/>
                </a:solidFill>
              </a:rPr>
              <a:t>What is the PURPOSE? (To stress the importance of using the Oxford comma to clarify meaning.)</a:t>
            </a:r>
          </a:p>
          <a:p>
            <a:pPr marL="457200" lvl="0" indent="-304800" algn="l" rtl="0">
              <a:lnSpc>
                <a:spcPct val="115000"/>
              </a:lnSpc>
              <a:spcBef>
                <a:spcPts val="0"/>
              </a:spcBef>
              <a:spcAft>
                <a:spcPts val="0"/>
              </a:spcAft>
              <a:buClr>
                <a:srgbClr val="292929"/>
              </a:buClr>
              <a:buSzPts val="1200"/>
              <a:buChar char="●"/>
            </a:pPr>
            <a:r>
              <a:rPr lang="en-US" sz="1400" dirty="0">
                <a:solidFill>
                  <a:srgbClr val="292929"/>
                </a:solidFill>
              </a:rPr>
              <a:t>What is the CONTEXT surrounding the argument? (The Oxford (or serial) comma is the final comma in a list of things. Use of the Oxford comma is stylistic, meaning that some style guides demand its use while others don’t. Unless you’re writing for a particular publication or drafting an essay for school, whether or not you use the Oxford comma is generally up to you.)</a:t>
            </a:r>
          </a:p>
          <a:p>
            <a:endParaRPr lang="en-US" dirty="0"/>
          </a:p>
        </p:txBody>
      </p:sp>
    </p:spTree>
    <p:extLst>
      <p:ext uri="{BB962C8B-B14F-4D97-AF65-F5344CB8AC3E}">
        <p14:creationId xmlns:p14="http://schemas.microsoft.com/office/powerpoint/2010/main" val="3015674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sz="1400" dirty="0">
                <a:solidFill>
                  <a:srgbClr val="292929"/>
                </a:solidFill>
              </a:rPr>
              <a:t>Review </a:t>
            </a:r>
            <a:r>
              <a:rPr lang="en-US" sz="1400" b="1" dirty="0">
                <a:solidFill>
                  <a:srgbClr val="292929"/>
                </a:solidFill>
              </a:rPr>
              <a:t>slide 7</a:t>
            </a:r>
            <a:r>
              <a:rPr lang="en-US" sz="1400" dirty="0">
                <a:solidFill>
                  <a:srgbClr val="292929"/>
                </a:solidFill>
              </a:rPr>
              <a:t> to show how the argument about the Oxford comma fits into the C.E.R. and rhetorical situation framework. This is the framework example of what students will do with their own argument examples.</a:t>
            </a:r>
            <a:endParaRPr lang="en-US" dirty="0"/>
          </a:p>
          <a:p>
            <a:endParaRPr lang="en-US" dirty="0"/>
          </a:p>
        </p:txBody>
      </p:sp>
    </p:spTree>
    <p:extLst>
      <p:ext uri="{BB962C8B-B14F-4D97-AF65-F5344CB8AC3E}">
        <p14:creationId xmlns:p14="http://schemas.microsoft.com/office/powerpoint/2010/main" val="1671029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1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4B20552E-7342-E84A-F371-1971A3F6C44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7" name="Google Shape;32;p8"/>
          <p:cNvSpPr txBox="1">
            <a:spLocks noGrp="1"/>
          </p:cNvSpPr>
          <p:nvPr>
            <p:ph type="title"/>
          </p:nvPr>
        </p:nvSpPr>
        <p:spPr>
          <a:xfrm>
            <a:off x="754050" y="4329575"/>
            <a:ext cx="7635900" cy="572700"/>
          </a:xfrm>
          <a:prstGeom prst="rect">
            <a:avLst/>
          </a:prstGeom>
          <a:noFill/>
          <a:ln>
            <a:noFill/>
          </a:ln>
        </p:spPr>
        <p:txBody>
          <a:bodyPr spcFirstLastPara="1" lIns="91425" tIns="91425" rIns="91425" bIns="91425" anchor="t">
            <a:normAutofit/>
          </a:bodyPr>
          <a:lstStyle>
            <a:lvl1pPr lvl="0" algn="ctr">
              <a:lnSpc>
                <a:spcPct val="15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a:t>Click to edit Master title style</a:t>
            </a:r>
            <a:endParaRPr dirty="0"/>
          </a:p>
        </p:txBody>
      </p:sp>
    </p:spTree>
    <p:extLst>
      <p:ext uri="{BB962C8B-B14F-4D97-AF65-F5344CB8AC3E}">
        <p14:creationId xmlns:p14="http://schemas.microsoft.com/office/powerpoint/2010/main" val="296904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Google Shape;29;p7" title="k20center-logo-variations_K20 - Bug Color.png">
            <a:extLst>
              <a:ext uri="{FF2B5EF4-FFF2-40B4-BE49-F238E27FC236}">
                <a16:creationId xmlns:a16="http://schemas.microsoft.com/office/drawing/2014/main" id="{AD6EEF45-89C6-035A-7767-7ED289963CD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30238" y="274638"/>
            <a:ext cx="7886700" cy="993775"/>
          </a:xfrm>
        </p:spPr>
        <p:txBody>
          <a:bodyPr anchor="b"/>
          <a:lstStyle>
            <a:lvl1pPr>
              <a:defRPr>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0238" y="1260475"/>
            <a:ext cx="3868737" cy="619125"/>
          </a:xfrm>
          <a:prstGeom prst="rect">
            <a:avLst/>
          </a:prstGeo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7393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C972B790-E0EA-1D94-2E39-E91EBF32EFA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15328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Quo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Google Shape;13;p3" title="k20center-logo-variations_K20 Bug - White.png">
            <a:extLst>
              <a:ext uri="{FF2B5EF4-FFF2-40B4-BE49-F238E27FC236}">
                <a16:creationId xmlns:a16="http://schemas.microsoft.com/office/drawing/2014/main" id="{A98AC9D7-ABC9-ABD1-C36A-7174189F79D4}"/>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718689"/>
            <a:ext cx="7886700" cy="1125538"/>
          </a:xfrm>
          <a:prstGeom prst="rect">
            <a:avLst/>
          </a:prstGeom>
        </p:spPr>
        <p:txBody>
          <a:bodyPr>
            <a:normAutofit/>
          </a:bodyPr>
          <a:lstStyle>
            <a:lvl1pPr marL="0" indent="0">
              <a:buNone/>
              <a:defRPr sz="26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4002958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Blue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120B5383-12EC-4263-1497-9698C0CF58F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895F1D04-4812-04B5-3299-BCB12F584B19}"/>
              </a:ext>
            </a:extLst>
          </p:cNvPr>
          <p:cNvSpPr/>
          <p:nvPr/>
        </p:nvSpPr>
        <p:spPr>
          <a:xfrm>
            <a:off x="4572000" y="0"/>
            <a:ext cx="4572000"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0201FEDF-1B17-4939-DD49-DF358C79259B}"/>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7211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Red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86F1E247-B682-7CCA-0967-E63908DD64C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D492F45D-B2D5-2BE4-2F75-6C684136B567}"/>
              </a:ext>
            </a:extLst>
          </p:cNvPr>
          <p:cNvSpPr/>
          <p:nvPr/>
        </p:nvSpPr>
        <p:spPr>
          <a:xfrm>
            <a:off x="4572000" y="0"/>
            <a:ext cx="4572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80D6DD3C-71EE-3C73-DDA5-5CEF6C3263A1}"/>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3306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AF74F841-FC3F-3B0B-3269-2B1C811007C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1421586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type="title">
  <p:cSld name="Cover">
    <p:bg>
      <p:bgPr>
        <a:blipFill dpi="0" rotWithShape="0">
          <a:blip r:embed="rId2"/>
          <a:srcRect/>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406337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623888" y="2807732"/>
            <a:ext cx="7885113" cy="1397000"/>
          </a:xfrm>
          <a:prstGeom prst="rect">
            <a:avLst/>
          </a:prstGeom>
        </p:spPr>
        <p:txBody>
          <a:bodyPr/>
          <a:lstStyle>
            <a:lvl1pPr marL="0" indent="0">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43245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With Cover Imag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3569666" y="559689"/>
            <a:ext cx="4940921" cy="2139950"/>
          </a:xfrm>
        </p:spPr>
        <p:txBody>
          <a:bodyPr anchor="b">
            <a:normAutofit/>
          </a:bodyPr>
          <a:lstStyle>
            <a:lvl1pPr>
              <a:lnSpc>
                <a:spcPct val="100000"/>
              </a:lnSpc>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3569073" y="2807732"/>
            <a:ext cx="4939927" cy="1397000"/>
          </a:xfrm>
          <a:prstGeom prst="rect">
            <a:avLst/>
          </a:prstGeom>
        </p:spPr>
        <p:txBody>
          <a:bodyPr/>
          <a:lstStyle>
            <a:lvl1pPr marL="0" indent="0">
              <a:lnSpc>
                <a:spcPct val="100000"/>
              </a:lnSpc>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044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ssential Question(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5D844917-401A-C607-900F-8340B4453A33}"/>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175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iv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2190A501-5ACD-F178-69EF-6D3C6116E867}"/>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3142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7A36BC56-4BFB-F2FB-2704-1CEB5D4A557E}"/>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28649" y="1370013"/>
            <a:ext cx="7886699" cy="3262312"/>
          </a:xfrm>
          <a:prstGeom prst="rect">
            <a:avLst/>
          </a:prstGeom>
        </p:spPr>
        <p:txBody>
          <a:bodyPr/>
          <a:lstStyle>
            <a:lvl1pPr marL="228600" indent="-22860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228600">
              <a:lnSpc>
                <a:spcPct val="100000"/>
              </a:lnSpc>
              <a:buSzPct val="120000"/>
              <a:buFont typeface="Arial" panose="020B0604020202020204" pitchFamily="34" charset="0"/>
              <a:buChar char="•"/>
              <a:defRPr/>
            </a:lvl4pPr>
            <a:lvl5pPr marL="2057400" indent="-22860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564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Content - 1 Column">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D51A9934-4731-CF7D-01F8-8F8BC4047EED}"/>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3130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CC1A804E-1971-8E34-9464-0A90A0072EB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0013"/>
            <a:ext cx="3867150" cy="3262312"/>
          </a:xfrm>
          <a:prstGeom prst="rect">
            <a:avLst/>
          </a:prstGeom>
        </p:spPr>
        <p:txBody>
          <a:bodyPr/>
          <a:lstStyle>
            <a:lvl1pPr marL="228600" indent="-32004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320040">
              <a:lnSpc>
                <a:spcPct val="100000"/>
              </a:lnSpc>
              <a:buSzPct val="120000"/>
              <a:buFont typeface="Arial" panose="020B0604020202020204" pitchFamily="34" charset="0"/>
              <a:buChar char="•"/>
              <a:defRPr/>
            </a:lvl4pPr>
            <a:lvl5pPr marL="2057400" indent="-32004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06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tructional Strategy">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5D168AF4-32E4-74C0-4A18-039BCF6D6B8B}"/>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085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92A09B7-DA10-1158-CAB4-8798C3E2F87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7CF834B-CD39-B870-A33D-BB16E7C46C64}"/>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 </a:t>
            </a:r>
          </a:p>
          <a:p>
            <a:pPr lvl="1"/>
            <a:r>
              <a:rPr lang="en-US" altLang="en-US" dirty="0"/>
              <a:t>Second</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15"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BC93EE6-7CCD-518F-84C9-A4397115C5F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DDC3D1B-4E0E-1D9F-CB2D-3C12C36432EE}"/>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7" name="Google Shape;29;p7" title="k20center-logo-variations_K20 - Bug Color.png">
            <a:extLst>
              <a:ext uri="{FF2B5EF4-FFF2-40B4-BE49-F238E27FC236}">
                <a16:creationId xmlns:a16="http://schemas.microsoft.com/office/drawing/2014/main" id="{A6C23A54-FCC8-0F9D-1665-130E35DC754A}"/>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cSld>
  <p:clrMap bg1="lt1" tx1="dk1" bg2="lt2" tx2="dk2" accent1="accent1" accent2="accent2" accent3="accent3" accent4="accent4" accent5="accent5" accent6="accent6" hlink="hlink" folHlink="folHlink"/>
  <p:txStyles>
    <p:titleStyle>
      <a:lvl1pPr algn="l" rtl="0" fontAlgn="base">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228600" indent="-393192" algn="l" rtl="0" fontAlgn="base">
        <a:spcBef>
          <a:spcPts val="520"/>
        </a:spcBef>
        <a:spcAft>
          <a:spcPct val="0"/>
        </a:spcAft>
        <a:buClr>
          <a:srgbClr val="971D20"/>
        </a:buClr>
        <a:buFont typeface="Aptos Display" panose="020B0004020202020204" pitchFamily="34" charset="0"/>
        <a:buAutoNum type="arabicPeriod"/>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fontAlgn="base">
        <a:spcBef>
          <a:spcPts val="400"/>
        </a:spcBef>
        <a:spcAft>
          <a:spcPct val="0"/>
        </a:spcAft>
        <a:buClr>
          <a:schemeClr val="accent1"/>
        </a:buClr>
        <a:buFont typeface="Aptos Display" panose="020B0004020202020204" pitchFamily="34" charset="0"/>
        <a:buAutoNum type="alphaLcPeriod"/>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fontAlgn="base">
        <a:spcBef>
          <a:spcPts val="340"/>
        </a:spcBef>
        <a:spcAft>
          <a:spcPct val="0"/>
        </a:spcAft>
        <a:buClr>
          <a:srgbClr val="E8BF3C"/>
        </a:buClr>
        <a:buFont typeface="Aptos Display" panose="020B0004020202020204" pitchFamily="34" charset="0"/>
        <a:buAutoNum type="romanLcPeriod"/>
        <a:defRPr sz="2600" kern="1200">
          <a:solidFill>
            <a:schemeClr val="tx1"/>
          </a:solidFill>
          <a:latin typeface="Calibri" panose="020F0502020204030204" pitchFamily="34" charset="0"/>
          <a:ea typeface="+mn-ea"/>
          <a:cs typeface="Calibri" panose="020F0502020204030204" pitchFamily="34" charset="0"/>
        </a:defRPr>
      </a:lvl3pPr>
      <a:lvl4pPr marL="1828800" indent="-319088" algn="l" rtl="0" fontAlgn="base">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fontAlgn="base">
        <a:spcBef>
          <a:spcPts val="270"/>
        </a:spcBef>
        <a:spcAft>
          <a:spcPct val="0"/>
        </a:spcAft>
        <a:buClr>
          <a:schemeClr val="accent1"/>
        </a:buClr>
        <a:buSzPct val="75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learn.k20center.ou.edu/lesson/233"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ideo" Target="https://www.youtube.com/embed/f61SPxeIEgU?feature=oembed" TargetMode="External"/><Relationship Id="rId6" Type="http://schemas.openxmlformats.org/officeDocument/2006/relationships/hyperlink" Target="https://www.youtube.com/watch?v=f61SPxeIEgU" TargetMode="Externa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3">
            <a:extLst>
              <a:ext uri="{FF2B5EF4-FFF2-40B4-BE49-F238E27FC236}">
                <a16:creationId xmlns:a16="http://schemas.microsoft.com/office/drawing/2014/main" id="{D39454A6-31F6-9DC3-BE75-39D080090E23}"/>
              </a:ext>
            </a:extLst>
          </p:cNvPr>
          <p:cNvSpPr>
            <a:spLocks noGrp="1" noChangeArrowheads="1"/>
          </p:cNvSpPr>
          <p:nvPr>
            <p:ph type="title"/>
          </p:nvPr>
        </p:nvSpPr>
        <p:spPr>
          <a:xfrm>
            <a:off x="623888" y="560388"/>
            <a:ext cx="7886700" cy="2139950"/>
          </a:xfrm>
        </p:spPr>
        <p:txBody>
          <a:bodyPr/>
          <a:lstStyle/>
          <a:p>
            <a:r>
              <a:rPr lang="en-US" altLang="en-US" dirty="0"/>
              <a:t>CER Instructional Strategy</a:t>
            </a:r>
          </a:p>
        </p:txBody>
      </p:sp>
      <p:sp>
        <p:nvSpPr>
          <p:cNvPr id="22530" name="Text Placeholder 4">
            <a:extLst>
              <a:ext uri="{FF2B5EF4-FFF2-40B4-BE49-F238E27FC236}">
                <a16:creationId xmlns:a16="http://schemas.microsoft.com/office/drawing/2014/main" id="{019E2450-727C-5F8C-E55D-223CCB11F23B}"/>
              </a:ext>
            </a:extLst>
          </p:cNvPr>
          <p:cNvSpPr>
            <a:spLocks noGrp="1" noChangeArrowheads="1"/>
          </p:cNvSpPr>
          <p:nvPr>
            <p:ph type="body" sz="quarter" idx="10"/>
          </p:nvPr>
        </p:nvSpPr>
        <p:spPr>
          <a:xfrm>
            <a:off x="623888" y="2808288"/>
            <a:ext cx="7885112" cy="1397000"/>
          </a:xfrm>
        </p:spPr>
        <p:txBody>
          <a:bodyPr/>
          <a:lstStyle/>
          <a:p>
            <a:r>
              <a:rPr lang="en-US" altLang="en-US" dirty="0"/>
              <a:t>Claim Evidence Reasoning Strategy Across Content Areas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1CD8-D9BB-BC4B-FD94-B6149C8A5AC7}"/>
              </a:ext>
            </a:extLst>
          </p:cNvPr>
          <p:cNvSpPr>
            <a:spLocks noGrp="1"/>
          </p:cNvSpPr>
          <p:nvPr>
            <p:ph type="title"/>
          </p:nvPr>
        </p:nvSpPr>
        <p:spPr/>
        <p:txBody>
          <a:bodyPr rtlCol="0">
            <a:normAutofit/>
          </a:bodyPr>
          <a:lstStyle/>
          <a:p>
            <a:pPr fontAlgn="auto">
              <a:spcAft>
                <a:spcPts val="0"/>
              </a:spcAft>
              <a:defRPr/>
            </a:pPr>
            <a:r>
              <a:rPr lang="en-US" dirty="0"/>
              <a:t>English Language Arts </a:t>
            </a:r>
          </a:p>
        </p:txBody>
      </p:sp>
      <p:sp>
        <p:nvSpPr>
          <p:cNvPr id="25602" name="Content Placeholder 2">
            <a:extLst>
              <a:ext uri="{FF2B5EF4-FFF2-40B4-BE49-F238E27FC236}">
                <a16:creationId xmlns:a16="http://schemas.microsoft.com/office/drawing/2014/main" id="{67D3FB85-4C05-9AF8-0E54-BE7EB078D8F0}"/>
              </a:ext>
            </a:extLst>
          </p:cNvPr>
          <p:cNvSpPr>
            <a:spLocks noGrp="1" noChangeArrowheads="1"/>
          </p:cNvSpPr>
          <p:nvPr>
            <p:ph idx="4294967295"/>
          </p:nvPr>
        </p:nvSpPr>
        <p:spPr>
          <a:xfrm>
            <a:off x="628650" y="1379707"/>
            <a:ext cx="7886700" cy="3262312"/>
          </a:xfrm>
        </p:spPr>
        <p:txBody>
          <a:bodyPr/>
          <a:lstStyle/>
          <a:p>
            <a:pPr marL="64008" indent="0">
              <a:buNone/>
            </a:pPr>
            <a:r>
              <a:rPr lang="en-US" altLang="en-US" dirty="0"/>
              <a:t>Argument is Everywhere</a:t>
            </a:r>
          </a:p>
          <a:p>
            <a:pPr marL="64008" indent="0">
              <a:buNone/>
            </a:pPr>
            <a:r>
              <a:rPr lang="en-US" b="1" u="sng" dirty="0">
                <a:solidFill>
                  <a:schemeClr val="accent2"/>
                </a:solidFill>
                <a:latin typeface="+mn-lt"/>
                <a:ea typeface="Arial"/>
                <a:cs typeface="Arial"/>
                <a:sym typeface="Arial"/>
                <a:hlinkClick r:id="rId3">
                  <a:extLst>
                    <a:ext uri="{A12FA001-AC4F-418D-AE19-62706E023703}">
                      <ahyp:hlinkClr xmlns:ahyp="http://schemas.microsoft.com/office/drawing/2018/hyperlinkcolor" val="tx"/>
                    </a:ext>
                  </a:extLst>
                </a:hlinkClick>
              </a:rPr>
              <a:t>https://learn.k20center.ou.edu/lesson/233</a:t>
            </a:r>
            <a:r>
              <a:rPr lang="en-US" b="1" dirty="0">
                <a:solidFill>
                  <a:schemeClr val="accent2"/>
                </a:solidFill>
                <a:latin typeface="+mn-lt"/>
                <a:ea typeface="Arial"/>
                <a:cs typeface="Arial"/>
                <a:sym typeface="Arial"/>
              </a:rPr>
              <a:t> </a:t>
            </a:r>
          </a:p>
          <a:p>
            <a:pPr marL="64008" indent="0">
              <a:buNone/>
            </a:pPr>
            <a:endParaRPr lang="en-US" altLang="en-US" dirty="0"/>
          </a:p>
        </p:txBody>
      </p:sp>
      <p:pic>
        <p:nvPicPr>
          <p:cNvPr id="5" name="Picture 4">
            <a:extLst>
              <a:ext uri="{FF2B5EF4-FFF2-40B4-BE49-F238E27FC236}">
                <a16:creationId xmlns:a16="http://schemas.microsoft.com/office/drawing/2014/main" id="{7BAD1046-B0DD-AA60-6E66-5114587A749B}"/>
              </a:ext>
            </a:extLst>
          </p:cNvPr>
          <p:cNvPicPr>
            <a:picLocks noChangeAspect="1"/>
          </p:cNvPicPr>
          <p:nvPr/>
        </p:nvPicPr>
        <p:blipFill>
          <a:blip r:embed="rId4"/>
          <a:stretch>
            <a:fillRect/>
          </a:stretch>
        </p:blipFill>
        <p:spPr>
          <a:xfrm>
            <a:off x="791336" y="2373049"/>
            <a:ext cx="3166758" cy="212534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CD075-DC98-6B26-3E67-C8E311EED4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E83B70-C234-FF92-0D72-D5A1B763C301}"/>
              </a:ext>
            </a:extLst>
          </p:cNvPr>
          <p:cNvSpPr>
            <a:spLocks noGrp="1"/>
          </p:cNvSpPr>
          <p:nvPr>
            <p:ph type="title"/>
          </p:nvPr>
        </p:nvSpPr>
        <p:spPr/>
        <p:txBody>
          <a:bodyPr rtlCol="0">
            <a:normAutofit/>
          </a:bodyPr>
          <a:lstStyle/>
          <a:p>
            <a:pPr fontAlgn="auto">
              <a:spcAft>
                <a:spcPts val="0"/>
              </a:spcAft>
              <a:defRPr/>
            </a:pPr>
            <a:r>
              <a:rPr lang="en-US" dirty="0"/>
              <a:t>Directions</a:t>
            </a:r>
          </a:p>
        </p:txBody>
      </p:sp>
      <p:sp>
        <p:nvSpPr>
          <p:cNvPr id="25602" name="Content Placeholder 2">
            <a:extLst>
              <a:ext uri="{FF2B5EF4-FFF2-40B4-BE49-F238E27FC236}">
                <a16:creationId xmlns:a16="http://schemas.microsoft.com/office/drawing/2014/main" id="{862A96D3-6C42-7AE9-66E3-AB041BB2BDB8}"/>
              </a:ext>
            </a:extLst>
          </p:cNvPr>
          <p:cNvSpPr>
            <a:spLocks noGrp="1" noChangeArrowheads="1"/>
          </p:cNvSpPr>
          <p:nvPr>
            <p:ph idx="4294967295"/>
          </p:nvPr>
        </p:nvSpPr>
        <p:spPr/>
        <p:txBody>
          <a:bodyPr/>
          <a:lstStyle/>
          <a:p>
            <a:r>
              <a:rPr lang="en-US" altLang="en-US" dirty="0"/>
              <a:t>Show </a:t>
            </a:r>
            <a:r>
              <a:rPr lang="en-US" altLang="en-US" b="1" dirty="0"/>
              <a:t>slide 5</a:t>
            </a:r>
            <a:r>
              <a:rPr lang="en-US" altLang="en-US" dirty="0"/>
              <a:t> to go more in depth about the rhetorical situation. Analyze and discuss the graphic.</a:t>
            </a:r>
          </a:p>
          <a:p>
            <a:r>
              <a:rPr lang="en-US" altLang="en-US" dirty="0"/>
              <a:t>Explain the meaning of the sentences that omit the Oxford Comma versus the sentences where it is used.</a:t>
            </a:r>
          </a:p>
        </p:txBody>
      </p:sp>
      <p:sp>
        <p:nvSpPr>
          <p:cNvPr id="3" name="Google Shape;117;g2e1799729be_0_4">
            <a:extLst>
              <a:ext uri="{FF2B5EF4-FFF2-40B4-BE49-F238E27FC236}">
                <a16:creationId xmlns:a16="http://schemas.microsoft.com/office/drawing/2014/main" id="{93D21ECD-22F3-8AC1-5B1F-C932D08A8A43}"/>
              </a:ext>
            </a:extLst>
          </p:cNvPr>
          <p:cNvSpPr txBox="1">
            <a:spLocks/>
          </p:cNvSpPr>
          <p:nvPr/>
        </p:nvSpPr>
        <p:spPr bwMode="auto">
          <a:xfrm>
            <a:off x="7911430" y="601821"/>
            <a:ext cx="484200" cy="8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0" tIns="45700" rIns="0" bIns="0" numCol="1" anchor="b" anchorCtr="0" compatLnSpc="1">
            <a:prstTxWarp prst="textNoShape">
              <a:avLst/>
            </a:prstTxWarp>
            <a:normAutofit fontScale="25000" lnSpcReduction="20000"/>
          </a:bodyPr>
          <a:lstStyle>
            <a:lvl1pPr algn="l" rtl="0" eaLnBrk="1" fontAlgn="base" hangingPunct="1">
              <a:lnSpc>
                <a:spcPct val="90000"/>
              </a:lnSpc>
              <a:spcBef>
                <a:spcPct val="0"/>
              </a:spcBef>
              <a:spcAft>
                <a:spcPct val="0"/>
              </a:spcAft>
              <a:defRPr sz="3600" kern="1200">
                <a:solidFill>
                  <a:schemeClr val="accent3"/>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a:lstStyle>
          <a:p>
            <a:pPr>
              <a:lnSpc>
                <a:spcPct val="100000"/>
              </a:lnSpc>
              <a:spcBef>
                <a:spcPts val="0"/>
              </a:spcBef>
              <a:spcAft>
                <a:spcPts val="0"/>
              </a:spcAft>
              <a:buClr>
                <a:schemeClr val="accent4"/>
              </a:buClr>
              <a:buSzPts val="3240"/>
              <a:buFont typeface="Calibri"/>
              <a:buNone/>
            </a:pPr>
            <a:r>
              <a:rPr lang="en-US" sz="80000" dirty="0"/>
              <a:t>,</a:t>
            </a:r>
            <a:r>
              <a:rPr lang="en-US" dirty="0"/>
              <a:t> </a:t>
            </a:r>
          </a:p>
        </p:txBody>
      </p:sp>
    </p:spTree>
    <p:extLst>
      <p:ext uri="{BB962C8B-B14F-4D97-AF65-F5344CB8AC3E}">
        <p14:creationId xmlns:p14="http://schemas.microsoft.com/office/powerpoint/2010/main" val="4053693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402A2-6AE0-9D03-66A2-FF215B36D0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A42324-9BCB-1196-6BCF-4701183B3F4A}"/>
              </a:ext>
            </a:extLst>
          </p:cNvPr>
          <p:cNvSpPr>
            <a:spLocks noGrp="1"/>
          </p:cNvSpPr>
          <p:nvPr>
            <p:ph type="title"/>
          </p:nvPr>
        </p:nvSpPr>
        <p:spPr/>
        <p:txBody>
          <a:bodyPr rtlCol="0">
            <a:normAutofit/>
          </a:bodyPr>
          <a:lstStyle/>
          <a:p>
            <a:pPr fontAlgn="auto">
              <a:spcAft>
                <a:spcPts val="0"/>
              </a:spcAft>
              <a:defRPr/>
            </a:pPr>
            <a:r>
              <a:rPr lang="en-US" dirty="0"/>
              <a:t>ELA Example – The Oxford Comma </a:t>
            </a:r>
          </a:p>
        </p:txBody>
      </p:sp>
      <p:pic>
        <p:nvPicPr>
          <p:cNvPr id="3" name="Google Shape;124;p8">
            <a:extLst>
              <a:ext uri="{FF2B5EF4-FFF2-40B4-BE49-F238E27FC236}">
                <a16:creationId xmlns:a16="http://schemas.microsoft.com/office/drawing/2014/main" id="{FAA9E1D3-E377-DEAB-1EFD-1307669F2081}"/>
              </a:ext>
            </a:extLst>
          </p:cNvPr>
          <p:cNvPicPr preferRelativeResize="0"/>
          <p:nvPr/>
        </p:nvPicPr>
        <p:blipFill rotWithShape="1">
          <a:blip r:embed="rId4">
            <a:alphaModFix/>
          </a:blip>
          <a:srcRect t="10666" r="59501" b="49443"/>
          <a:stretch>
            <a:fillRect/>
          </a:stretch>
        </p:blipFill>
        <p:spPr>
          <a:xfrm>
            <a:off x="628650" y="1344028"/>
            <a:ext cx="2591755" cy="1562658"/>
          </a:xfrm>
          <a:prstGeom prst="rect">
            <a:avLst/>
          </a:prstGeom>
          <a:noFill/>
          <a:ln>
            <a:noFill/>
          </a:ln>
        </p:spPr>
      </p:pic>
      <p:pic>
        <p:nvPicPr>
          <p:cNvPr id="4" name="Google Shape;125;p8">
            <a:extLst>
              <a:ext uri="{FF2B5EF4-FFF2-40B4-BE49-F238E27FC236}">
                <a16:creationId xmlns:a16="http://schemas.microsoft.com/office/drawing/2014/main" id="{4C115D0D-582A-CA3E-1D65-CEC733D26412}"/>
              </a:ext>
            </a:extLst>
          </p:cNvPr>
          <p:cNvPicPr preferRelativeResize="0"/>
          <p:nvPr/>
        </p:nvPicPr>
        <p:blipFill rotWithShape="1">
          <a:blip r:embed="rId4">
            <a:alphaModFix/>
          </a:blip>
          <a:srcRect l="41690" t="3279" r="3768" b="48458"/>
          <a:stretch>
            <a:fillRect/>
          </a:stretch>
        </p:blipFill>
        <p:spPr>
          <a:xfrm>
            <a:off x="787420" y="2982301"/>
            <a:ext cx="2427519" cy="1638166"/>
          </a:xfrm>
          <a:prstGeom prst="rect">
            <a:avLst/>
          </a:prstGeom>
          <a:noFill/>
          <a:ln>
            <a:noFill/>
          </a:ln>
        </p:spPr>
      </p:pic>
      <p:pic>
        <p:nvPicPr>
          <p:cNvPr id="5" name="Online Media 4" title="A Smart Move: Responding to the Rhetorical Situation">
            <a:hlinkClick r:id="" action="ppaction://media"/>
            <a:extLst>
              <a:ext uri="{FF2B5EF4-FFF2-40B4-BE49-F238E27FC236}">
                <a16:creationId xmlns:a16="http://schemas.microsoft.com/office/drawing/2014/main" id="{AF07C8D1-63B0-9B14-FBFB-E68AE3215E45}"/>
              </a:ext>
            </a:extLst>
          </p:cNvPr>
          <p:cNvPicPr>
            <a:picLocks noRot="1" noChangeAspect="1"/>
          </p:cNvPicPr>
          <p:nvPr>
            <a:videoFile r:link="rId1"/>
          </p:nvPr>
        </p:nvPicPr>
        <p:blipFill>
          <a:blip r:embed="rId5"/>
          <a:stretch>
            <a:fillRect/>
          </a:stretch>
        </p:blipFill>
        <p:spPr>
          <a:xfrm>
            <a:off x="3394670" y="1447532"/>
            <a:ext cx="4954535" cy="2799074"/>
          </a:xfrm>
          <a:prstGeom prst="rect">
            <a:avLst/>
          </a:prstGeom>
        </p:spPr>
      </p:pic>
      <p:sp>
        <p:nvSpPr>
          <p:cNvPr id="7" name="Title 1">
            <a:extLst>
              <a:ext uri="{FF2B5EF4-FFF2-40B4-BE49-F238E27FC236}">
                <a16:creationId xmlns:a16="http://schemas.microsoft.com/office/drawing/2014/main" id="{F80F4AC6-9B5F-39F8-5674-576FB265D598}"/>
              </a:ext>
            </a:extLst>
          </p:cNvPr>
          <p:cNvSpPr txBox="1">
            <a:spLocks/>
          </p:cNvSpPr>
          <p:nvPr/>
        </p:nvSpPr>
        <p:spPr bwMode="auto">
          <a:xfrm>
            <a:off x="3288655" y="4076825"/>
            <a:ext cx="522669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97500"/>
          </a:bodyPr>
          <a:lstStyle>
            <a:lvl1pPr algn="l" rtl="0" eaLnBrk="1" fontAlgn="base" hangingPunct="1">
              <a:lnSpc>
                <a:spcPct val="90000"/>
              </a:lnSpc>
              <a:spcBef>
                <a:spcPct val="0"/>
              </a:spcBef>
              <a:spcAft>
                <a:spcPct val="0"/>
              </a:spcAft>
              <a:defRPr sz="3600" kern="1200">
                <a:solidFill>
                  <a:schemeClr val="accent3"/>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a:lstStyle>
          <a:p>
            <a:pPr fontAlgn="auto">
              <a:defRPr/>
            </a:pPr>
            <a:r>
              <a:rPr lang="en-US" sz="1800" dirty="0">
                <a:hlinkClick r:id="rId6"/>
              </a:rPr>
              <a:t>A Smart Move: Responding to the Rhetorical Situation</a:t>
            </a:r>
            <a:endParaRPr lang="en-US" sz="1800" dirty="0"/>
          </a:p>
        </p:txBody>
      </p:sp>
    </p:spTree>
    <p:extLst>
      <p:ext uri="{BB962C8B-B14F-4D97-AF65-F5344CB8AC3E}">
        <p14:creationId xmlns:p14="http://schemas.microsoft.com/office/powerpoint/2010/main" val="179627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F3ADD-F489-C57E-766B-839EB68286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6C988C-3795-59E6-6009-B14778D144EF}"/>
              </a:ext>
            </a:extLst>
          </p:cNvPr>
          <p:cNvSpPr>
            <a:spLocks noGrp="1"/>
          </p:cNvSpPr>
          <p:nvPr>
            <p:ph type="title"/>
          </p:nvPr>
        </p:nvSpPr>
        <p:spPr/>
        <p:txBody>
          <a:bodyPr rtlCol="0">
            <a:normAutofit/>
          </a:bodyPr>
          <a:lstStyle/>
          <a:p>
            <a:pPr fontAlgn="auto">
              <a:spcAft>
                <a:spcPts val="0"/>
              </a:spcAft>
              <a:defRPr/>
            </a:pPr>
            <a:r>
              <a:rPr lang="en-US" dirty="0"/>
              <a:t>ELA Example – The Oxford Comma </a:t>
            </a:r>
          </a:p>
        </p:txBody>
      </p:sp>
      <p:pic>
        <p:nvPicPr>
          <p:cNvPr id="3" name="Google Shape;132;g292581ec347_0_34">
            <a:extLst>
              <a:ext uri="{FF2B5EF4-FFF2-40B4-BE49-F238E27FC236}">
                <a16:creationId xmlns:a16="http://schemas.microsoft.com/office/drawing/2014/main" id="{1E21AF64-A1A3-0845-4796-A58FFF1973CB}"/>
              </a:ext>
            </a:extLst>
          </p:cNvPr>
          <p:cNvPicPr preferRelativeResize="0"/>
          <p:nvPr/>
        </p:nvPicPr>
        <p:blipFill rotWithShape="1">
          <a:blip r:embed="rId3">
            <a:alphaModFix/>
          </a:blip>
          <a:srcRect l="46301" t="51538" r="822"/>
          <a:stretch/>
        </p:blipFill>
        <p:spPr>
          <a:xfrm>
            <a:off x="628651" y="1421660"/>
            <a:ext cx="3828998" cy="2384916"/>
          </a:xfrm>
          <a:prstGeom prst="rect">
            <a:avLst/>
          </a:prstGeom>
          <a:noFill/>
          <a:ln>
            <a:noFill/>
          </a:ln>
        </p:spPr>
      </p:pic>
      <p:pic>
        <p:nvPicPr>
          <p:cNvPr id="4" name="Google Shape;133;g292581ec347_0_34">
            <a:extLst>
              <a:ext uri="{FF2B5EF4-FFF2-40B4-BE49-F238E27FC236}">
                <a16:creationId xmlns:a16="http://schemas.microsoft.com/office/drawing/2014/main" id="{8F754115-15C5-C565-322D-78C8C19971A6}"/>
              </a:ext>
            </a:extLst>
          </p:cNvPr>
          <p:cNvPicPr preferRelativeResize="0"/>
          <p:nvPr/>
        </p:nvPicPr>
        <p:blipFill rotWithShape="1">
          <a:blip r:embed="rId3">
            <a:alphaModFix/>
          </a:blip>
          <a:srcRect t="51538" r="62207"/>
          <a:stretch/>
        </p:blipFill>
        <p:spPr>
          <a:xfrm>
            <a:off x="4363641" y="1454544"/>
            <a:ext cx="4004896" cy="2574978"/>
          </a:xfrm>
          <a:prstGeom prst="rect">
            <a:avLst/>
          </a:prstGeom>
          <a:noFill/>
          <a:ln>
            <a:noFill/>
          </a:ln>
        </p:spPr>
      </p:pic>
    </p:spTree>
    <p:extLst>
      <p:ext uri="{BB962C8B-B14F-4D97-AF65-F5344CB8AC3E}">
        <p14:creationId xmlns:p14="http://schemas.microsoft.com/office/powerpoint/2010/main" val="789485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40;g286df4a434b_0_8">
            <a:extLst>
              <a:ext uri="{FF2B5EF4-FFF2-40B4-BE49-F238E27FC236}">
                <a16:creationId xmlns:a16="http://schemas.microsoft.com/office/drawing/2014/main" id="{63A051C8-BCFD-0A18-EF9D-D26C4EB4B436}"/>
              </a:ext>
            </a:extLst>
          </p:cNvPr>
          <p:cNvPicPr preferRelativeResize="0"/>
          <p:nvPr/>
        </p:nvPicPr>
        <p:blipFill rotWithShape="1">
          <a:blip r:embed="rId3">
            <a:alphaModFix/>
          </a:blip>
          <a:srcRect/>
          <a:stretch/>
        </p:blipFill>
        <p:spPr>
          <a:xfrm>
            <a:off x="359410" y="269664"/>
            <a:ext cx="7826163" cy="4488603"/>
          </a:xfrm>
          <a:prstGeom prst="rect">
            <a:avLst/>
          </a:prstGeom>
          <a:noFill/>
          <a:ln>
            <a:noFill/>
          </a:ln>
        </p:spPr>
      </p:pic>
    </p:spTree>
  </p:cSld>
  <p:clrMapOvr>
    <a:masterClrMapping/>
  </p:clrMapOvr>
</p:sld>
</file>

<file path=ppt/theme/theme1.xml><?xml version="1.0" encoding="utf-8"?>
<a:theme xmlns:a="http://schemas.openxmlformats.org/drawingml/2006/main" name="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02DC2DEC-ED14-46D2-92D2-CE7973B77C9B}"/>
    </a:ext>
  </a:extLst>
</a:theme>
</file>

<file path=ppt/theme/theme2.xml><?xml version="1.0" encoding="utf-8"?>
<a:theme xmlns:a="http://schemas.openxmlformats.org/drawingml/2006/main" name="1_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92F950AD-31EE-4ABC-AB96-5F978758D647}"/>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Slides (25)—Template</Template>
  <TotalTime>13</TotalTime>
  <Words>419</Words>
  <Application>Microsoft Office PowerPoint</Application>
  <PresentationFormat>On-screen Show (16:9)</PresentationFormat>
  <Paragraphs>24</Paragraphs>
  <Slides>7</Slides>
  <Notes>5</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Aptos Display</vt:lpstr>
      <vt:lpstr>Arial</vt:lpstr>
      <vt:lpstr>Calibri</vt:lpstr>
      <vt:lpstr>Courier New</vt:lpstr>
      <vt:lpstr>System Font Regular</vt:lpstr>
      <vt:lpstr>Wingdings</vt:lpstr>
      <vt:lpstr>Custom Design</vt:lpstr>
      <vt:lpstr>1_Custom Design</vt:lpstr>
      <vt:lpstr>PowerPoint Presentation</vt:lpstr>
      <vt:lpstr>CER Instructional Strategy</vt:lpstr>
      <vt:lpstr>English Language Arts </vt:lpstr>
      <vt:lpstr>Directions</vt:lpstr>
      <vt:lpstr>ELA Example – The Oxford Comma </vt:lpstr>
      <vt:lpstr>ELA Example – The Oxford Comma </vt:lpstr>
      <vt:lpstr>PowerPoint Presentation</vt:lpstr>
    </vt:vector>
  </TitlesOfParts>
  <Manager/>
  <Company>University of Oklahoma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Lieu, Mary</dc:creator>
  <cp:keywords/>
  <dc:description/>
  <cp:lastModifiedBy>Lieu, Mary</cp:lastModifiedBy>
  <cp:revision>1</cp:revision>
  <dcterms:created xsi:type="dcterms:W3CDTF">2026-04-09T17:56:20Z</dcterms:created>
  <dcterms:modified xsi:type="dcterms:W3CDTF">2026-04-09T18:09:51Z</dcterms:modified>
  <cp:category/>
</cp:coreProperties>
</file>