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8" r:id="rId2"/>
  </p:sldMasterIdLst>
  <p:notesMasterIdLst>
    <p:notesMasterId r:id="rId10"/>
  </p:notesMasterIdLst>
  <p:sldIdLst>
    <p:sldId id="256" r:id="rId3"/>
    <p:sldId id="257" r:id="rId4"/>
    <p:sldId id="258" r:id="rId5"/>
    <p:sldId id="259" r:id="rId6"/>
    <p:sldId id="260" r:id="rId7"/>
    <p:sldId id="261" r:id="rId8"/>
    <p:sldId id="262"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i/eO/E3bKGechKrguGVTqPt+c1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47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customschemas.google.com/relationships/presentationmetadata" Target="metadata"/><Relationship Id="rId3" Type="http://schemas.openxmlformats.org/officeDocument/2006/relationships/slide" Target="slides/slide1.xml"/><Relationship Id="rId7"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lesson/23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f61SPxeIEg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86df4a434b_0_2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286df4a434b_0_2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This CER activity is found in the Extend portion of the Argument is Everywhere K20 Lesson. </a:t>
            </a:r>
            <a:r>
              <a:rPr lang="en-US" u="sng">
                <a:solidFill>
                  <a:schemeClr val="hlink"/>
                </a:solidFill>
                <a:hlinkClick r:id="rId3"/>
              </a:rPr>
              <a:t>https://learn.k20center.ou.edu/lesson/233</a:t>
            </a:r>
            <a:r>
              <a:rPr lang="en-US"/>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e1799729b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e1799729b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a:solidFill>
                  <a:srgbClr val="292929"/>
                </a:solidFill>
              </a:rPr>
              <a:t>Watch the </a:t>
            </a:r>
            <a:r>
              <a:rPr lang="en-US" sz="1200">
                <a:solidFill>
                  <a:schemeClr val="hlink"/>
                </a:solidFill>
                <a:uFill>
                  <a:noFill/>
                </a:uFill>
                <a:hlinkClick r:id="rId3"/>
              </a:rPr>
              <a:t>YouTube video: "A Smart Move: Responding to the Rhetorical Situation." </a:t>
            </a:r>
            <a:r>
              <a:rPr lang="en-US" sz="1200">
                <a:solidFill>
                  <a:srgbClr val="292929"/>
                </a:solidFill>
              </a:rPr>
              <a:t>(1:51)</a:t>
            </a:r>
            <a:endParaRPr sz="1200">
              <a:solidFill>
                <a:srgbClr val="292929"/>
              </a:solidFill>
            </a:endParaRPr>
          </a:p>
          <a:p>
            <a:pPr marL="0" lvl="0" indent="0" algn="l" rtl="0">
              <a:lnSpc>
                <a:spcPct val="115000"/>
              </a:lnSpc>
              <a:spcBef>
                <a:spcPts val="1200"/>
              </a:spcBef>
              <a:spcAft>
                <a:spcPts val="0"/>
              </a:spcAft>
              <a:buClr>
                <a:schemeClr val="dk1"/>
              </a:buClr>
              <a:buSzPts val="1100"/>
              <a:buFont typeface="Arial"/>
              <a:buNone/>
            </a:pPr>
            <a:endParaRPr sz="1200">
              <a:solidFill>
                <a:srgbClr val="292929"/>
              </a:solidFill>
            </a:endParaRPr>
          </a:p>
          <a:p>
            <a:pPr marL="0" lvl="0" indent="0" algn="l" rtl="0">
              <a:lnSpc>
                <a:spcPct val="100000"/>
              </a:lnSpc>
              <a:spcBef>
                <a:spcPts val="1200"/>
              </a:spcBef>
              <a:spcAft>
                <a:spcPts val="0"/>
              </a:spcAft>
              <a:buSzPts val="1400"/>
              <a:buNone/>
            </a:pPr>
            <a:endParaRPr/>
          </a:p>
        </p:txBody>
      </p:sp>
      <p:sp>
        <p:nvSpPr>
          <p:cNvPr id="120" name="Google Shape;12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92581ec347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a:solidFill>
                  <a:srgbClr val="292929"/>
                </a:solidFill>
              </a:rPr>
              <a:t>Show </a:t>
            </a:r>
            <a:r>
              <a:rPr lang="en-US" sz="1200" b="1">
                <a:solidFill>
                  <a:srgbClr val="292929"/>
                </a:solidFill>
              </a:rPr>
              <a:t>slide 6</a:t>
            </a:r>
            <a:r>
              <a:rPr lang="en-US" sz="1200">
                <a:solidFill>
                  <a:srgbClr val="292929"/>
                </a:solidFill>
              </a:rPr>
              <a:t> as a guided practice example. Discuss with students how the Oxford comma is an on-going argument in the field of composition. Share your own experiences learning/using it: Do you have a preference? Have students share their own experiences using it: Do they have a preference?</a:t>
            </a:r>
            <a:endParaRPr sz="1200">
              <a:solidFill>
                <a:srgbClr val="292929"/>
              </a:solidFill>
            </a:endParaRPr>
          </a:p>
          <a:p>
            <a:pPr marL="0" lvl="0" indent="0" algn="l" rtl="0">
              <a:lnSpc>
                <a:spcPct val="115000"/>
              </a:lnSpc>
              <a:spcBef>
                <a:spcPts val="1200"/>
              </a:spcBef>
              <a:spcAft>
                <a:spcPts val="0"/>
              </a:spcAft>
              <a:buClr>
                <a:schemeClr val="dk1"/>
              </a:buClr>
              <a:buSzPts val="1100"/>
              <a:buFont typeface="Arial"/>
              <a:buNone/>
            </a:pPr>
            <a:r>
              <a:rPr lang="en-US" sz="1200">
                <a:solidFill>
                  <a:srgbClr val="292929"/>
                </a:solidFill>
              </a:rPr>
              <a:t>Discuss how the memes on the slide approach the argument about the Oxford comma.</a:t>
            </a:r>
            <a:endParaRPr sz="1200">
              <a:solidFill>
                <a:srgbClr val="292929"/>
              </a:solidFill>
            </a:endParaRPr>
          </a:p>
          <a:p>
            <a:pPr marL="457200" lvl="0" indent="-304800" algn="l" rtl="0">
              <a:lnSpc>
                <a:spcPct val="115000"/>
              </a:lnSpc>
              <a:spcBef>
                <a:spcPts val="1200"/>
              </a:spcBef>
              <a:spcAft>
                <a:spcPts val="0"/>
              </a:spcAft>
              <a:buClr>
                <a:srgbClr val="292929"/>
              </a:buClr>
              <a:buSzPts val="1200"/>
              <a:buChar char="●"/>
            </a:pPr>
            <a:r>
              <a:rPr lang="en-US" sz="1200">
                <a:solidFill>
                  <a:srgbClr val="292929"/>
                </a:solidFill>
              </a:rPr>
              <a:t>What is their CLAIM? (The Oxford comma is necessary to understanding sentence meanings. )</a:t>
            </a:r>
            <a:endParaRPr sz="1200">
              <a:solidFill>
                <a:srgbClr val="292929"/>
              </a:solidFill>
            </a:endParaRPr>
          </a:p>
          <a:p>
            <a:pPr marL="457200" lvl="0" indent="-304800" algn="l" rtl="0">
              <a:lnSpc>
                <a:spcPct val="115000"/>
              </a:lnSpc>
              <a:spcBef>
                <a:spcPts val="0"/>
              </a:spcBef>
              <a:spcAft>
                <a:spcPts val="0"/>
              </a:spcAft>
              <a:buClr>
                <a:srgbClr val="292929"/>
              </a:buClr>
              <a:buSzPts val="1200"/>
              <a:buChar char="●"/>
            </a:pPr>
            <a:r>
              <a:rPr lang="en-US" sz="1200">
                <a:solidFill>
                  <a:srgbClr val="292929"/>
                </a:solidFill>
              </a:rPr>
              <a:t>What are their EXAMPLES? (The sample memes provide examples of sentences that include or do not include the comma.)</a:t>
            </a:r>
            <a:endParaRPr sz="1200">
              <a:solidFill>
                <a:srgbClr val="292929"/>
              </a:solidFill>
            </a:endParaRPr>
          </a:p>
          <a:p>
            <a:pPr marL="457200" lvl="0" indent="-304800" algn="l" rtl="0">
              <a:lnSpc>
                <a:spcPct val="115000"/>
              </a:lnSpc>
              <a:spcBef>
                <a:spcPts val="0"/>
              </a:spcBef>
              <a:spcAft>
                <a:spcPts val="0"/>
              </a:spcAft>
              <a:buClr>
                <a:srgbClr val="292929"/>
              </a:buClr>
              <a:buSzPts val="1200"/>
              <a:buChar char="●"/>
            </a:pPr>
            <a:r>
              <a:rPr lang="en-US" sz="1200">
                <a:solidFill>
                  <a:srgbClr val="292929"/>
                </a:solidFill>
              </a:rPr>
              <a:t>What is their REASONING? (Sentences that do not include the Oxford comma are often prone to misunderstandings.)</a:t>
            </a:r>
            <a:endParaRPr sz="1200">
              <a:solidFill>
                <a:srgbClr val="292929"/>
              </a:solidFill>
            </a:endParaRPr>
          </a:p>
          <a:p>
            <a:pPr marL="457200" lvl="0" indent="-304800" algn="l" rtl="0">
              <a:lnSpc>
                <a:spcPct val="115000"/>
              </a:lnSpc>
              <a:spcBef>
                <a:spcPts val="0"/>
              </a:spcBef>
              <a:spcAft>
                <a:spcPts val="0"/>
              </a:spcAft>
              <a:buClr>
                <a:srgbClr val="292929"/>
              </a:buClr>
              <a:buSzPts val="1200"/>
              <a:buChar char="●"/>
            </a:pPr>
            <a:r>
              <a:rPr lang="en-US" sz="1200">
                <a:solidFill>
                  <a:srgbClr val="292929"/>
                </a:solidFill>
              </a:rPr>
              <a:t>Who is their AUDIENCE? (People who do not use the Oxford comma.)</a:t>
            </a:r>
            <a:endParaRPr sz="1200">
              <a:solidFill>
                <a:srgbClr val="292929"/>
              </a:solidFill>
            </a:endParaRPr>
          </a:p>
          <a:p>
            <a:pPr marL="457200" lvl="0" indent="-304800" algn="l" rtl="0">
              <a:lnSpc>
                <a:spcPct val="115000"/>
              </a:lnSpc>
              <a:spcBef>
                <a:spcPts val="0"/>
              </a:spcBef>
              <a:spcAft>
                <a:spcPts val="0"/>
              </a:spcAft>
              <a:buClr>
                <a:srgbClr val="292929"/>
              </a:buClr>
              <a:buSzPts val="1200"/>
              <a:buChar char="●"/>
            </a:pPr>
            <a:r>
              <a:rPr lang="en-US" sz="1200">
                <a:solidFill>
                  <a:srgbClr val="292929"/>
                </a:solidFill>
              </a:rPr>
              <a:t>What is the PURPOSE? (To stress the importance of using the Oxford comma to clarify meaning.)</a:t>
            </a:r>
            <a:endParaRPr sz="1200">
              <a:solidFill>
                <a:srgbClr val="292929"/>
              </a:solidFill>
            </a:endParaRPr>
          </a:p>
          <a:p>
            <a:pPr marL="457200" lvl="0" indent="-304800" algn="l" rtl="0">
              <a:lnSpc>
                <a:spcPct val="115000"/>
              </a:lnSpc>
              <a:spcBef>
                <a:spcPts val="0"/>
              </a:spcBef>
              <a:spcAft>
                <a:spcPts val="0"/>
              </a:spcAft>
              <a:buClr>
                <a:srgbClr val="292929"/>
              </a:buClr>
              <a:buSzPts val="1200"/>
              <a:buChar char="●"/>
            </a:pPr>
            <a:r>
              <a:rPr lang="en-US" sz="1200">
                <a:solidFill>
                  <a:srgbClr val="292929"/>
                </a:solidFill>
              </a:rPr>
              <a:t>What is the CONTEXT surrounding the argument? (The Oxford (or serial) comma is the final comma in a list of things. Use of the Oxford comma is stylistic, meaning that some style guides demand its use while others don’t. Unless you’re writing for a particular publication or drafting an essay for school, whether or not you use the Oxford comma is generally up to you.)</a:t>
            </a:r>
            <a:endParaRPr sz="1200">
              <a:solidFill>
                <a:srgbClr val="292929"/>
              </a:solidFill>
            </a:endParaRPr>
          </a:p>
        </p:txBody>
      </p:sp>
      <p:sp>
        <p:nvSpPr>
          <p:cNvPr id="128" name="Google Shape;128;g292581ec34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86df4a434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286df4a434b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a:solidFill>
                  <a:srgbClr val="292929"/>
                </a:solidFill>
              </a:rPr>
              <a:t>Review </a:t>
            </a:r>
            <a:r>
              <a:rPr lang="en-US" sz="1200" b="1">
                <a:solidFill>
                  <a:srgbClr val="292929"/>
                </a:solidFill>
              </a:rPr>
              <a:t>slide 7</a:t>
            </a:r>
            <a:r>
              <a:rPr lang="en-US" sz="1200">
                <a:solidFill>
                  <a:srgbClr val="292929"/>
                </a:solidFill>
              </a:rPr>
              <a:t> to show how the argument about the Oxford comma fits into the C.E.R. and rhetorical situation framework. This is the framework example of what students will do with their own argument examples.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8"/>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42"/>
        <p:cNvGrpSpPr/>
        <p:nvPr/>
      </p:nvGrpSpPr>
      <p:grpSpPr>
        <a:xfrm>
          <a:off x="0" y="0"/>
          <a:ext cx="0" cy="0"/>
          <a:chOff x="0" y="0"/>
          <a:chExt cx="0" cy="0"/>
        </a:xfrm>
      </p:grpSpPr>
      <p:sp>
        <p:nvSpPr>
          <p:cNvPr id="43" name="Google Shape;43;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45" name="Google Shape;45;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46"/>
        <p:cNvGrpSpPr/>
        <p:nvPr/>
      </p:nvGrpSpPr>
      <p:grpSpPr>
        <a:xfrm>
          <a:off x="0" y="0"/>
          <a:ext cx="0" cy="0"/>
          <a:chOff x="0" y="0"/>
          <a:chExt cx="0" cy="0"/>
        </a:xfrm>
      </p:grpSpPr>
      <p:sp>
        <p:nvSpPr>
          <p:cNvPr id="47" name="Google Shape;47;p2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9" name="Google Shape;49;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0"/>
        <p:cNvGrpSpPr/>
        <p:nvPr/>
      </p:nvGrpSpPr>
      <p:grpSpPr>
        <a:xfrm>
          <a:off x="0" y="0"/>
          <a:ext cx="0" cy="0"/>
          <a:chOff x="0" y="0"/>
          <a:chExt cx="0" cy="0"/>
        </a:xfrm>
      </p:grpSpPr>
      <p:sp>
        <p:nvSpPr>
          <p:cNvPr id="51" name="Google Shape;51;p29"/>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9"/>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2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29"/>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0"/>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8" name="Google Shape;58;p30"/>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9" name="Google Shape;59;p30"/>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0" name="Google Shape;60;p3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1" name="Google Shape;61;p30"/>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62"/>
        <p:cNvGrpSpPr/>
        <p:nvPr/>
      </p:nvGrpSpPr>
      <p:grpSpPr>
        <a:xfrm>
          <a:off x="0" y="0"/>
          <a:ext cx="0" cy="0"/>
          <a:chOff x="0" y="0"/>
          <a:chExt cx="0" cy="0"/>
        </a:xfrm>
      </p:grpSpPr>
      <p:sp>
        <p:nvSpPr>
          <p:cNvPr id="63" name="Google Shape;63;p31"/>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4" name="Google Shape;64;p31"/>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5" name="Google Shape;65;p3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3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7"/>
        <p:cNvGrpSpPr/>
        <p:nvPr/>
      </p:nvGrpSpPr>
      <p:grpSpPr>
        <a:xfrm>
          <a:off x="0" y="0"/>
          <a:ext cx="0" cy="0"/>
          <a:chOff x="0" y="0"/>
          <a:chExt cx="0" cy="0"/>
        </a:xfrm>
      </p:grpSpPr>
      <p:pic>
        <p:nvPicPr>
          <p:cNvPr id="68" name="Google Shape;68;p3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32"/>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71"/>
        <p:cNvGrpSpPr/>
        <p:nvPr/>
      </p:nvGrpSpPr>
      <p:grpSpPr>
        <a:xfrm>
          <a:off x="0" y="0"/>
          <a:ext cx="0" cy="0"/>
          <a:chOff x="0" y="0"/>
          <a:chExt cx="0" cy="0"/>
        </a:xfrm>
      </p:grpSpPr>
      <p:pic>
        <p:nvPicPr>
          <p:cNvPr id="72" name="Google Shape;72;p3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3" name="Google Shape;73;p3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4"/>
        <p:cNvGrpSpPr/>
        <p:nvPr/>
      </p:nvGrpSpPr>
      <p:grpSpPr>
        <a:xfrm>
          <a:off x="0" y="0"/>
          <a:ext cx="0" cy="0"/>
          <a:chOff x="0" y="0"/>
          <a:chExt cx="0" cy="0"/>
        </a:xfrm>
      </p:grpSpPr>
      <p:pic>
        <p:nvPicPr>
          <p:cNvPr id="75" name="Google Shape;75;p3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6"/>
        <p:cNvGrpSpPr/>
        <p:nvPr/>
      </p:nvGrpSpPr>
      <p:grpSpPr>
        <a:xfrm>
          <a:off x="0" y="0"/>
          <a:ext cx="0" cy="0"/>
          <a:chOff x="0" y="0"/>
          <a:chExt cx="0" cy="0"/>
        </a:xfrm>
      </p:grpSpPr>
      <p:pic>
        <p:nvPicPr>
          <p:cNvPr id="77" name="Google Shape;77;p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78"/>
        <p:cNvGrpSpPr/>
        <p:nvPr/>
      </p:nvGrpSpPr>
      <p:grpSpPr>
        <a:xfrm>
          <a:off x="0" y="0"/>
          <a:ext cx="0" cy="0"/>
          <a:chOff x="0" y="0"/>
          <a:chExt cx="0" cy="0"/>
        </a:xfrm>
      </p:grpSpPr>
      <p:sp>
        <p:nvSpPr>
          <p:cNvPr id="79" name="Google Shape;79;g286df4a434b_0_9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286df4a434b_0_9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1" name="Google Shape;81;g286df4a434b_0_9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0"/>
        <p:cNvGrpSpPr/>
        <p:nvPr/>
      </p:nvGrpSpPr>
      <p:grpSpPr>
        <a:xfrm>
          <a:off x="0" y="0"/>
          <a:ext cx="0" cy="0"/>
          <a:chOff x="0" y="0"/>
          <a:chExt cx="0" cy="0"/>
        </a:xfrm>
      </p:grpSpPr>
      <p:pic>
        <p:nvPicPr>
          <p:cNvPr id="11" name="Google Shape;11;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 name="Google Shape;12;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4" name="Google Shape;14;p25"/>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85"/>
        <p:cNvGrpSpPr/>
        <p:nvPr/>
      </p:nvGrpSpPr>
      <p:grpSpPr>
        <a:xfrm>
          <a:off x="0" y="0"/>
          <a:ext cx="0" cy="0"/>
          <a:chOff x="0" y="0"/>
          <a:chExt cx="0" cy="0"/>
        </a:xfrm>
      </p:grpSpPr>
      <p:sp>
        <p:nvSpPr>
          <p:cNvPr id="86" name="Google Shape;86;p21"/>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1"/>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8" name="Google Shape;88;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9"/>
        <p:cNvGrpSpPr/>
        <p:nvPr/>
      </p:nvGrpSpPr>
      <p:grpSpPr>
        <a:xfrm>
          <a:off x="0" y="0"/>
          <a:ext cx="0" cy="0"/>
          <a:chOff x="0" y="0"/>
          <a:chExt cx="0" cy="0"/>
        </a:xfrm>
      </p:grpSpPr>
      <p:sp>
        <p:nvSpPr>
          <p:cNvPr id="90" name="Google Shape;90;p2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92" name="Google Shape;92;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24"/>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8" name="Google Shape;18;p2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19"/>
        <p:cNvGrpSpPr/>
        <p:nvPr/>
      </p:nvGrpSpPr>
      <p:grpSpPr>
        <a:xfrm>
          <a:off x="0" y="0"/>
          <a:ext cx="0" cy="0"/>
          <a:chOff x="0" y="0"/>
          <a:chExt cx="0" cy="0"/>
        </a:xfrm>
      </p:grpSpPr>
      <p:sp>
        <p:nvSpPr>
          <p:cNvPr id="20" name="Google Shape;20;g286df4a434b_0_472"/>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rmAutofit/>
          </a:bodyPr>
          <a:lstStyle>
            <a:lvl1pPr lvl="0" algn="l">
              <a:lnSpc>
                <a:spcPct val="90000"/>
              </a:lnSpc>
              <a:spcBef>
                <a:spcPts val="0"/>
              </a:spcBef>
              <a:spcAft>
                <a:spcPts val="0"/>
              </a:spcAft>
              <a:buClr>
                <a:schemeClr val="accent1"/>
              </a:buClr>
              <a:buSzPts val="3600"/>
              <a:buFont typeface="Georgia"/>
              <a:buNone/>
              <a:defRPr sz="3600" b="0">
                <a:solidFill>
                  <a:schemeClr val="accent1"/>
                </a:solidFill>
                <a:latin typeface="Arial"/>
                <a:ea typeface="Arial"/>
                <a:cs typeface="Arial"/>
                <a:sym typeface="Arial"/>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1" name="Google Shape;21;g286df4a434b_0_472"/>
          <p:cNvSpPr txBox="1">
            <a:spLocks noGrp="1"/>
          </p:cNvSpPr>
          <p:nvPr>
            <p:ph type="body" idx="1"/>
          </p:nvPr>
        </p:nvSpPr>
        <p:spPr>
          <a:xfrm>
            <a:off x="457200" y="1200151"/>
            <a:ext cx="8229600" cy="3725700"/>
          </a:xfrm>
          <a:prstGeom prst="rect">
            <a:avLst/>
          </a:prstGeom>
          <a:noFill/>
          <a:ln>
            <a:noFill/>
          </a:ln>
        </p:spPr>
        <p:txBody>
          <a:bodyPr spcFirstLastPara="1" wrap="square" lIns="97525" tIns="97525" rIns="97525" bIns="97525" anchor="t" anchorCtr="0">
            <a:normAutofit/>
          </a:bodyPr>
          <a:lstStyle>
            <a:lvl1pPr marL="457200" lvl="0" indent="-361950" algn="l">
              <a:lnSpc>
                <a:spcPct val="90000"/>
              </a:lnSpc>
              <a:spcBef>
                <a:spcPts val="800"/>
              </a:spcBef>
              <a:spcAft>
                <a:spcPts val="0"/>
              </a:spcAft>
              <a:buClr>
                <a:schemeClr val="dk1"/>
              </a:buClr>
              <a:buSzPts val="21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sz="1400"/>
            </a:lvl5pPr>
            <a:lvl6pPr marL="2743200" lvl="5" indent="-317500" algn="l">
              <a:lnSpc>
                <a:spcPct val="90000"/>
              </a:lnSpc>
              <a:spcBef>
                <a:spcPts val="400"/>
              </a:spcBef>
              <a:spcAft>
                <a:spcPts val="0"/>
              </a:spcAft>
              <a:buClr>
                <a:schemeClr val="dk1"/>
              </a:buClr>
              <a:buSzPts val="1400"/>
              <a:buChar char="•"/>
              <a:defRPr sz="1400"/>
            </a:lvl6pPr>
            <a:lvl7pPr marL="3200400" lvl="6" indent="-317500" algn="l">
              <a:lnSpc>
                <a:spcPct val="90000"/>
              </a:lnSpc>
              <a:spcBef>
                <a:spcPts val="400"/>
              </a:spcBef>
              <a:spcAft>
                <a:spcPts val="0"/>
              </a:spcAft>
              <a:buClr>
                <a:schemeClr val="dk1"/>
              </a:buClr>
              <a:buSzPts val="1400"/>
              <a:buChar char="•"/>
              <a:defRPr sz="1400"/>
            </a:lvl7pPr>
            <a:lvl8pPr marL="3657600" lvl="7" indent="-317500" algn="l">
              <a:lnSpc>
                <a:spcPct val="90000"/>
              </a:lnSpc>
              <a:spcBef>
                <a:spcPts val="400"/>
              </a:spcBef>
              <a:spcAft>
                <a:spcPts val="0"/>
              </a:spcAft>
              <a:buClr>
                <a:schemeClr val="dk1"/>
              </a:buClr>
              <a:buSzPts val="1400"/>
              <a:buChar char="•"/>
              <a:defRPr sz="1400"/>
            </a:lvl8pPr>
            <a:lvl9pPr marL="4114800" lvl="8" indent="-317500" algn="l">
              <a:lnSpc>
                <a:spcPct val="90000"/>
              </a:lnSpc>
              <a:spcBef>
                <a:spcPts val="400"/>
              </a:spcBef>
              <a:spcAft>
                <a:spcPts val="0"/>
              </a:spcAft>
              <a:buClr>
                <a:schemeClr val="dk1"/>
              </a:buClr>
              <a:buSzPts val="1400"/>
              <a:buChar char="•"/>
              <a:defRPr sz="14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2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23"/>
        <p:cNvGrpSpPr/>
        <p:nvPr/>
      </p:nvGrpSpPr>
      <p:grpSpPr>
        <a:xfrm>
          <a:off x="0" y="0"/>
          <a:ext cx="0" cy="0"/>
          <a:chOff x="0" y="0"/>
          <a:chExt cx="0" cy="0"/>
        </a:xfrm>
      </p:grpSpPr>
      <p:sp>
        <p:nvSpPr>
          <p:cNvPr id="24" name="Google Shape;24;p2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5" name="Google Shape;25;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6" name="Google Shape;26;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7"/>
        <p:cNvGrpSpPr/>
        <p:nvPr/>
      </p:nvGrpSpPr>
      <p:grpSpPr>
        <a:xfrm>
          <a:off x="0" y="0"/>
          <a:ext cx="0" cy="0"/>
          <a:chOff x="0" y="0"/>
          <a:chExt cx="0" cy="0"/>
        </a:xfrm>
      </p:grpSpPr>
      <p:pic>
        <p:nvPicPr>
          <p:cNvPr id="28" name="Google Shape;28;p3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9" name="Google Shape;29;p3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30"/>
        <p:cNvGrpSpPr/>
        <p:nvPr/>
      </p:nvGrpSpPr>
      <p:grpSpPr>
        <a:xfrm>
          <a:off x="0" y="0"/>
          <a:ext cx="0" cy="0"/>
          <a:chOff x="0" y="0"/>
          <a:chExt cx="0" cy="0"/>
        </a:xfrm>
      </p:grpSpPr>
      <p:pic>
        <p:nvPicPr>
          <p:cNvPr id="31" name="Google Shape;31;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2" name="Google Shape;32;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34" name="Google Shape;34;p26"/>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35"/>
        <p:cNvGrpSpPr/>
        <p:nvPr/>
      </p:nvGrpSpPr>
      <p:grpSpPr>
        <a:xfrm>
          <a:off x="0" y="0"/>
          <a:ext cx="0" cy="0"/>
          <a:chOff x="0" y="0"/>
          <a:chExt cx="0" cy="0"/>
        </a:xfrm>
      </p:grpSpPr>
      <p:sp>
        <p:nvSpPr>
          <p:cNvPr id="36" name="Google Shape;36;p27"/>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7" name="Google Shape;37;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40" name="Google Shape;40;p27"/>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41" name="Google Shape;41;p27"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hyperlink" Target="https://learn.k20center.ou.edu/lesson/233"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ctrTitle"/>
          </p:nvPr>
        </p:nvSpPr>
        <p:spPr>
          <a:xfrm>
            <a:off x="646177" y="1028698"/>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CER Instructional Strategy</a:t>
            </a:r>
            <a:endParaRPr/>
          </a:p>
        </p:txBody>
      </p:sp>
      <p:sp>
        <p:nvSpPr>
          <p:cNvPr id="102" name="Google Shape;102;p2"/>
          <p:cNvSpPr txBox="1">
            <a:spLocks noGrp="1"/>
          </p:cNvSpPr>
          <p:nvPr>
            <p:ph type="subTitle" idx="1"/>
          </p:nvPr>
        </p:nvSpPr>
        <p:spPr>
          <a:xfrm>
            <a:off x="644650" y="2400300"/>
            <a:ext cx="7854600" cy="2580000"/>
          </a:xfrm>
          <a:prstGeom prst="rect">
            <a:avLst/>
          </a:prstGeom>
          <a:noFill/>
          <a:ln>
            <a:noFill/>
          </a:ln>
        </p:spPr>
        <p:txBody>
          <a:bodyPr spcFirstLastPara="1" wrap="square" lIns="0" tIns="45700" rIns="18275" bIns="45700" anchor="t" anchorCtr="0">
            <a:normAutofit/>
          </a:bodyPr>
          <a:lstStyle/>
          <a:p>
            <a:pPr marL="0" marR="34288" lvl="0" indent="0" algn="l" rtl="0">
              <a:lnSpc>
                <a:spcPct val="100000"/>
              </a:lnSpc>
              <a:spcBef>
                <a:spcPts val="0"/>
              </a:spcBef>
              <a:spcAft>
                <a:spcPts val="0"/>
              </a:spcAft>
              <a:buSzPts val="2600"/>
              <a:buNone/>
            </a:pPr>
            <a:r>
              <a:rPr lang="en-US"/>
              <a:t>Claim Evidence Reasoning Strategy Across Content Areas </a:t>
            </a:r>
            <a:endParaRPr/>
          </a:p>
          <a:p>
            <a:pPr marL="0" marR="34288" lvl="0" indent="0" algn="l" rtl="0">
              <a:lnSpc>
                <a:spcPct val="100000"/>
              </a:lnSpc>
              <a:spcBef>
                <a:spcPts val="0"/>
              </a:spcBef>
              <a:spcAft>
                <a:spcPts val="0"/>
              </a:spcAft>
              <a:buSzPts val="2600"/>
              <a:buNone/>
            </a:pPr>
            <a:endParaRPr/>
          </a:p>
          <a:p>
            <a:pPr marL="0" marR="34289" lvl="0" indent="0" algn="l" rtl="0">
              <a:lnSpc>
                <a:spcPct val="100000"/>
              </a:lnSpc>
              <a:spcBef>
                <a:spcPts val="0"/>
              </a:spcBef>
              <a:spcAft>
                <a:spcPts val="0"/>
              </a:spcAft>
              <a:buSzPts val="2600"/>
              <a:buNone/>
            </a:pP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86df4a434b_0_25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English Language Arts</a:t>
            </a:r>
            <a:endParaRPr/>
          </a:p>
        </p:txBody>
      </p:sp>
      <p:sp>
        <p:nvSpPr>
          <p:cNvPr id="108" name="Google Shape;108;g286df4a434b_0_257"/>
          <p:cNvSpPr txBox="1"/>
          <p:nvPr/>
        </p:nvSpPr>
        <p:spPr>
          <a:xfrm>
            <a:off x="5164500" y="3075600"/>
            <a:ext cx="383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https://learn.k20center.ou.edu/lesson/233</a:t>
            </a:r>
            <a:r>
              <a:rPr lang="en-US" sz="1400" b="1" i="0" u="none" strike="noStrike" cap="none">
                <a:solidFill>
                  <a:srgbClr val="0000FF"/>
                </a:solidFill>
                <a:latin typeface="Arial"/>
                <a:ea typeface="Arial"/>
                <a:cs typeface="Arial"/>
                <a:sym typeface="Arial"/>
              </a:rPr>
              <a:t> </a:t>
            </a:r>
            <a:endParaRPr sz="1400" b="1" i="0" u="none" strike="noStrike" cap="none">
              <a:solidFill>
                <a:srgbClr val="0000FF"/>
              </a:solidFill>
              <a:latin typeface="Arial"/>
              <a:ea typeface="Arial"/>
              <a:cs typeface="Arial"/>
              <a:sym typeface="Arial"/>
            </a:endParaRPr>
          </a:p>
        </p:txBody>
      </p:sp>
      <p:sp>
        <p:nvSpPr>
          <p:cNvPr id="109" name="Google Shape;109;g286df4a434b_0_257"/>
          <p:cNvSpPr txBox="1"/>
          <p:nvPr/>
        </p:nvSpPr>
        <p:spPr>
          <a:xfrm>
            <a:off x="5164500" y="1732000"/>
            <a:ext cx="3422100" cy="1293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Argument is Everywhere</a:t>
            </a:r>
            <a:endParaRPr sz="3600" b="0" i="0" u="none" strike="noStrike" cap="none">
              <a:solidFill>
                <a:srgbClr val="000000"/>
              </a:solidFill>
              <a:latin typeface="Calibri"/>
              <a:ea typeface="Calibri"/>
              <a:cs typeface="Calibri"/>
              <a:sym typeface="Calibri"/>
            </a:endParaRPr>
          </a:p>
        </p:txBody>
      </p:sp>
      <p:pic>
        <p:nvPicPr>
          <p:cNvPr id="110" name="Google Shape;110;g286df4a434b_0_257"/>
          <p:cNvPicPr preferRelativeResize="0"/>
          <p:nvPr/>
        </p:nvPicPr>
        <p:blipFill rotWithShape="1">
          <a:blip r:embed="rId4">
            <a:alphaModFix/>
          </a:blip>
          <a:srcRect/>
          <a:stretch/>
        </p:blipFill>
        <p:spPr>
          <a:xfrm>
            <a:off x="636125" y="1306552"/>
            <a:ext cx="4528375" cy="3039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e1799729be_0_4"/>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Directions</a:t>
            </a:r>
            <a:endParaRPr/>
          </a:p>
        </p:txBody>
      </p:sp>
      <p:sp>
        <p:nvSpPr>
          <p:cNvPr id="116" name="Google Shape;116;g2e1799729be_0_4"/>
          <p:cNvSpPr txBox="1">
            <a:spLocks noGrp="1"/>
          </p:cNvSpPr>
          <p:nvPr>
            <p:ph type="body" idx="1"/>
          </p:nvPr>
        </p:nvSpPr>
        <p:spPr>
          <a:xfrm>
            <a:off x="457200" y="1451600"/>
            <a:ext cx="6343200" cy="32919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None/>
            </a:pPr>
            <a:r>
              <a:rPr lang="en-US" sz="1800" dirty="0">
                <a:solidFill>
                  <a:srgbClr val="292929"/>
                </a:solidFill>
                <a:latin typeface="Arial"/>
                <a:ea typeface="Arial"/>
                <a:cs typeface="Arial"/>
                <a:sym typeface="Arial"/>
              </a:rPr>
              <a:t>Show </a:t>
            </a:r>
            <a:r>
              <a:rPr lang="en-US" sz="1800" b="1" dirty="0">
                <a:solidFill>
                  <a:srgbClr val="292929"/>
                </a:solidFill>
                <a:latin typeface="Arial"/>
                <a:ea typeface="Arial"/>
                <a:cs typeface="Arial"/>
                <a:sym typeface="Arial"/>
              </a:rPr>
              <a:t>slide 5</a:t>
            </a:r>
            <a:r>
              <a:rPr lang="en-US" sz="1800" dirty="0">
                <a:solidFill>
                  <a:srgbClr val="292929"/>
                </a:solidFill>
                <a:latin typeface="Arial"/>
                <a:ea typeface="Arial"/>
                <a:cs typeface="Arial"/>
                <a:sym typeface="Arial"/>
              </a:rPr>
              <a:t> to go more in depth about the rhetorical situation. Analyze and discuss the graphic. </a:t>
            </a:r>
            <a:endParaRPr sz="1800" dirty="0">
              <a:solidFill>
                <a:srgbClr val="292929"/>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800" dirty="0">
                <a:solidFill>
                  <a:srgbClr val="292929"/>
                </a:solidFill>
                <a:latin typeface="Arial"/>
                <a:ea typeface="Arial"/>
                <a:cs typeface="Arial"/>
                <a:sym typeface="Arial"/>
              </a:rPr>
              <a:t>Explain the meaning of the sentences that omit the Oxford Comma versus the sentences where it is used.</a:t>
            </a:r>
            <a:endParaRPr sz="1800" dirty="0"/>
          </a:p>
        </p:txBody>
      </p:sp>
      <p:sp>
        <p:nvSpPr>
          <p:cNvPr id="117" name="Google Shape;117;g2e1799729be_0_4"/>
          <p:cNvSpPr txBox="1">
            <a:spLocks noGrp="1"/>
          </p:cNvSpPr>
          <p:nvPr>
            <p:ph type="title"/>
          </p:nvPr>
        </p:nvSpPr>
        <p:spPr>
          <a:xfrm>
            <a:off x="7352450" y="1451600"/>
            <a:ext cx="484200" cy="8574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accent4"/>
              </a:buClr>
              <a:buSzPts val="3240"/>
              <a:buFont typeface="Calibri"/>
              <a:buNone/>
            </a:pPr>
            <a:r>
              <a:rPr lang="en-US" sz="22200"/>
              <a:t>,</a:t>
            </a:r>
            <a:r>
              <a:rPr lang="en-US"/>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0"/>
              </a:spcBef>
              <a:spcAft>
                <a:spcPts val="0"/>
              </a:spcAft>
              <a:buSzPts val="2600"/>
              <a:buNone/>
            </a:pPr>
            <a:endParaRPr/>
          </a:p>
          <a:p>
            <a:pPr marL="1645836" lvl="7" indent="-60948" algn="l" rtl="0">
              <a:lnSpc>
                <a:spcPct val="100000"/>
              </a:lnSpc>
              <a:spcBef>
                <a:spcPts val="240"/>
              </a:spcBef>
              <a:spcAft>
                <a:spcPts val="0"/>
              </a:spcAft>
              <a:buSzPts val="1200"/>
              <a:buFont typeface="Calibri"/>
              <a:buNone/>
            </a:pPr>
            <a:endParaRPr/>
          </a:p>
        </p:txBody>
      </p:sp>
      <p:sp>
        <p:nvSpPr>
          <p:cNvPr id="123" name="Google Shape;123;p8"/>
          <p:cNvSpPr txBox="1">
            <a:spLocks noGrp="1"/>
          </p:cNvSpPr>
          <p:nvPr>
            <p:ph type="title"/>
          </p:nvPr>
        </p:nvSpPr>
        <p:spPr>
          <a:xfrm>
            <a:off x="457200" y="307247"/>
            <a:ext cx="6876919"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ELA Example – The Oxford Comma </a:t>
            </a:r>
            <a:endParaRPr/>
          </a:p>
        </p:txBody>
      </p:sp>
      <p:pic>
        <p:nvPicPr>
          <p:cNvPr id="124" name="Google Shape;124;p8"/>
          <p:cNvPicPr preferRelativeResize="0"/>
          <p:nvPr/>
        </p:nvPicPr>
        <p:blipFill rotWithShape="1">
          <a:blip r:embed="rId3">
            <a:alphaModFix/>
          </a:blip>
          <a:srcRect r="59501" b="48459"/>
          <a:stretch/>
        </p:blipFill>
        <p:spPr>
          <a:xfrm>
            <a:off x="192335" y="1214821"/>
            <a:ext cx="3490666" cy="2563429"/>
          </a:xfrm>
          <a:prstGeom prst="rect">
            <a:avLst/>
          </a:prstGeom>
          <a:noFill/>
          <a:ln>
            <a:noFill/>
          </a:ln>
        </p:spPr>
      </p:pic>
      <p:pic>
        <p:nvPicPr>
          <p:cNvPr id="125" name="Google Shape;125;p8"/>
          <p:cNvPicPr preferRelativeResize="0"/>
          <p:nvPr/>
        </p:nvPicPr>
        <p:blipFill rotWithShape="1">
          <a:blip r:embed="rId3">
            <a:alphaModFix/>
          </a:blip>
          <a:srcRect l="41690" r="3768" b="48459"/>
          <a:stretch/>
        </p:blipFill>
        <p:spPr>
          <a:xfrm>
            <a:off x="3785875" y="1164497"/>
            <a:ext cx="4900925" cy="2751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92581ec347_0_34"/>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0"/>
              </a:spcBef>
              <a:spcAft>
                <a:spcPts val="0"/>
              </a:spcAft>
              <a:buSzPts val="2600"/>
              <a:buNone/>
            </a:pPr>
            <a:endParaRPr/>
          </a:p>
          <a:p>
            <a:pPr marL="1645836" lvl="7" indent="-60949" algn="l" rtl="0">
              <a:lnSpc>
                <a:spcPct val="100000"/>
              </a:lnSpc>
              <a:spcBef>
                <a:spcPts val="240"/>
              </a:spcBef>
              <a:spcAft>
                <a:spcPts val="0"/>
              </a:spcAft>
              <a:buSzPts val="1200"/>
              <a:buFont typeface="Calibri"/>
              <a:buNone/>
            </a:pPr>
            <a:endParaRPr/>
          </a:p>
        </p:txBody>
      </p:sp>
      <p:sp>
        <p:nvSpPr>
          <p:cNvPr id="131" name="Google Shape;131;g292581ec347_0_34"/>
          <p:cNvSpPr txBox="1">
            <a:spLocks noGrp="1"/>
          </p:cNvSpPr>
          <p:nvPr>
            <p:ph type="title"/>
          </p:nvPr>
        </p:nvSpPr>
        <p:spPr>
          <a:xfrm>
            <a:off x="488950" y="31295"/>
            <a:ext cx="68769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ELA Example – The Oxford Comma </a:t>
            </a:r>
            <a:endParaRPr dirty="0"/>
          </a:p>
        </p:txBody>
      </p:sp>
      <p:pic>
        <p:nvPicPr>
          <p:cNvPr id="132" name="Google Shape;132;g292581ec347_0_34"/>
          <p:cNvPicPr preferRelativeResize="0"/>
          <p:nvPr/>
        </p:nvPicPr>
        <p:blipFill rotWithShape="1">
          <a:blip r:embed="rId3">
            <a:alphaModFix/>
          </a:blip>
          <a:srcRect l="46301" t="51538" r="822"/>
          <a:stretch/>
        </p:blipFill>
        <p:spPr>
          <a:xfrm>
            <a:off x="223025" y="1164647"/>
            <a:ext cx="4260075" cy="2653415"/>
          </a:xfrm>
          <a:prstGeom prst="rect">
            <a:avLst/>
          </a:prstGeom>
          <a:noFill/>
          <a:ln>
            <a:noFill/>
          </a:ln>
        </p:spPr>
      </p:pic>
      <p:pic>
        <p:nvPicPr>
          <p:cNvPr id="133" name="Google Shape;133;g292581ec347_0_34"/>
          <p:cNvPicPr preferRelativeResize="0"/>
          <p:nvPr/>
        </p:nvPicPr>
        <p:blipFill rotWithShape="1">
          <a:blip r:embed="rId3">
            <a:alphaModFix/>
          </a:blip>
          <a:srcRect t="51538" r="62207"/>
          <a:stretch/>
        </p:blipFill>
        <p:spPr>
          <a:xfrm>
            <a:off x="4660902" y="1164647"/>
            <a:ext cx="4455776" cy="28648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40" name="Google Shape;140;g286df4a434b_0_8"/>
          <p:cNvPicPr preferRelativeResize="0"/>
          <p:nvPr/>
        </p:nvPicPr>
        <p:blipFill rotWithShape="1">
          <a:blip r:embed="rId3">
            <a:alphaModFix/>
          </a:blip>
          <a:srcRect/>
          <a:stretch/>
        </p:blipFill>
        <p:spPr>
          <a:xfrm>
            <a:off x="349250" y="425450"/>
            <a:ext cx="7854950" cy="3632200"/>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410</Words>
  <Application>Microsoft Office PowerPoint</Application>
  <PresentationFormat>On-screen Show (16:9)</PresentationFormat>
  <Paragraphs>22</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Georgia</vt:lpstr>
      <vt:lpstr>Noto Sans Symbols</vt:lpstr>
      <vt:lpstr>LEARN theme</vt:lpstr>
      <vt:lpstr>LEARN theme</vt:lpstr>
      <vt:lpstr>PowerPoint Presentation</vt:lpstr>
      <vt:lpstr>CER Instructional Strategy</vt:lpstr>
      <vt:lpstr>English Language Arts</vt:lpstr>
      <vt:lpstr>Directions</vt:lpstr>
      <vt:lpstr>ELA Example – The Oxford Comma </vt:lpstr>
      <vt:lpstr>ELA Example – The Oxford Comma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Eike, Michell L.</dc:creator>
  <cp:lastModifiedBy>McLeod Porter, Delma</cp:lastModifiedBy>
  <cp:revision>1</cp:revision>
  <dcterms:created xsi:type="dcterms:W3CDTF">2021-08-30T12:17:31Z</dcterms:created>
  <dcterms:modified xsi:type="dcterms:W3CDTF">2024-08-05T16:13:54Z</dcterms:modified>
</cp:coreProperties>
</file>