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81" r:id="rId2"/>
  </p:sldMasterIdLst>
  <p:notesMasterIdLst>
    <p:notesMasterId r:id="rId9"/>
  </p:notesMasterIdLst>
  <p:sldIdLst>
    <p:sldId id="256" r:id="rId3"/>
    <p:sldId id="257" r:id="rId4"/>
    <p:sldId id="260" r:id="rId5"/>
    <p:sldId id="272" r:id="rId6"/>
    <p:sldId id="273" r:id="rId7"/>
    <p:sldId id="274" r:id="rId8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DF182F-1DE7-4F13-8AA3-002D9E3B458A}">
  <a:tblStyle styleId="{BEDF182F-1DE7-4F13-8AA3-002D9E3B458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286"/>
  </p:normalViewPr>
  <p:slideViewPr>
    <p:cSldViewPr snapToGrid="0">
      <p:cViewPr varScale="1">
        <p:scale>
          <a:sx n="197" d="100"/>
          <a:sy n="197" d="100"/>
        </p:scale>
        <p:origin x="7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3;n">
            <a:extLst>
              <a:ext uri="{FF2B5EF4-FFF2-40B4-BE49-F238E27FC236}">
                <a16:creationId xmlns:a16="http://schemas.microsoft.com/office/drawing/2014/main" id="{8624FC82-B5A2-5FA3-CBF3-BCBFA34F9D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Google Shape;4;n">
            <a:extLst>
              <a:ext uri="{FF2B5EF4-FFF2-40B4-BE49-F238E27FC236}">
                <a16:creationId xmlns:a16="http://schemas.microsoft.com/office/drawing/2014/main" id="{8976970C-9707-70A8-F003-735290520F14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panose="020B0604020202020204" pitchFamily="34" charset="0"/>
      <a:defRPr sz="1400">
        <a:solidFill>
          <a:srgbClr val="000000"/>
        </a:solidFill>
        <a:latin typeface="Arial"/>
        <a:ea typeface="Arial"/>
        <a:cs typeface="Arial"/>
        <a:sym typeface="Arial" panose="020B0604020202020204" pitchFamily="34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lesson/1411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56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38;p:notes">
            <a:extLst>
              <a:ext uri="{FF2B5EF4-FFF2-40B4-BE49-F238E27FC236}">
                <a16:creationId xmlns:a16="http://schemas.microsoft.com/office/drawing/2014/main" id="{9366B4A2-DBA3-CFE8-53CE-BFEE9562E40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1506" name="Google Shape;39;p:notes">
            <a:extLst>
              <a:ext uri="{FF2B5EF4-FFF2-40B4-BE49-F238E27FC236}">
                <a16:creationId xmlns:a16="http://schemas.microsoft.com/office/drawing/2014/main" id="{3F2534ED-FEAD-412D-0543-27B7B303B0D9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The following CER activity comes from the Slice of Pi: Area and Circumference of a Circle lesson.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u="sng" dirty="0">
                <a:solidFill>
                  <a:schemeClr val="hlink"/>
                </a:solidFill>
                <a:hlinkClick r:id="rId3"/>
              </a:rPr>
              <a:t>https://learn.k20center.ou.edu/lesson/1411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10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K20 Center. (n.d.). Claim, Evidence, Reasoning (CER). Strategies. </a:t>
            </a:r>
            <a:r>
              <a:rPr lang="en-US" dirty="0">
                <a:hlinkClick r:id="rId3" tooltip="https://learn.k20center.ou.edu/strategy/156"/>
              </a:rPr>
              <a:t>https://learn.k20center.ou.edu/strategy/156</a:t>
            </a: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45067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4B20552E-7342-E84A-F371-1971A3F6C44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32;p8"/>
          <p:cNvSpPr txBox="1">
            <a:spLocks noGrp="1"/>
          </p:cNvSpPr>
          <p:nvPr>
            <p:ph type="title"/>
          </p:nvPr>
        </p:nvSpPr>
        <p:spPr>
          <a:xfrm>
            <a:off x="754050" y="4329575"/>
            <a:ext cx="7635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rm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75781"/>
              </a:buClr>
              <a:buSzPts val="1800"/>
              <a:buFont typeface="Calibri"/>
              <a:buNone/>
              <a:defRPr sz="1800">
                <a:solidFill>
                  <a:srgbClr val="27578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690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D6EEF45-89C6-035A-7767-7ED289963CD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393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C972B790-E0EA-1D94-2E39-E91EBF32EFA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24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Quo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3;p3" title="k20center-logo-variations_K20 Bug - White.png">
            <a:extLst>
              <a:ext uri="{FF2B5EF4-FFF2-40B4-BE49-F238E27FC236}">
                <a16:creationId xmlns:a16="http://schemas.microsoft.com/office/drawing/2014/main" id="{A98AC9D7-ABC9-ABD1-C36A-7174189F79D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18689"/>
            <a:ext cx="7886700" cy="11255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2958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120B5383-12EC-4263-1497-9698C0CF58F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95F1D04-4812-04B5-3299-BCB12F584B19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0201FEDF-1B17-4939-DD49-DF358C79259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211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Re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86F1E247-B682-7CCA-0967-E63908DD64C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92F45D-B2D5-2BE4-2F75-6C684136B567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lang="en-US" kern="0">
              <a:sym typeface="Arial"/>
            </a:endParaRPr>
          </a:p>
        </p:txBody>
      </p:sp>
      <p:pic>
        <p:nvPicPr>
          <p:cNvPr id="5" name="Google Shape;13;p3" title="k20center-logo-variations_K20 Bug - White.png">
            <a:extLst>
              <a:ext uri="{FF2B5EF4-FFF2-40B4-BE49-F238E27FC236}">
                <a16:creationId xmlns:a16="http://schemas.microsoft.com/office/drawing/2014/main" id="{80D6DD3C-71EE-3C73-DDA5-5CEF6C3263A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96" y="521401"/>
            <a:ext cx="3867150" cy="410069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306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29;p7" title="k20center-logo-variations_K20 - Bug Color.png">
            <a:extLst>
              <a:ext uri="{FF2B5EF4-FFF2-40B4-BE49-F238E27FC236}">
                <a16:creationId xmlns:a16="http://schemas.microsoft.com/office/drawing/2014/main" id="{AF74F841-FC3F-3B0B-3269-2B1C811007C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1586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" type="title">
  <p:cSld name="Cov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337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459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With Cover Imag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3;p3" title="k20center-logo-variations_K20 Bug - White.png">
            <a:extLst>
              <a:ext uri="{FF2B5EF4-FFF2-40B4-BE49-F238E27FC236}">
                <a16:creationId xmlns:a16="http://schemas.microsoft.com/office/drawing/2014/main" id="{07A283A7-4BAE-5607-F552-FF9DE8E501F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9666" y="559689"/>
            <a:ext cx="4940921" cy="213995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569073" y="2807732"/>
            <a:ext cx="4939927" cy="13970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1pPr>
            <a:lvl2pPr marL="3657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2pPr>
            <a:lvl3pPr marL="82296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3pPr>
            <a:lvl4pPr marL="13716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4pPr>
            <a:lvl5pPr marL="1828800" indent="0">
              <a:buClr>
                <a:schemeClr val="bg1"/>
              </a:buClr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44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ssential Question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5D844917-401A-C607-900F-8340B4453A3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75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(s)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3;p3" title="k20center-logo-variations_K20 Bug - White.png">
            <a:extLst>
              <a:ext uri="{FF2B5EF4-FFF2-40B4-BE49-F238E27FC236}">
                <a16:creationId xmlns:a16="http://schemas.microsoft.com/office/drawing/2014/main" id="{2190A501-5ACD-F178-69EF-6D3C6116E8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3888" y="559689"/>
            <a:ext cx="7886700" cy="2139950"/>
          </a:xfrm>
        </p:spPr>
        <p:txBody>
          <a:bodyPr anchor="b"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23888" y="2807732"/>
            <a:ext cx="7885113" cy="1397000"/>
          </a:xfrm>
          <a:prstGeom prst="rect">
            <a:avLst/>
          </a:prstGeo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3142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29;p7" title="k20center-logo-variations_K20 - Bug Color.png">
            <a:extLst>
              <a:ext uri="{FF2B5EF4-FFF2-40B4-BE49-F238E27FC236}">
                <a16:creationId xmlns:a16="http://schemas.microsoft.com/office/drawing/2014/main" id="{7A36BC56-4BFB-F2FB-2704-1CEB5D4A557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49" y="1370013"/>
            <a:ext cx="7886699" cy="3262312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22860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648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D51A9934-4731-CF7D-01F8-8F8BC4047EE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130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29;p7" title="k20center-logo-variations_K20 - Bug Color.png">
            <a:extLst>
              <a:ext uri="{FF2B5EF4-FFF2-40B4-BE49-F238E27FC236}">
                <a16:creationId xmlns:a16="http://schemas.microsoft.com/office/drawing/2014/main" id="{CC1A804E-1971-8E34-9464-0A90A0072EB2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</p:spPr>
        <p:txBody>
          <a:bodyPr/>
          <a:lstStyle>
            <a:lvl1pPr marL="228600" indent="-320040">
              <a:buFont typeface="+mj-lt"/>
              <a:buAutoNum type="arabicPeriod"/>
              <a:defRPr/>
            </a:lvl1pPr>
            <a:lvl2pPr marL="685800" indent="-320040">
              <a:buFont typeface="+mj-lt"/>
              <a:buAutoNum type="alphaLcPeriod"/>
              <a:defRPr/>
            </a:lvl2pPr>
            <a:lvl3pPr marL="1143000" indent="-320040">
              <a:buFont typeface="+mj-lt"/>
              <a:buAutoNum type="romanLcPeriod"/>
              <a:defRPr/>
            </a:lvl3pPr>
            <a:lvl4pPr marL="1600200" indent="-320040">
              <a:lnSpc>
                <a:spcPct val="100000"/>
              </a:lnSpc>
              <a:buSzPct val="120000"/>
              <a:buFont typeface="Arial" panose="020B0604020202020204" pitchFamily="34" charset="0"/>
              <a:buChar char="•"/>
              <a:defRPr/>
            </a:lvl4pPr>
            <a:lvl5pPr marL="2057400" indent="-320040">
              <a:lnSpc>
                <a:spcPct val="100000"/>
              </a:lnSpc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6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ctional Strate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29;p7" title="k20center-logo-variations_K20 - Bug Color.png">
            <a:extLst>
              <a:ext uri="{FF2B5EF4-FFF2-40B4-BE49-F238E27FC236}">
                <a16:creationId xmlns:a16="http://schemas.microsoft.com/office/drawing/2014/main" id="{5D168AF4-32E4-74C0-4A18-039BCF6D6B8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5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92A09B7-DA10-1158-CAB4-8798C3E2F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7CF834B-CD39-B870-A33D-BB16E7C46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 </a:t>
            </a:r>
          </a:p>
          <a:p>
            <a:pPr lvl="1"/>
            <a:r>
              <a:rPr lang="en-US" altLang="en-US" dirty="0"/>
              <a:t>Second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5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457200" indent="-393192" algn="l" rtl="0" eaLnBrk="1" fontAlgn="base" hangingPunct="1">
        <a:spcBef>
          <a:spcPts val="520"/>
        </a:spcBef>
        <a:spcAft>
          <a:spcPct val="0"/>
        </a:spcAft>
        <a:buClr>
          <a:srgbClr val="971D20"/>
        </a:buClr>
        <a:buSzPct val="100000"/>
        <a:buFont typeface="System Font Regular"/>
        <a:buChar char="●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eaLnBrk="1" fontAlgn="base" hangingPunct="1">
        <a:spcBef>
          <a:spcPts val="340"/>
        </a:spcBef>
        <a:spcAft>
          <a:spcPct val="0"/>
        </a:spcAft>
        <a:buClr>
          <a:srgbClr val="E8BF3C"/>
        </a:buClr>
        <a:buFont typeface="Wingdings" pitchFamily="2" charset="2"/>
        <a:buChar char="§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20040" algn="l" rtl="0" eaLnBrk="1" fontAlgn="base" hangingPunct="1">
        <a:lnSpc>
          <a:spcPct val="90000"/>
        </a:lnSpc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eaLnBrk="1" fontAlgn="base" hangingPunct="1">
        <a:lnSpc>
          <a:spcPct val="90000"/>
        </a:lnSpc>
        <a:spcBef>
          <a:spcPts val="270"/>
        </a:spcBef>
        <a:spcAft>
          <a:spcPct val="0"/>
        </a:spcAft>
        <a:buClr>
          <a:schemeClr val="accent1"/>
        </a:buClr>
        <a:buSzPct val="80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DBC93EE6-7CCD-518F-84C9-A4397115C5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DDC3D1B-4E0E-1D9F-CB2D-3C12C36432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7" name="Google Shape;29;p7" title="k20center-logo-variations_K20 - Bug Color.png">
            <a:extLst>
              <a:ext uri="{FF2B5EF4-FFF2-40B4-BE49-F238E27FC236}">
                <a16:creationId xmlns:a16="http://schemas.microsoft.com/office/drawing/2014/main" id="{A6C23A54-FCC8-0F9D-1665-130E35DC754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428038" y="4451350"/>
            <a:ext cx="511175" cy="50958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anose="020F0502020204030204" pitchFamily="34" charset="0"/>
          <a:cs typeface="Calibri" panose="020F0502020204030204" pitchFamily="34" charset="0"/>
        </a:defRPr>
      </a:lvl9pPr>
    </p:titleStyle>
    <p:bodyStyle>
      <a:lvl1pPr marL="228600" indent="-393192" algn="l" rtl="0" fontAlgn="base">
        <a:spcBef>
          <a:spcPts val="520"/>
        </a:spcBef>
        <a:spcAft>
          <a:spcPct val="0"/>
        </a:spcAft>
        <a:buClr>
          <a:srgbClr val="971D20"/>
        </a:buClr>
        <a:buFont typeface="Aptos Display" panose="020B0004020202020204" pitchFamily="34" charset="0"/>
        <a:buAutoNum type="arabi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914400" indent="-356616" algn="l" rtl="0" fontAlgn="base">
        <a:spcBef>
          <a:spcPts val="400"/>
        </a:spcBef>
        <a:spcAft>
          <a:spcPct val="0"/>
        </a:spcAft>
        <a:buClr>
          <a:schemeClr val="accent1"/>
        </a:buClr>
        <a:buFont typeface="Aptos Display" panose="020B0004020202020204" pitchFamily="34" charset="0"/>
        <a:buAutoNum type="alpha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71600" indent="-338328" algn="l" rtl="0" fontAlgn="base">
        <a:spcBef>
          <a:spcPts val="340"/>
        </a:spcBef>
        <a:spcAft>
          <a:spcPct val="0"/>
        </a:spcAft>
        <a:buClr>
          <a:srgbClr val="E8BF3C"/>
        </a:buClr>
        <a:buFont typeface="Aptos Display" panose="020B0004020202020204" pitchFamily="34" charset="0"/>
        <a:buAutoNum type="romanLcPeriod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8800" indent="-319088" algn="l" rtl="0" fontAlgn="base">
        <a:spcBef>
          <a:spcPts val="300"/>
        </a:spcBef>
        <a:spcAft>
          <a:spcPct val="0"/>
        </a:spcAft>
        <a:buClr>
          <a:srgbClr val="971D20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286000" indent="-310896" algn="l" rtl="0" fontAlgn="base">
        <a:spcBef>
          <a:spcPts val="270"/>
        </a:spcBef>
        <a:spcAft>
          <a:spcPct val="0"/>
        </a:spcAft>
        <a:buClr>
          <a:schemeClr val="accent1"/>
        </a:buClr>
        <a:buSzPct val="75000"/>
        <a:buFont typeface="Courier New" panose="02070309020205020404" pitchFamily="49" charset="0"/>
        <a:buChar char="o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lesson/141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>
            <a:extLst>
              <a:ext uri="{FF2B5EF4-FFF2-40B4-BE49-F238E27FC236}">
                <a16:creationId xmlns:a16="http://schemas.microsoft.com/office/drawing/2014/main" id="{D39454A6-31F6-9DC3-BE75-39D080090E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3888" y="560388"/>
            <a:ext cx="7886700" cy="2139950"/>
          </a:xfrm>
        </p:spPr>
        <p:txBody>
          <a:bodyPr/>
          <a:lstStyle/>
          <a:p>
            <a:r>
              <a:rPr lang="en-US" altLang="en-US" dirty="0"/>
              <a:t>CER Instructional Strategy</a:t>
            </a:r>
          </a:p>
        </p:txBody>
      </p:sp>
      <p:sp>
        <p:nvSpPr>
          <p:cNvPr id="22530" name="Text Placeholder 4">
            <a:extLst>
              <a:ext uri="{FF2B5EF4-FFF2-40B4-BE49-F238E27FC236}">
                <a16:creationId xmlns:a16="http://schemas.microsoft.com/office/drawing/2014/main" id="{019E2450-727C-5F8C-E55D-223CCB11F23B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>
          <a:xfrm>
            <a:off x="623888" y="2808288"/>
            <a:ext cx="7885112" cy="1397000"/>
          </a:xfrm>
        </p:spPr>
        <p:txBody>
          <a:bodyPr/>
          <a:lstStyle/>
          <a:p>
            <a:r>
              <a:rPr lang="en-US" altLang="en-US" dirty="0"/>
              <a:t>Claim Evidence Reasoning Strategy in Math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1CD8-D9BB-BC4B-FD94-B6149C8A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Geometry Example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7D3FB85-4C05-9AF8-0E54-BE7EB078D8F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0" y="1434634"/>
            <a:ext cx="4210117" cy="1337645"/>
          </a:xfrm>
        </p:spPr>
        <p:txBody>
          <a:bodyPr/>
          <a:lstStyle/>
          <a:p>
            <a:pPr marL="64008" indent="0" algn="ctr">
              <a:buNone/>
            </a:pPr>
            <a:r>
              <a:rPr lang="en-US" altLang="en-US" sz="3600" dirty="0"/>
              <a:t>Slice of Pi: </a:t>
            </a:r>
            <a:br>
              <a:rPr lang="en-US" altLang="en-US" sz="3600" dirty="0"/>
            </a:br>
            <a:r>
              <a:rPr lang="en-US" altLang="en-US" sz="3600" dirty="0"/>
              <a:t>Area and Circumference </a:t>
            </a:r>
            <a:br>
              <a:rPr lang="en-US" altLang="en-US" sz="3600" dirty="0"/>
            </a:br>
            <a:r>
              <a:rPr lang="en-US" altLang="en-US" sz="3600" dirty="0"/>
              <a:t>of a Circle</a:t>
            </a:r>
          </a:p>
          <a:p>
            <a:pPr marL="64008" indent="0" algn="ctr">
              <a:buNone/>
            </a:pPr>
            <a:r>
              <a:rPr lang="en-US" sz="1600" u="sng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https://learn.k20center.ou.edu/lesson/1411</a:t>
            </a:r>
            <a:r>
              <a:rPr lang="en-US" sz="1600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lang="en-US" sz="1600" dirty="0">
              <a:solidFill>
                <a:schemeClr val="accent2"/>
              </a:solidFill>
            </a:endParaRPr>
          </a:p>
          <a:p>
            <a:pPr marL="64008" indent="0" algn="ctr">
              <a:buNone/>
            </a:pPr>
            <a:endParaRPr lang="en-US" altLang="en-US" dirty="0"/>
          </a:p>
        </p:txBody>
      </p:sp>
      <p:pic>
        <p:nvPicPr>
          <p:cNvPr id="3" name="Google Shape;109;p6">
            <a:extLst>
              <a:ext uri="{FF2B5EF4-FFF2-40B4-BE49-F238E27FC236}">
                <a16:creationId xmlns:a16="http://schemas.microsoft.com/office/drawing/2014/main" id="{25867F37-CEBE-40F9-BAC5-1664DEB45C0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45575" y="1327478"/>
            <a:ext cx="3789399" cy="3789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2A24A-5803-C92C-1419-A7EF43772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709CC-D824-4482-C1CF-2306569C6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What’s the Ratio? 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D9E78D32-EB5D-D862-D696-00C2DDE0862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64008" indent="0">
              <a:buNone/>
            </a:pPr>
            <a:r>
              <a:rPr lang="en-US" altLang="en-US" dirty="0"/>
              <a:t>Create a CER (Claim, Evidence, Reading) statement about the situation.</a:t>
            </a:r>
          </a:p>
          <a:p>
            <a:pPr lvl="0" indent="0">
              <a:spcAft>
                <a:spcPts val="0"/>
              </a:spcAft>
              <a:buNone/>
            </a:pPr>
            <a:r>
              <a:rPr lang="en-US" sz="2000" dirty="0"/>
              <a:t>Write a 1-2 sentence claim based on the statement: “No matter the size of a circle, its ratio is the same.”</a:t>
            </a:r>
          </a:p>
          <a:p>
            <a:pPr lvl="0" indent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000" dirty="0"/>
              <a:t>Show your evidence and work from the measurements at each station.</a:t>
            </a:r>
          </a:p>
          <a:p>
            <a:pPr lvl="0" indent="0"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000" dirty="0"/>
              <a:t>Write a 3-4 sentence conclusion, providing explanations for why the data you chose counts as evidence and supports your claim.</a:t>
            </a:r>
          </a:p>
          <a:p>
            <a:pPr marL="64008" indent="0">
              <a:buNone/>
            </a:pPr>
            <a:endParaRPr lang="en-US" altLang="en-US" dirty="0"/>
          </a:p>
        </p:txBody>
      </p:sp>
      <p:sp>
        <p:nvSpPr>
          <p:cNvPr id="3" name="Google Shape;117;g272a0194db9_1_0">
            <a:extLst>
              <a:ext uri="{FF2B5EF4-FFF2-40B4-BE49-F238E27FC236}">
                <a16:creationId xmlns:a16="http://schemas.microsoft.com/office/drawing/2014/main" id="{B8ECA416-3886-607E-7A76-73A1F01E0903}"/>
              </a:ext>
            </a:extLst>
          </p:cNvPr>
          <p:cNvSpPr txBox="1"/>
          <p:nvPr/>
        </p:nvSpPr>
        <p:spPr>
          <a:xfrm>
            <a:off x="628650" y="2110316"/>
            <a:ext cx="3678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dirty="0">
                <a:solidFill>
                  <a:srgbClr val="991B1E"/>
                </a:solidFill>
                <a:latin typeface="Arial Black"/>
                <a:ea typeface="Arial Black"/>
                <a:cs typeface="Arial Black"/>
                <a:sym typeface="Arial Black"/>
              </a:rPr>
              <a:t>C</a:t>
            </a:r>
            <a:endParaRPr sz="3800" dirty="0">
              <a:solidFill>
                <a:srgbClr val="991B1E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4" name="Google Shape;118;g272a0194db9_1_0">
            <a:extLst>
              <a:ext uri="{FF2B5EF4-FFF2-40B4-BE49-F238E27FC236}">
                <a16:creationId xmlns:a16="http://schemas.microsoft.com/office/drawing/2014/main" id="{B379A378-6DD5-BF4A-F093-7C12737F6D40}"/>
              </a:ext>
            </a:extLst>
          </p:cNvPr>
          <p:cNvSpPr txBox="1"/>
          <p:nvPr/>
        </p:nvSpPr>
        <p:spPr>
          <a:xfrm>
            <a:off x="628650" y="2983541"/>
            <a:ext cx="3678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>
                <a:solidFill>
                  <a:srgbClr val="991B1E"/>
                </a:solidFill>
                <a:latin typeface="Arial Black"/>
                <a:ea typeface="Arial Black"/>
                <a:cs typeface="Arial Black"/>
                <a:sym typeface="Arial Black"/>
              </a:rPr>
              <a:t>E</a:t>
            </a:r>
            <a:endParaRPr sz="3800">
              <a:solidFill>
                <a:srgbClr val="991B1E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5" name="Google Shape;119;g272a0194db9_1_0">
            <a:extLst>
              <a:ext uri="{FF2B5EF4-FFF2-40B4-BE49-F238E27FC236}">
                <a16:creationId xmlns:a16="http://schemas.microsoft.com/office/drawing/2014/main" id="{070E0CAB-B446-DDA2-44D8-D5BAC63CBFCF}"/>
              </a:ext>
            </a:extLst>
          </p:cNvPr>
          <p:cNvSpPr txBox="1"/>
          <p:nvPr/>
        </p:nvSpPr>
        <p:spPr>
          <a:xfrm>
            <a:off x="628650" y="3834791"/>
            <a:ext cx="367800" cy="4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>
                <a:solidFill>
                  <a:srgbClr val="991B1E"/>
                </a:solidFill>
                <a:latin typeface="Arial Black"/>
                <a:ea typeface="Arial Black"/>
                <a:cs typeface="Arial Black"/>
                <a:sym typeface="Arial Black"/>
              </a:rPr>
              <a:t>R</a:t>
            </a:r>
            <a:endParaRPr sz="3800">
              <a:solidFill>
                <a:srgbClr val="991B1E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6FEAE7B-2663-DA21-16C4-79AAF9F109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5126" y="160622"/>
            <a:ext cx="1384845" cy="1384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046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A1DADC-7815-F2B0-CF40-533E62FAA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CCABA-0B18-3D81-F0A4-EFD384C24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Directions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03AE2300-D80E-A550-8A1A-051BBB21167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578358" indent="-514350">
              <a:buFont typeface="+mj-lt"/>
              <a:buAutoNum type="arabicPeriod"/>
            </a:pPr>
            <a:r>
              <a:rPr lang="en-US" altLang="en-US" dirty="0"/>
              <a:t>Write the Claim in the Circles Ration CER handout.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dirty="0"/>
              <a:t>Use the string and ruler to measure each of the three circles. You may use your own or use the examples on </a:t>
            </a:r>
            <a:r>
              <a:rPr lang="en-US" altLang="en-US" b="1" dirty="0"/>
              <a:t>slide 6</a:t>
            </a:r>
            <a:r>
              <a:rPr lang="en-US" altLang="en-US" dirty="0"/>
              <a:t>. Write this on the Evidence section of your CER handout.</a:t>
            </a:r>
          </a:p>
          <a:p>
            <a:pPr marL="578358" indent="-514350">
              <a:buFont typeface="+mj-lt"/>
              <a:buAutoNum type="arabicPeriod"/>
            </a:pPr>
            <a:r>
              <a:rPr lang="en-US" altLang="en-US" dirty="0"/>
              <a:t>Write your Reasoning on the appropriate section of your CER handout.</a:t>
            </a:r>
          </a:p>
        </p:txBody>
      </p:sp>
    </p:spTree>
    <p:extLst>
      <p:ext uri="{BB962C8B-B14F-4D97-AF65-F5344CB8AC3E}">
        <p14:creationId xmlns:p14="http://schemas.microsoft.com/office/powerpoint/2010/main" val="416207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2C595-2528-EE4E-F71E-A2EBBEC09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1;g28879ead5bc_0_1">
            <a:extLst>
              <a:ext uri="{FF2B5EF4-FFF2-40B4-BE49-F238E27FC236}">
                <a16:creationId xmlns:a16="http://schemas.microsoft.com/office/drawing/2014/main" id="{9F0EB9BB-10FD-0413-C5FB-77EF8385C7F8}"/>
              </a:ext>
            </a:extLst>
          </p:cNvPr>
          <p:cNvSpPr/>
          <p:nvPr/>
        </p:nvSpPr>
        <p:spPr>
          <a:xfrm>
            <a:off x="173375" y="198150"/>
            <a:ext cx="1733700" cy="17337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132;g28879ead5bc_0_1">
            <a:extLst>
              <a:ext uri="{FF2B5EF4-FFF2-40B4-BE49-F238E27FC236}">
                <a16:creationId xmlns:a16="http://schemas.microsoft.com/office/drawing/2014/main" id="{63325535-4A67-CA8D-40BB-605E148C564A}"/>
              </a:ext>
            </a:extLst>
          </p:cNvPr>
          <p:cNvSpPr/>
          <p:nvPr/>
        </p:nvSpPr>
        <p:spPr>
          <a:xfrm>
            <a:off x="788125" y="1605425"/>
            <a:ext cx="3265500" cy="32655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133;g28879ead5bc_0_1">
            <a:extLst>
              <a:ext uri="{FF2B5EF4-FFF2-40B4-BE49-F238E27FC236}">
                <a16:creationId xmlns:a16="http://schemas.microsoft.com/office/drawing/2014/main" id="{26E998B9-1CB8-2017-E249-77ACF84BDB72}"/>
              </a:ext>
            </a:extLst>
          </p:cNvPr>
          <p:cNvSpPr/>
          <p:nvPr/>
        </p:nvSpPr>
        <p:spPr>
          <a:xfrm>
            <a:off x="4296150" y="246900"/>
            <a:ext cx="4649700" cy="46497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855116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02DC2DEC-ED14-46D2-92D2-CE7973B77C9B}"/>
    </a:ext>
  </a:extLst>
</a:theme>
</file>

<file path=ppt/theme/theme2.xml><?xml version="1.0" encoding="utf-8"?>
<a:theme xmlns:a="http://schemas.openxmlformats.org/drawingml/2006/main" name="1_Custom Design">
  <a:themeElements>
    <a:clrScheme name="LEARN 2025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285782"/>
      </a:accent1>
      <a:accent2>
        <a:srgbClr val="008CC9"/>
      </a:accent2>
      <a:accent3>
        <a:srgbClr val="971D20"/>
      </a:accent3>
      <a:accent4>
        <a:srgbClr val="E8BF3C"/>
      </a:accent4>
      <a:accent5>
        <a:srgbClr val="D30F7F"/>
      </a:accent5>
      <a:accent6>
        <a:srgbClr val="FFFFFF"/>
      </a:accent6>
      <a:hlink>
        <a:srgbClr val="288AC3"/>
      </a:hlink>
      <a:folHlink>
        <a:srgbClr val="288AC3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7CD69D3D-9E24-4AE7-A6A6-95472C009F98}" vid="{92F950AD-31EE-4ABC-AB96-5F978758D647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(25)—Template</Template>
  <TotalTime>14</TotalTime>
  <Words>240</Words>
  <Application>Microsoft Office PowerPoint</Application>
  <PresentationFormat>On-screen Show (16:9)</PresentationFormat>
  <Paragraphs>20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Aptos Display</vt:lpstr>
      <vt:lpstr>Arial</vt:lpstr>
      <vt:lpstr>Arial Black</vt:lpstr>
      <vt:lpstr>Calibri</vt:lpstr>
      <vt:lpstr>Courier New</vt:lpstr>
      <vt:lpstr>System Font Regular</vt:lpstr>
      <vt:lpstr>Wingdings</vt:lpstr>
      <vt:lpstr>Custom Design</vt:lpstr>
      <vt:lpstr>1_Custom Design</vt:lpstr>
      <vt:lpstr>PowerPoint Presentation</vt:lpstr>
      <vt:lpstr>CER Instructional Strategy</vt:lpstr>
      <vt:lpstr>Geometry Example</vt:lpstr>
      <vt:lpstr>What’s the Ratio? </vt:lpstr>
      <vt:lpstr>Directions</vt:lpstr>
      <vt:lpstr>PowerPoint Presentation</vt:lpstr>
    </vt:vector>
  </TitlesOfParts>
  <Manager/>
  <Company>University of Oklahoma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Lieu, Mary</dc:creator>
  <cp:keywords/>
  <dc:description/>
  <cp:lastModifiedBy>Lieu, Mary</cp:lastModifiedBy>
  <cp:revision>2</cp:revision>
  <dcterms:created xsi:type="dcterms:W3CDTF">2026-04-09T18:10:14Z</dcterms:created>
  <dcterms:modified xsi:type="dcterms:W3CDTF">2026-04-09T18:24:20Z</dcterms:modified>
  <cp:category/>
</cp:coreProperties>
</file>