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  <p:sldMasterId id="214748366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Arial Black"/>
      <p:regular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3" roundtripDataSignature="AMtx7mjlGf4dIlIngXRMSt7q+tOAsUEBV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customschemas.google.com/relationships/presentationmetadata" Target="metadata"/><Relationship Id="rId12" Type="http://schemas.openxmlformats.org/officeDocument/2006/relationships/font" Target="fonts/ArialBlack-regular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learn.k20center.ou.edu/lesson/1411" TargetMode="Externa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5" name="Google Shape;95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9" name="Google Shape;9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following CER activity comes from the Slice of Pi: Area and Circumference of a Circle lesson.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u="sng">
                <a:solidFill>
                  <a:schemeClr val="hlink"/>
                </a:solidFill>
                <a:hlinkClick r:id="rId2"/>
              </a:rPr>
              <a:t>https://learn.k20center.ou.edu/lesson/1411</a:t>
            </a:r>
            <a:r>
              <a:rPr lang="en-US"/>
              <a:t> </a:t>
            </a:r>
            <a:endParaRPr/>
          </a:p>
        </p:txBody>
      </p:sp>
      <p:sp>
        <p:nvSpPr>
          <p:cNvPr id="105" name="Google Shape;105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272a0194db9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272a0194db9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272a0194db9_1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272a0194db9_1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28879ead5bc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28879ead5bc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Relationship Id="rId3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EARN Logo" type="blank">
  <p:cSld name="BLANK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0"/>
          <p:cNvSpPr txBox="1"/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18275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b="0"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20"/>
          <p:cNvSpPr txBox="1"/>
          <p:nvPr>
            <p:ph idx="1" type="subTitle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18275" wrap="square" tIns="45700">
            <a:normAutofit/>
          </a:bodyPr>
          <a:lstStyle>
            <a:lvl1pPr lvl="0" marR="34289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pic>
        <p:nvPicPr>
          <p:cNvPr id="45" name="Google Shape;45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</p:bgPr>
    </p:bg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22"/>
          <p:cNvSpPr txBox="1"/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b="0" sz="500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2"/>
          <p:cNvSpPr txBox="1"/>
          <p:nvPr>
            <p:ph idx="1" type="body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93700" lvl="0" marL="4572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pic>
        <p:nvPicPr>
          <p:cNvPr id="49" name="Google Shape;49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9"/>
          <p:cNvSpPr txBox="1"/>
          <p:nvPr>
            <p:ph type="title"/>
          </p:nvPr>
        </p:nvSpPr>
        <p:spPr>
          <a:xfrm>
            <a:off x="457200" y="302954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9"/>
          <p:cNvSpPr txBox="1"/>
          <p:nvPr>
            <p:ph idx="1" type="body"/>
          </p:nvPr>
        </p:nvSpPr>
        <p:spPr>
          <a:xfrm>
            <a:off x="457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indent="-32385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indent="-314325" lvl="4" marL="22860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pic>
        <p:nvPicPr>
          <p:cNvPr id="53" name="Google Shape;53;p2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29"/>
          <p:cNvSpPr txBox="1"/>
          <p:nvPr>
            <p:ph idx="2" type="body"/>
          </p:nvPr>
        </p:nvSpPr>
        <p:spPr>
          <a:xfrm>
            <a:off x="4648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indent="-32385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indent="-314325" lvl="4" marL="22860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>
  <p:cSld name="Comparison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30"/>
          <p:cNvSpPr txBox="1"/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30"/>
          <p:cNvSpPr txBox="1"/>
          <p:nvPr>
            <p:ph idx="1" type="body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45700" spcFirstLastPara="1" rIns="4570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b="1" sz="2400" cap="none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b="1" sz="1500"/>
            </a:lvl2pPr>
            <a:lvl3pPr indent="-228600" lvl="2" marL="1371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b="1" sz="1350"/>
            </a:lvl3pPr>
            <a:lvl4pPr indent="-228600" lvl="3" marL="1828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b="1" sz="1200"/>
            </a:lvl4pPr>
            <a:lvl5pPr indent="-228600" lvl="4" marL="22860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b="1" sz="1200"/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58" name="Google Shape;58;p30"/>
          <p:cNvSpPr txBox="1"/>
          <p:nvPr>
            <p:ph idx="2" type="body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45700" spcFirstLastPara="1" rIns="4570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b="1" sz="2400" cap="none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b="1" sz="1500"/>
            </a:lvl2pPr>
            <a:lvl3pPr indent="-228600" lvl="2" marL="1371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b="1" sz="1350"/>
            </a:lvl3pPr>
            <a:lvl4pPr indent="-228600" lvl="3" marL="1828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b="1" sz="1200"/>
            </a:lvl4pPr>
            <a:lvl5pPr indent="-228600" lvl="4" marL="22860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b="1" sz="1200"/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59" name="Google Shape;59;p30"/>
          <p:cNvSpPr txBox="1"/>
          <p:nvPr>
            <p:ph idx="3" type="body"/>
          </p:nvPr>
        </p:nvSpPr>
        <p:spPr>
          <a:xfrm>
            <a:off x="457200" y="1974760"/>
            <a:ext cx="4040188" cy="27954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indent="-32385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indent="-314325" lvl="2" marL="1371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indent="-304800" lvl="3" marL="1828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indent="-304800" lvl="4" marL="22860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pic>
        <p:nvPicPr>
          <p:cNvPr id="60" name="Google Shape;60;p3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30"/>
          <p:cNvSpPr txBox="1"/>
          <p:nvPr>
            <p:ph idx="4" type="body"/>
          </p:nvPr>
        </p:nvSpPr>
        <p:spPr>
          <a:xfrm>
            <a:off x="4649788" y="1974760"/>
            <a:ext cx="4040188" cy="27954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indent="-32385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indent="-314325" lvl="2" marL="1371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indent="-304800" lvl="3" marL="1828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indent="-304800" lvl="4" marL="22860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Graphic">
  <p:cSld name="Content with Graphic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31"/>
          <p:cNvSpPr txBox="1"/>
          <p:nvPr>
            <p:ph idx="1" type="body"/>
          </p:nvPr>
        </p:nvSpPr>
        <p:spPr>
          <a:xfrm>
            <a:off x="3581400" y="1330012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indent="-333883" lvl="1" marL="914400" algn="l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indent="-30861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indent="-290512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indent="-284289" lvl="4" marL="22860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64" name="Google Shape;64;p31"/>
          <p:cNvSpPr txBox="1"/>
          <p:nvPr>
            <p:ph idx="2" type="body"/>
          </p:nvPr>
        </p:nvSpPr>
        <p:spPr>
          <a:xfrm>
            <a:off x="450850" y="1330012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indent="-330200" lvl="1" marL="914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2pPr>
            <a:lvl3pPr indent="-317500" lvl="2" marL="1371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Font typeface="Arial"/>
              <a:buChar char="•"/>
              <a:defRPr sz="1400"/>
            </a:lvl3pPr>
            <a:lvl4pPr indent="-311150" lvl="3" marL="1828800" algn="l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SzPts val="1300"/>
              <a:buFont typeface="Arial"/>
              <a:buChar char="•"/>
              <a:defRPr sz="1300"/>
            </a:lvl4pPr>
            <a:lvl5pPr indent="-304800" lvl="4" marL="22860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pic>
        <p:nvPicPr>
          <p:cNvPr id="65" name="Google Shape;65;p3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31"/>
          <p:cNvSpPr txBox="1"/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ideo">
  <p:cSld name="Video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3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32"/>
          <p:cNvSpPr/>
          <p:nvPr>
            <p:ph idx="2" type="media"/>
          </p:nvPr>
        </p:nvSpPr>
        <p:spPr>
          <a:xfrm>
            <a:off x="457200" y="1343696"/>
            <a:ext cx="6125827" cy="34083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b="0" i="0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b="0" i="0" sz="157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b="0" i="0" sz="10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0" name="Google Shape;70;p32"/>
          <p:cNvSpPr txBox="1"/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able">
  <p:cSld name="Table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Google Shape;72;p3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33"/>
          <p:cNvSpPr txBox="1"/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1">
  <p:cSld name="Blank 1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Google Shape;75;p3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White BG">
  <p:cSld name="Blank White BG">
    <p:bg>
      <p:bgPr>
        <a:solidFill>
          <a:schemeClr val="lt1"/>
        </a:solidFill>
      </p:bgPr>
    </p:bg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3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1" type="obj">
  <p:cSld name="OBJEC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286df4a434b_0_93"/>
          <p:cNvSpPr txBox="1"/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g286df4a434b_0_93"/>
          <p:cNvSpPr txBox="1"/>
          <p:nvPr>
            <p:ph idx="1" type="body"/>
          </p:nvPr>
        </p:nvSpPr>
        <p:spPr>
          <a:xfrm>
            <a:off x="457200" y="1451610"/>
            <a:ext cx="8229600" cy="329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93700" lvl="0" marL="4572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indent="-325755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indent="-30861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/>
            </a:lvl3pPr>
            <a:lvl4pPr indent="-302894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4pPr>
            <a:lvl5pPr indent="-302895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pic>
        <p:nvPicPr>
          <p:cNvPr id="81" name="Google Shape;81;g286df4a434b_0_9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trategy v1">
  <p:cSld name="Strategy v1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oogle Shape;11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2;p25"/>
          <p:cNvSpPr txBox="1"/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5"/>
          <p:cNvSpPr txBox="1"/>
          <p:nvPr>
            <p:ph idx="1" type="body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00" lIns="91400" spcFirstLastPara="1" rIns="91400" wrap="square" tIns="91400">
            <a:normAutofit/>
          </a:bodyPr>
          <a:lstStyle>
            <a:lvl1pPr indent="-393700" lvl="0" marL="4572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indent="-325755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indent="-298640" lvl="2" marL="137160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indent="-290512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indent="-284289" lvl="4" marL="22860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indent="-297179" lvl="5" marL="27432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indent="-297179" lvl="6" marL="32004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indent="-314325" lvl="7" marL="3657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indent="-314325" lvl="8" marL="41148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/>
        </p:txBody>
      </p:sp>
      <p:sp>
        <p:nvSpPr>
          <p:cNvPr id="14" name="Google Shape;14;p25"/>
          <p:cNvSpPr/>
          <p:nvPr>
            <p:ph idx="2" type="pic"/>
          </p:nvPr>
        </p:nvSpPr>
        <p:spPr>
          <a:xfrm>
            <a:off x="5911850" y="1663336"/>
            <a:ext cx="1828800" cy="1828009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</p:bgPr>
    </p:bg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1"/>
          <p:cNvSpPr txBox="1"/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18275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b="0"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21"/>
          <p:cNvSpPr txBox="1"/>
          <p:nvPr>
            <p:ph idx="1" type="subTitle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18275" wrap="square" tIns="45700">
            <a:normAutofit/>
          </a:bodyPr>
          <a:lstStyle>
            <a:lvl1pPr lvl="0" marR="34289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pic>
        <p:nvPicPr>
          <p:cNvPr id="88" name="Google Shape;88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</p:bgPr>
    </p:bg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3"/>
          <p:cNvSpPr txBox="1"/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b="0" sz="500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23"/>
          <p:cNvSpPr txBox="1"/>
          <p:nvPr>
            <p:ph idx="1" type="body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93700" lvl="0" marL="4572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pic>
        <p:nvPicPr>
          <p:cNvPr id="92" name="Google Shape;92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4"/>
          <p:cNvSpPr txBox="1"/>
          <p:nvPr>
            <p:ph idx="1" type="body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93700" lvl="0" marL="4572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indent="-336550" lvl="2" marL="137160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SzPts val="1700"/>
              <a:buFont typeface="Arial"/>
              <a:buChar char="•"/>
              <a:defRPr sz="1700"/>
            </a:lvl3pPr>
            <a:lvl4pPr indent="-32385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/>
            </a:lvl4pPr>
            <a:lvl5pPr indent="-314325" lvl="4" marL="22860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pic>
        <p:nvPicPr>
          <p:cNvPr id="17" name="Google Shape;17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24"/>
          <p:cNvSpPr txBox="1"/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No Logo">
  <p:cSld name="Blank No Logo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rdered List">
  <p:cSld name="Ordered List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28"/>
          <p:cNvSpPr txBox="1"/>
          <p:nvPr>
            <p:ph idx="1" type="body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93700" lvl="0" marL="4572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AutoNum type="arabicPeriod"/>
              <a:defRPr sz="26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Calibri"/>
              <a:buAutoNum type="alphaLcParenR"/>
              <a:defRPr sz="2000"/>
            </a:lvl2pPr>
            <a:lvl3pPr indent="-336550" lvl="2" marL="137160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accent4"/>
              </a:buClr>
              <a:buSzPts val="1700"/>
              <a:buFont typeface="Calibri"/>
              <a:buAutoNum type="romanLcPeriod"/>
              <a:defRPr sz="1700"/>
            </a:lvl3pPr>
            <a:lvl4pPr indent="-32385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Calibri"/>
              <a:buAutoNum type="arabicPeriod"/>
              <a:defRPr/>
            </a:lvl4pPr>
            <a:lvl5pPr indent="-314325" lvl="4" marL="22860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AutoNum type="arabicPeriod"/>
              <a:defRPr sz="1350"/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pic>
        <p:nvPicPr>
          <p:cNvPr id="22" name="Google Shape;22;p2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28"/>
          <p:cNvSpPr txBox="1"/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Google Shape;25;p3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Google Shape;26;p34"/>
          <p:cNvSpPr txBox="1"/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x" type="tx">
  <p:cSld name="TITLE_AND_BOD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g286df4a434b_0_47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7525" lIns="97525" spcFirstLastPara="1" rIns="97525" wrap="square" tIns="9752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Georgia"/>
              <a:buNone/>
              <a:defRPr b="0" sz="36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b="0" sz="36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b="0" sz="36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b="0" sz="36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b="0" sz="36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b="0" sz="36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b="0" sz="36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b="0" sz="36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b="0" sz="36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29" name="Google Shape;29;g286df4a434b_0_472"/>
          <p:cNvSpPr txBox="1"/>
          <p:nvPr>
            <p:ph idx="1" type="body"/>
          </p:nvPr>
        </p:nvSpPr>
        <p:spPr>
          <a:xfrm>
            <a:off x="457200" y="1200151"/>
            <a:ext cx="8229600" cy="37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7525" lIns="97525" spcFirstLastPara="1" rIns="97525" wrap="square" tIns="97525">
            <a:normAutofit/>
          </a:bodyPr>
          <a:lstStyle>
            <a:lvl1pPr indent="-3619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238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trategy v2">
  <p:cSld name="Strategy v2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Google Shape;31;p2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Google Shape;32;p26"/>
          <p:cNvSpPr txBox="1"/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26"/>
          <p:cNvSpPr txBox="1"/>
          <p:nvPr>
            <p:ph idx="1" type="body"/>
          </p:nvPr>
        </p:nvSpPr>
        <p:spPr>
          <a:xfrm>
            <a:off x="457200" y="1305059"/>
            <a:ext cx="3994500" cy="36208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00" lIns="91400" spcFirstLastPara="1" rIns="91400" wrap="square" tIns="91400">
            <a:normAutofit/>
          </a:bodyPr>
          <a:lstStyle>
            <a:lvl1pPr indent="-393700" lvl="0" marL="4572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indent="-325755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indent="-298640" lvl="2" marL="137160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indent="-290512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indent="-284289" lvl="4" marL="22860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indent="-297179" lvl="5" marL="27432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indent="-297179" lvl="6" marL="32004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indent="-314325" lvl="7" marL="3657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indent="-314325" lvl="8" marL="41148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/>
        </p:txBody>
      </p:sp>
      <p:sp>
        <p:nvSpPr>
          <p:cNvPr id="34" name="Google Shape;34;p26"/>
          <p:cNvSpPr/>
          <p:nvPr>
            <p:ph idx="2" type="pic"/>
          </p:nvPr>
        </p:nvSpPr>
        <p:spPr>
          <a:xfrm>
            <a:off x="4692302" y="1305059"/>
            <a:ext cx="3994150" cy="1420813"/>
          </a:xfrm>
          <a:prstGeom prst="rect">
            <a:avLst/>
          </a:prstGeom>
          <a:noFill/>
          <a:ln cap="flat" cmpd="sng" w="9525">
            <a:solidFill>
              <a:srgbClr val="BCD4E9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ull Quote">
  <p:cSld name="Pull Quote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7"/>
          <p:cNvSpPr/>
          <p:nvPr/>
        </p:nvSpPr>
        <p:spPr>
          <a:xfrm>
            <a:off x="1721476" y="1313644"/>
            <a:ext cx="5701048" cy="3206840"/>
          </a:xfrm>
          <a:prstGeom prst="snip2DiagRect">
            <a:avLst>
              <a:gd fmla="val 0" name="adj1"/>
              <a:gd fmla="val 16667" name="adj2"/>
            </a:avLst>
          </a:prstGeom>
          <a:solidFill>
            <a:srgbClr val="1C3C5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7" name="Google Shape;37;p2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27"/>
          <p:cNvSpPr txBox="1"/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7"/>
          <p:cNvSpPr txBox="1"/>
          <p:nvPr>
            <p:ph idx="1" type="body"/>
          </p:nvPr>
        </p:nvSpPr>
        <p:spPr>
          <a:xfrm>
            <a:off x="2574750" y="1534732"/>
            <a:ext cx="3994500" cy="2376154"/>
          </a:xfrm>
          <a:prstGeom prst="rect">
            <a:avLst/>
          </a:prstGeom>
          <a:noFill/>
          <a:ln>
            <a:noFill/>
          </a:ln>
        </p:spPr>
        <p:txBody>
          <a:bodyPr anchorCtr="0" anchor="t" bIns="91400" lIns="91400" spcFirstLastPara="1" rIns="91400" wrap="square" tIns="914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b="1">
                <a:solidFill>
                  <a:schemeClr val="lt1"/>
                </a:solidFill>
              </a:defRPr>
            </a:lvl1pPr>
            <a:lvl2pPr indent="-325755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indent="-298640" lvl="2" marL="137160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indent="-290512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indent="-284289" lvl="4" marL="22860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indent="-297179" lvl="5" marL="27432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indent="-297179" lvl="6" marL="32004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indent="-314325" lvl="7" marL="3657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indent="-314325" lvl="8" marL="41148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/>
        </p:txBody>
      </p:sp>
      <p:sp>
        <p:nvSpPr>
          <p:cNvPr id="40" name="Google Shape;40;p27"/>
          <p:cNvSpPr txBox="1"/>
          <p:nvPr>
            <p:ph idx="2" type="body"/>
          </p:nvPr>
        </p:nvSpPr>
        <p:spPr>
          <a:xfrm>
            <a:off x="3017949" y="3943350"/>
            <a:ext cx="3108101" cy="521326"/>
          </a:xfrm>
          <a:prstGeom prst="rect">
            <a:avLst/>
          </a:prstGeom>
          <a:noFill/>
          <a:ln>
            <a:noFill/>
          </a:ln>
        </p:spPr>
        <p:txBody>
          <a:bodyPr anchorCtr="0" anchor="t" bIns="91400" lIns="91400" spcFirstLastPara="1" rIns="91400" wrap="square" tIns="914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b="1" i="1" sz="1600">
                <a:solidFill>
                  <a:schemeClr val="lt1"/>
                </a:solidFill>
              </a:defRPr>
            </a:lvl1pPr>
            <a:lvl2pPr indent="-325755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indent="-298640" lvl="2" marL="137160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indent="-290512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indent="-284289" lvl="4" marL="22860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indent="-297179" lvl="5" marL="27432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indent="-297179" lvl="6" marL="32004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indent="-314325" lvl="7" marL="3657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indent="-314325" lvl="8" marL="41148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/>
        </p:txBody>
      </p:sp>
      <p:pic>
        <p:nvPicPr>
          <p:cNvPr descr="A picture containing icon&#10;&#10;Description automatically generated" id="41" name="Google Shape;41;p27"/>
          <p:cNvPicPr preferRelativeResize="0"/>
          <p:nvPr/>
        </p:nvPicPr>
        <p:blipFill rotWithShape="1">
          <a:blip r:embed="rId3">
            <a:alphaModFix/>
          </a:blip>
          <a:srcRect b="56088" l="34179" r="32616" t="21571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rgbClr val="1C3C58"/>
          </a:solidFill>
          <a:ln>
            <a:noFill/>
          </a:ln>
        </p:spPr>
      </p:pic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theme" Target="../theme/theme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19" Type="http://schemas.openxmlformats.org/officeDocument/2006/relationships/slideLayout" Target="../slideLayouts/slideLayout19.xml"/><Relationship Id="rId6" Type="http://schemas.openxmlformats.org/officeDocument/2006/relationships/slideLayout" Target="../slideLayouts/slideLayout6.xml"/><Relationship Id="rId18" Type="http://schemas.openxmlformats.org/officeDocument/2006/relationships/slideLayout" Target="../slideLayouts/slideLayout18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1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7"/>
          <p:cNvSpPr txBox="1"/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b="0" i="0" sz="3600" u="none" cap="none" strike="noStrik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7"/>
          <p:cNvSpPr txBox="1"/>
          <p:nvPr>
            <p:ph idx="1" type="body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93700" lvl="0" marL="457200" marR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b="0" i="0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25755" lvl="1" marL="914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98640" lvl="2" marL="1371600" marR="0" rtl="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b="0" i="0" sz="157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90512" lvl="3" marL="18288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90512" lvl="4" marL="22860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7179" lvl="5" marL="2743200" marR="0" rtl="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89560" lvl="6" marL="320040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04800" lvl="7" marL="365760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5275" lvl="8" marL="4114800" marR="0" rtl="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b="0" i="0" sz="10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</p:sldLayoutIdLst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40000" scaled="0"/>
        </a:gradFill>
      </p:bgPr>
    </p:bg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9"/>
          <p:cNvSpPr txBox="1"/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b="0" i="0" sz="3600" u="none" cap="none" strike="noStrik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4" name="Google Shape;84;p19"/>
          <p:cNvSpPr txBox="1"/>
          <p:nvPr>
            <p:ph idx="1" type="body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93700" lvl="0" marL="457200" marR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b="0" i="0" sz="2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25755" lvl="1" marL="914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98640" lvl="2" marL="1371600" marR="0" rtl="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b="0" i="0" sz="1575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90512" lvl="3" marL="18288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b="0" i="0" sz="15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90512" lvl="4" marL="22860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b="0" i="0" sz="15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7179" lvl="5" marL="2743200" marR="0" rtl="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b="0" i="0" sz="135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89560" lvl="6" marL="320040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04800" lvl="7" marL="365760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alibri"/>
              <a:buChar char="•"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5275" lvl="8" marL="4114800" marR="0" rtl="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alibri"/>
              <a:buChar char="•"/>
              <a:defRPr b="0" i="0" sz="105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9" r:id="rId1"/>
    <p:sldLayoutId id="2147483670" r:id="rId2"/>
  </p:sldLayoutIdLst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0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learn.k20center.ou.edu/lesson/1411" TargetMode="External"/><Relationship Id="rId4" Type="http://schemas.openxmlformats.org/officeDocument/2006/relationships/image" Target="../media/image6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9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 txBox="1"/>
          <p:nvPr>
            <p:ph type="ctrTitle"/>
          </p:nvPr>
        </p:nvSpPr>
        <p:spPr>
          <a:xfrm>
            <a:off x="646177" y="1028698"/>
            <a:ext cx="78516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18275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/>
              <a:t>CER Instructional Strategy</a:t>
            </a:r>
            <a:endParaRPr/>
          </a:p>
        </p:txBody>
      </p:sp>
      <p:sp>
        <p:nvSpPr>
          <p:cNvPr id="102" name="Google Shape;102;p2"/>
          <p:cNvSpPr txBox="1"/>
          <p:nvPr>
            <p:ph idx="1" type="subTitle"/>
          </p:nvPr>
        </p:nvSpPr>
        <p:spPr>
          <a:xfrm>
            <a:off x="644675" y="2400300"/>
            <a:ext cx="7854600" cy="25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18275" wrap="square" tIns="45700">
            <a:normAutofit/>
          </a:bodyPr>
          <a:lstStyle/>
          <a:p>
            <a:pPr indent="0" lvl="0" marL="0" marR="3428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/>
              <a:t>Claim Evidence Reasoning Strategy in Math </a:t>
            </a:r>
            <a:endParaRPr/>
          </a:p>
          <a:p>
            <a:pPr indent="0" lvl="0" marL="0" marR="3428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t/>
            </a:r>
            <a:endParaRPr/>
          </a:p>
          <a:p>
            <a:pPr indent="0" lvl="0" marL="0" marR="34289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6"/>
          <p:cNvSpPr txBox="1"/>
          <p:nvPr>
            <p:ph idx="1" type="body"/>
          </p:nvPr>
        </p:nvSpPr>
        <p:spPr>
          <a:xfrm>
            <a:off x="4634975" y="3715925"/>
            <a:ext cx="4051800" cy="1027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600" u="sng">
                <a:solidFill>
                  <a:srgbClr val="2200CC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https://learn.k20center.ou.edu/lesson/1411</a:t>
            </a:r>
            <a:r>
              <a:rPr lang="en-US" sz="1600">
                <a:latin typeface="Arial"/>
                <a:ea typeface="Arial"/>
                <a:cs typeface="Arial"/>
                <a:sym typeface="Arial"/>
              </a:rPr>
              <a:t> </a:t>
            </a:r>
            <a:endParaRPr sz="3100"/>
          </a:p>
        </p:txBody>
      </p:sp>
      <p:sp>
        <p:nvSpPr>
          <p:cNvPr id="108" name="Google Shape;108;p6"/>
          <p:cNvSpPr txBox="1"/>
          <p:nvPr>
            <p:ph type="title"/>
          </p:nvPr>
        </p:nvSpPr>
        <p:spPr>
          <a:xfrm>
            <a:off x="457200" y="307247"/>
            <a:ext cx="72048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Geometry Example</a:t>
            </a:r>
            <a:endParaRPr/>
          </a:p>
        </p:txBody>
      </p:sp>
      <p:pic>
        <p:nvPicPr>
          <p:cNvPr id="109" name="Google Shape;109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45575" y="1259625"/>
            <a:ext cx="3789399" cy="3789399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6"/>
          <p:cNvSpPr txBox="1"/>
          <p:nvPr/>
        </p:nvSpPr>
        <p:spPr>
          <a:xfrm>
            <a:off x="4933550" y="1164650"/>
            <a:ext cx="3000000" cy="240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0" i="0" lang="en-US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Slice of Pi: Area and Circumference of a Circle 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272a0194db9_1_0"/>
          <p:cNvSpPr txBox="1"/>
          <p:nvPr>
            <p:ph idx="1" type="body"/>
          </p:nvPr>
        </p:nvSpPr>
        <p:spPr>
          <a:xfrm>
            <a:off x="457200" y="1309350"/>
            <a:ext cx="7120200" cy="3434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lang="en-US"/>
              <a:t>Create a CER (Claim, Evidence, </a:t>
            </a:r>
            <a:r>
              <a:rPr lang="en-US"/>
              <a:t>Reading</a:t>
            </a:r>
            <a:r>
              <a:rPr lang="en-US"/>
              <a:t>) statement about the situation.</a:t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100">
                <a:solidFill>
                  <a:srgbClr val="3D85C6"/>
                </a:solidFill>
              </a:rPr>
              <a:t>Write a 1-2 sentence claim based on the statement: “No matter the size of a circle, its ratio is the same.”</a:t>
            </a:r>
            <a:endParaRPr b="1" sz="2100">
              <a:solidFill>
                <a:srgbClr val="3D85C6"/>
              </a:solidFill>
            </a:endParaRPr>
          </a:p>
          <a:p>
            <a:pPr indent="0" lvl="0" marL="45720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rPr b="1" lang="en-US" sz="2100">
                <a:solidFill>
                  <a:srgbClr val="3D85C6"/>
                </a:solidFill>
              </a:rPr>
              <a:t>Show your evidence and work from the measurements at each station.</a:t>
            </a:r>
            <a:endParaRPr b="1" sz="2100">
              <a:solidFill>
                <a:srgbClr val="3D85C6"/>
              </a:solidFill>
            </a:endParaRPr>
          </a:p>
          <a:p>
            <a:pPr indent="0" lvl="0" marL="457200" rtl="0" algn="l">
              <a:spcBef>
                <a:spcPts val="1800"/>
              </a:spcBef>
              <a:spcAft>
                <a:spcPts val="0"/>
              </a:spcAft>
              <a:buNone/>
            </a:pPr>
            <a:r>
              <a:rPr b="1" lang="en-US" sz="2100">
                <a:solidFill>
                  <a:srgbClr val="3D85C6"/>
                </a:solidFill>
              </a:rPr>
              <a:t>Write a 3-4 sentence conclusion, providing explanations for why the data you chose counts as evidence and supports your claim.</a:t>
            </a:r>
            <a:endParaRPr b="1" sz="2100">
              <a:solidFill>
                <a:srgbClr val="3D85C6"/>
              </a:solidFill>
            </a:endParaRPr>
          </a:p>
        </p:txBody>
      </p:sp>
      <p:sp>
        <p:nvSpPr>
          <p:cNvPr id="116" name="Google Shape;116;g272a0194db9_1_0"/>
          <p:cNvSpPr txBox="1"/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anchorCtr="0" anchor="b" bIns="0" lIns="0" spcFirstLastPara="1" rIns="0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What’s the Ratio?</a:t>
            </a:r>
            <a:endParaRPr/>
          </a:p>
        </p:txBody>
      </p:sp>
      <p:sp>
        <p:nvSpPr>
          <p:cNvPr id="117" name="Google Shape;117;g272a0194db9_1_0"/>
          <p:cNvSpPr txBox="1"/>
          <p:nvPr/>
        </p:nvSpPr>
        <p:spPr>
          <a:xfrm>
            <a:off x="361275" y="1998250"/>
            <a:ext cx="367800" cy="44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800">
                <a:solidFill>
                  <a:srgbClr val="991B1E"/>
                </a:solidFill>
                <a:latin typeface="Arial Black"/>
                <a:ea typeface="Arial Black"/>
                <a:cs typeface="Arial Black"/>
                <a:sym typeface="Arial Black"/>
              </a:rPr>
              <a:t>C</a:t>
            </a:r>
            <a:endParaRPr sz="3800">
              <a:solidFill>
                <a:srgbClr val="991B1E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118" name="Google Shape;118;g272a0194db9_1_0"/>
          <p:cNvSpPr txBox="1"/>
          <p:nvPr/>
        </p:nvSpPr>
        <p:spPr>
          <a:xfrm>
            <a:off x="361275" y="2802600"/>
            <a:ext cx="367800" cy="44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800">
                <a:solidFill>
                  <a:srgbClr val="991B1E"/>
                </a:solidFill>
                <a:latin typeface="Arial Black"/>
                <a:ea typeface="Arial Black"/>
                <a:cs typeface="Arial Black"/>
                <a:sym typeface="Arial Black"/>
              </a:rPr>
              <a:t>E</a:t>
            </a:r>
            <a:endParaRPr sz="3800">
              <a:solidFill>
                <a:srgbClr val="991B1E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119" name="Google Shape;119;g272a0194db9_1_0"/>
          <p:cNvSpPr txBox="1"/>
          <p:nvPr/>
        </p:nvSpPr>
        <p:spPr>
          <a:xfrm>
            <a:off x="361275" y="3653850"/>
            <a:ext cx="367800" cy="44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800">
                <a:solidFill>
                  <a:srgbClr val="991B1E"/>
                </a:solidFill>
                <a:latin typeface="Arial Black"/>
                <a:ea typeface="Arial Black"/>
                <a:cs typeface="Arial Black"/>
                <a:sym typeface="Arial Black"/>
              </a:rPr>
              <a:t>R</a:t>
            </a:r>
            <a:endParaRPr sz="3800">
              <a:solidFill>
                <a:srgbClr val="991B1E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pic>
        <p:nvPicPr>
          <p:cNvPr id="120" name="Google Shape;120;g272a0194db9_1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10100" y="1743576"/>
            <a:ext cx="1656350" cy="1656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272a0194db9_1_9"/>
          <p:cNvSpPr txBox="1"/>
          <p:nvPr>
            <p:ph idx="1" type="body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93700" lvl="0" marL="457200" rtl="0" algn="l">
              <a:spcBef>
                <a:spcPts val="520"/>
              </a:spcBef>
              <a:spcAft>
                <a:spcPts val="0"/>
              </a:spcAft>
              <a:buSzPts val="2600"/>
              <a:buAutoNum type="arabicPeriod"/>
            </a:pPr>
            <a:r>
              <a:rPr lang="en-US"/>
              <a:t>Write the Claim in the Circles Ratio CER handout.</a:t>
            </a:r>
            <a:endParaRPr/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en-US"/>
              <a:t>Use the string and ruler to measure each of the three circles.  You may use your own or use the examples on </a:t>
            </a:r>
            <a:r>
              <a:rPr b="1" lang="en-US"/>
              <a:t>slide 6</a:t>
            </a:r>
            <a:r>
              <a:rPr lang="en-US"/>
              <a:t>.  Write this on the Evidence section of your CER handout.</a:t>
            </a:r>
            <a:endParaRPr/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en-US"/>
              <a:t>Write your Reasoning on the appropriate section of your CER handout.</a:t>
            </a:r>
            <a:endParaRPr/>
          </a:p>
        </p:txBody>
      </p:sp>
      <p:sp>
        <p:nvSpPr>
          <p:cNvPr id="126" name="Google Shape;126;g272a0194db9_1_9"/>
          <p:cNvSpPr txBox="1"/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anchorCtr="0" anchor="b" bIns="0" lIns="0" spcFirstLastPara="1" rIns="0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DIRECTIONS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28879ead5bc_0_1"/>
          <p:cNvSpPr/>
          <p:nvPr/>
        </p:nvSpPr>
        <p:spPr>
          <a:xfrm>
            <a:off x="173375" y="198150"/>
            <a:ext cx="1733700" cy="17337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g28879ead5bc_0_1"/>
          <p:cNvSpPr/>
          <p:nvPr/>
        </p:nvSpPr>
        <p:spPr>
          <a:xfrm>
            <a:off x="788125" y="1605425"/>
            <a:ext cx="3265500" cy="32655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g28879ead5bc_0_1"/>
          <p:cNvSpPr/>
          <p:nvPr/>
        </p:nvSpPr>
        <p:spPr>
          <a:xfrm>
            <a:off x="4296150" y="246900"/>
            <a:ext cx="4649700" cy="46497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2021-08-30T12:17:31Z</dcterms:created>
  <dc:creator>Eike, Michell L.</dc:creator>
</cp:coreProperties>
</file>