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8" r:id="rId2"/>
  </p:sldMasterIdLst>
  <p:notesMasterIdLst>
    <p:notesMasterId r:id="rId3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92"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9144000" cy="5143500" type="screen16x9"/>
  <p:notesSz cx="6858000" cy="9144000"/>
  <p:embeddedFontLst>
    <p:embeddedFont>
      <p:font typeface="Arial Black" panose="020B0A04020102020204" pitchFamily="34" charset="0"/>
      <p:regular r:id="rId40"/>
      <p:bold r:id="rId41"/>
    </p:embeddedFont>
    <p:embeddedFont>
      <p:font typeface="Georgia" panose="02040502050405020303"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ieiuEt3uS03LCaK5C/pH8UzJ7QW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ricia McDaniels-Gomez" initials="" lastIdx="2" clrIdx="0"/>
  <p:cmAuthor id="1" name="Shayna Pond"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3875" autoAdjust="0"/>
  </p:normalViewPr>
  <p:slideViewPr>
    <p:cSldViewPr snapToGrid="0">
      <p:cViewPr varScale="1">
        <p:scale>
          <a:sx n="110" d="100"/>
          <a:sy n="110" d="100"/>
        </p:scale>
        <p:origin x="65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customschemas.google.com/relationships/presentationmetadata" Target="metadata"/><Relationship Id="rId20" Type="http://schemas.openxmlformats.org/officeDocument/2006/relationships/slide" Target="slides/slide1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arn.k20center.ou.edu/lesson/23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f61SPxeIEgU"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lesson/141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learn.k20center.ou.edu/lesson/555"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learn.k20center.ou.edu/lesson/1527"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learn.k20center.ou.edu/strategy/156"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learn.k20center.ou.edu/strategy/85"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k20center.ou.edu/strategy/68"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learn.k20center.ou.edu/tech-tool/645"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mentimeter.com/app/presentation/blobzrzygtwu1twj21p5jkct92fjv3vg/o5fbw22brzpd"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earn.k20center.ou.edu/strategy/156"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95" name="Google Shape;95;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736d5e27d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2736d5e27d5_0_9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This CER activity is found in the Extend portion of the Argument is Everywhere K20 Lesson. </a:t>
            </a:r>
            <a:r>
              <a:rPr lang="en-US" u="sng">
                <a:solidFill>
                  <a:schemeClr val="hlink"/>
                </a:solidFill>
                <a:hlinkClick r:id="rId3"/>
              </a:rPr>
              <a:t>https://learn.k20center.ou.edu/lesson/233</a:t>
            </a:r>
            <a:r>
              <a:rPr lang="en-US"/>
              <a:t>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736d5e27d5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736d5e27d5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36d5e27d5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solidFill>
                  <a:srgbClr val="292929"/>
                </a:solidFill>
              </a:rPr>
              <a:t>Watch the </a:t>
            </a:r>
            <a:r>
              <a:rPr lang="en-US" sz="1200">
                <a:solidFill>
                  <a:schemeClr val="hlink"/>
                </a:solidFill>
                <a:uFill>
                  <a:noFill/>
                </a:uFill>
                <a:hlinkClick r:id="rId3"/>
              </a:rPr>
              <a:t>YouTube video: "A Smart Move: Responding to the Rhetorical Situation." </a:t>
            </a:r>
            <a:r>
              <a:rPr lang="en-US" sz="1200">
                <a:solidFill>
                  <a:srgbClr val="292929"/>
                </a:solidFill>
              </a:rPr>
              <a:t>(1:51)</a:t>
            </a:r>
            <a:endParaRPr sz="1200">
              <a:solidFill>
                <a:srgbClr val="292929"/>
              </a:solidFill>
            </a:endParaRPr>
          </a:p>
          <a:p>
            <a:pPr marL="0" lvl="0" indent="0" algn="l" rtl="0">
              <a:lnSpc>
                <a:spcPct val="115000"/>
              </a:lnSpc>
              <a:spcBef>
                <a:spcPts val="1200"/>
              </a:spcBef>
              <a:spcAft>
                <a:spcPts val="0"/>
              </a:spcAft>
              <a:buClr>
                <a:schemeClr val="dk1"/>
              </a:buClr>
              <a:buSzPts val="1100"/>
              <a:buFont typeface="Arial"/>
              <a:buNone/>
            </a:pPr>
            <a:endParaRPr sz="1200">
              <a:solidFill>
                <a:srgbClr val="292929"/>
              </a:solidFill>
            </a:endParaRPr>
          </a:p>
          <a:p>
            <a:pPr marL="0" lvl="0" indent="0" algn="l" rtl="0">
              <a:lnSpc>
                <a:spcPct val="100000"/>
              </a:lnSpc>
              <a:spcBef>
                <a:spcPts val="1200"/>
              </a:spcBef>
              <a:spcAft>
                <a:spcPts val="0"/>
              </a:spcAft>
              <a:buSzPts val="1400"/>
              <a:buNone/>
            </a:pPr>
            <a:endParaRPr/>
          </a:p>
        </p:txBody>
      </p:sp>
      <p:sp>
        <p:nvSpPr>
          <p:cNvPr id="165" name="Google Shape;165;g2736d5e27d5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736d5e27d5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200">
                <a:solidFill>
                  <a:srgbClr val="292929"/>
                </a:solidFill>
              </a:rPr>
              <a:t>Show </a:t>
            </a:r>
            <a:r>
              <a:rPr lang="en-US" sz="1200" b="1">
                <a:solidFill>
                  <a:srgbClr val="292929"/>
                </a:solidFill>
              </a:rPr>
              <a:t>slide 6</a:t>
            </a:r>
            <a:r>
              <a:rPr lang="en-US" sz="1200">
                <a:solidFill>
                  <a:srgbClr val="292929"/>
                </a:solidFill>
              </a:rPr>
              <a:t> as a guided practice example. Discuss with students how the Oxford comma is an on-going argument in the field of composition. Share your own experiences learning/using it: Do you have a preference? Have students share their own experiences using it: Do they have a preference?</a:t>
            </a:r>
            <a:endParaRPr sz="1200">
              <a:solidFill>
                <a:srgbClr val="292929"/>
              </a:solidFill>
            </a:endParaRPr>
          </a:p>
          <a:p>
            <a:pPr marL="0" lvl="0" indent="0" algn="l" rtl="0">
              <a:lnSpc>
                <a:spcPct val="115000"/>
              </a:lnSpc>
              <a:spcBef>
                <a:spcPts val="1200"/>
              </a:spcBef>
              <a:spcAft>
                <a:spcPts val="0"/>
              </a:spcAft>
              <a:buClr>
                <a:schemeClr val="dk1"/>
              </a:buClr>
              <a:buSzPts val="1100"/>
              <a:buFont typeface="Arial"/>
              <a:buNone/>
            </a:pPr>
            <a:r>
              <a:rPr lang="en-US" sz="1200">
                <a:solidFill>
                  <a:srgbClr val="292929"/>
                </a:solidFill>
              </a:rPr>
              <a:t>Discuss how the memes on the slide approach the argument about the Oxford comma.</a:t>
            </a:r>
            <a:endParaRPr sz="1200">
              <a:solidFill>
                <a:srgbClr val="292929"/>
              </a:solidFill>
            </a:endParaRPr>
          </a:p>
          <a:p>
            <a:pPr marL="457200" lvl="0" indent="-304800" algn="l" rtl="0">
              <a:lnSpc>
                <a:spcPct val="115000"/>
              </a:lnSpc>
              <a:spcBef>
                <a:spcPts val="1200"/>
              </a:spcBef>
              <a:spcAft>
                <a:spcPts val="0"/>
              </a:spcAft>
              <a:buClr>
                <a:srgbClr val="292929"/>
              </a:buClr>
              <a:buSzPts val="1200"/>
              <a:buChar char="●"/>
            </a:pPr>
            <a:r>
              <a:rPr lang="en-US" sz="1200">
                <a:solidFill>
                  <a:srgbClr val="292929"/>
                </a:solidFill>
              </a:rPr>
              <a:t>What is their CLAIM? (The Oxford comma is necessary to understanding sentence meanings. )</a:t>
            </a:r>
            <a:endParaRPr sz="1200">
              <a:solidFill>
                <a:srgbClr val="292929"/>
              </a:solidFill>
            </a:endParaRPr>
          </a:p>
          <a:p>
            <a:pPr marL="457200" lvl="0" indent="-304800" algn="l" rtl="0">
              <a:lnSpc>
                <a:spcPct val="115000"/>
              </a:lnSpc>
              <a:spcBef>
                <a:spcPts val="0"/>
              </a:spcBef>
              <a:spcAft>
                <a:spcPts val="0"/>
              </a:spcAft>
              <a:buClr>
                <a:srgbClr val="292929"/>
              </a:buClr>
              <a:buSzPts val="1200"/>
              <a:buChar char="●"/>
            </a:pPr>
            <a:r>
              <a:rPr lang="en-US" sz="1200">
                <a:solidFill>
                  <a:srgbClr val="292929"/>
                </a:solidFill>
              </a:rPr>
              <a:t>What are their EXAMPLES? (The sample memes provide examples of sentences that include or do not include the comma.)</a:t>
            </a:r>
            <a:endParaRPr sz="1200">
              <a:solidFill>
                <a:srgbClr val="292929"/>
              </a:solidFill>
            </a:endParaRPr>
          </a:p>
          <a:p>
            <a:pPr marL="457200" lvl="0" indent="-304800" algn="l" rtl="0">
              <a:lnSpc>
                <a:spcPct val="115000"/>
              </a:lnSpc>
              <a:spcBef>
                <a:spcPts val="0"/>
              </a:spcBef>
              <a:spcAft>
                <a:spcPts val="0"/>
              </a:spcAft>
              <a:buClr>
                <a:srgbClr val="292929"/>
              </a:buClr>
              <a:buSzPts val="1200"/>
              <a:buChar char="●"/>
            </a:pPr>
            <a:r>
              <a:rPr lang="en-US" sz="1200">
                <a:solidFill>
                  <a:srgbClr val="292929"/>
                </a:solidFill>
              </a:rPr>
              <a:t>What is their REASONING? (Sentences that do not include the Oxford comma are often prone to misunderstandings.)</a:t>
            </a:r>
            <a:endParaRPr sz="1200">
              <a:solidFill>
                <a:srgbClr val="292929"/>
              </a:solidFill>
            </a:endParaRPr>
          </a:p>
          <a:p>
            <a:pPr marL="457200" lvl="0" indent="-304800" algn="l" rtl="0">
              <a:lnSpc>
                <a:spcPct val="115000"/>
              </a:lnSpc>
              <a:spcBef>
                <a:spcPts val="0"/>
              </a:spcBef>
              <a:spcAft>
                <a:spcPts val="0"/>
              </a:spcAft>
              <a:buClr>
                <a:srgbClr val="292929"/>
              </a:buClr>
              <a:buSzPts val="1200"/>
              <a:buChar char="●"/>
            </a:pPr>
            <a:r>
              <a:rPr lang="en-US" sz="1200">
                <a:solidFill>
                  <a:srgbClr val="292929"/>
                </a:solidFill>
              </a:rPr>
              <a:t>Who is their AUDIENCE? (People who do not use the Oxford comma.)</a:t>
            </a:r>
            <a:endParaRPr sz="1200">
              <a:solidFill>
                <a:srgbClr val="292929"/>
              </a:solidFill>
            </a:endParaRPr>
          </a:p>
          <a:p>
            <a:pPr marL="457200" lvl="0" indent="-304800" algn="l" rtl="0">
              <a:lnSpc>
                <a:spcPct val="115000"/>
              </a:lnSpc>
              <a:spcBef>
                <a:spcPts val="0"/>
              </a:spcBef>
              <a:spcAft>
                <a:spcPts val="0"/>
              </a:spcAft>
              <a:buClr>
                <a:srgbClr val="292929"/>
              </a:buClr>
              <a:buSzPts val="1200"/>
              <a:buChar char="●"/>
            </a:pPr>
            <a:r>
              <a:rPr lang="en-US" sz="1200">
                <a:solidFill>
                  <a:srgbClr val="292929"/>
                </a:solidFill>
              </a:rPr>
              <a:t>What is the PURPOSE? (To stress the importance of using the Oxford comma to clarify meaning.)</a:t>
            </a:r>
            <a:endParaRPr sz="1200">
              <a:solidFill>
                <a:srgbClr val="292929"/>
              </a:solidFill>
            </a:endParaRPr>
          </a:p>
          <a:p>
            <a:pPr marL="457200" lvl="0" indent="-304800" algn="l" rtl="0">
              <a:lnSpc>
                <a:spcPct val="115000"/>
              </a:lnSpc>
              <a:spcBef>
                <a:spcPts val="0"/>
              </a:spcBef>
              <a:spcAft>
                <a:spcPts val="0"/>
              </a:spcAft>
              <a:buClr>
                <a:srgbClr val="292929"/>
              </a:buClr>
              <a:buSzPts val="1200"/>
              <a:buChar char="●"/>
            </a:pPr>
            <a:r>
              <a:rPr lang="en-US" sz="1200">
                <a:solidFill>
                  <a:srgbClr val="292929"/>
                </a:solidFill>
              </a:rPr>
              <a:t>What is the CONTEXT surrounding the argument? (The Oxford (or serial) comma is the final comma in a list of things. Use of the Oxford comma is stylistic, meaning that some style guides demand its use while others don’t. Unless you’re writing for a particular publication or drafting an essay for school, whether or not you use the Oxford comma is generally up to you.)</a:t>
            </a:r>
            <a:endParaRPr sz="1200">
              <a:solidFill>
                <a:srgbClr val="292929"/>
              </a:solidFill>
            </a:endParaRPr>
          </a:p>
        </p:txBody>
      </p:sp>
      <p:sp>
        <p:nvSpPr>
          <p:cNvPr id="173" name="Google Shape;173;g2736d5e27d5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2736d5e27d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The following CER activity comes from the Slice of Pi: Area and Circumference of a Circle lesson.</a:t>
            </a:r>
            <a:endParaRPr/>
          </a:p>
          <a:p>
            <a:pPr marL="0" lvl="0" indent="0" algn="l" rtl="0">
              <a:lnSpc>
                <a:spcPct val="100000"/>
              </a:lnSpc>
              <a:spcBef>
                <a:spcPts val="0"/>
              </a:spcBef>
              <a:spcAft>
                <a:spcPts val="0"/>
              </a:spcAft>
              <a:buSzPts val="1400"/>
              <a:buNone/>
            </a:pPr>
            <a:r>
              <a:rPr lang="en-US" u="sng">
                <a:solidFill>
                  <a:schemeClr val="hlink"/>
                </a:solidFill>
                <a:hlinkClick r:id="rId3"/>
              </a:rPr>
              <a:t>https://learn.k20center.ou.edu/lesson/1411</a:t>
            </a:r>
            <a:r>
              <a:rPr lang="en-US"/>
              <a:t> </a:t>
            </a:r>
            <a:endParaRPr/>
          </a:p>
        </p:txBody>
      </p:sp>
      <p:sp>
        <p:nvSpPr>
          <p:cNvPr id="188" name="Google Shape;188;g2736d5e27d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2736d5e27d5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2736d5e27d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736d5e27d5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736d5e27d5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736d5e27d5_0_20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This CER activity is from the Evaluate section of K20 lesson Drought and the Dust Bowl: Climate, Ecosystems, and Human Impact. </a:t>
            </a:r>
            <a:r>
              <a:rPr lang="en-US" u="sng">
                <a:solidFill>
                  <a:schemeClr val="hlink"/>
                </a:solidFill>
                <a:hlinkClick r:id="rId3"/>
              </a:rPr>
              <a:t>https://learn.k20center.ou.edu/lesson/555</a:t>
            </a:r>
            <a:r>
              <a:rPr lang="en-US"/>
              <a:t> </a:t>
            </a:r>
            <a:endParaRPr/>
          </a:p>
        </p:txBody>
      </p:sp>
      <p:sp>
        <p:nvSpPr>
          <p:cNvPr id="212" name="Google Shape;212;g2736d5e27d5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736d5e27d5_0_2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2736d5e27d5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736d5e27d5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2736d5e27d5_0_2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736d5e27d5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2736d5e27d5_0_2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736d5e27d5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2736d5e27d5_0_2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736d5e27d5_0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2736d5e27d5_0_2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736d5e27d5_0_2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2736d5e27d5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736d5e27d5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g2736d5e27d5_0_2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736d5e27d5_0_3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US" dirty="0"/>
              <a:t>This CER activity is found in the Explain section of the</a:t>
            </a:r>
            <a:r>
              <a:rPr lang="en-US" i="1" dirty="0"/>
              <a:t> Tinker v. Des Moines</a:t>
            </a:r>
            <a:r>
              <a:rPr lang="en-US" dirty="0"/>
              <a:t> and the First Amendment K20 lesson. </a:t>
            </a:r>
            <a:r>
              <a:rPr lang="en-US" sz="1200" u="sng" dirty="0">
                <a:solidFill>
                  <a:schemeClr val="hlink"/>
                </a:solidFill>
                <a:hlinkClick r:id="rId3"/>
              </a:rPr>
              <a:t>https://learn.k20center.ou.edu/lesson/1527</a:t>
            </a:r>
            <a:r>
              <a:rPr lang="en-US" sz="1200" dirty="0">
                <a:solidFill>
                  <a:srgbClr val="292929"/>
                </a:solidFill>
              </a:rPr>
              <a:t> </a:t>
            </a:r>
            <a:endParaRPr sz="1200" dirty="0">
              <a:solidFill>
                <a:srgbClr val="292929"/>
              </a:solidFill>
            </a:endParaRPr>
          </a:p>
          <a:p>
            <a:pPr marL="0" lvl="0" indent="0" algn="l" rtl="0">
              <a:lnSpc>
                <a:spcPct val="115000"/>
              </a:lnSpc>
              <a:spcBef>
                <a:spcPts val="1200"/>
              </a:spcBef>
              <a:spcAft>
                <a:spcPts val="0"/>
              </a:spcAft>
              <a:buClr>
                <a:schemeClr val="dk1"/>
              </a:buClr>
              <a:buSzPts val="1100"/>
              <a:buFont typeface="Arial"/>
              <a:buNone/>
            </a:pPr>
            <a:r>
              <a:rPr lang="en-US" sz="1200" dirty="0">
                <a:solidFill>
                  <a:srgbClr val="292929"/>
                </a:solidFill>
              </a:rPr>
              <a:t>Once students are familiar with the court case, inform them they will use the </a:t>
            </a:r>
            <a:r>
              <a:rPr lang="en-US" sz="1200" dirty="0">
                <a:solidFill>
                  <a:schemeClr val="hlink"/>
                </a:solidFill>
                <a:uFill>
                  <a:noFill/>
                </a:uFill>
                <a:hlinkClick r:id="rId4"/>
              </a:rPr>
              <a:t>Claim, Evidence, Reasoning (CER)</a:t>
            </a:r>
            <a:r>
              <a:rPr lang="en-US" sz="1200" dirty="0">
                <a:solidFill>
                  <a:srgbClr val="292929"/>
                </a:solidFill>
              </a:rPr>
              <a:t> strategy to dive deeper into the question of “How did this case help to clarify and extend students’ rights?”</a:t>
            </a:r>
            <a:endParaRPr sz="1200" dirty="0">
              <a:solidFill>
                <a:srgbClr val="292929"/>
              </a:solidFill>
            </a:endParaRPr>
          </a:p>
          <a:p>
            <a:pPr marL="0" lvl="0" indent="0" algn="l" rtl="0">
              <a:lnSpc>
                <a:spcPct val="115000"/>
              </a:lnSpc>
              <a:spcBef>
                <a:spcPts val="1200"/>
              </a:spcBef>
              <a:spcAft>
                <a:spcPts val="0"/>
              </a:spcAft>
              <a:buClr>
                <a:schemeClr val="dk1"/>
              </a:buClr>
              <a:buSzPts val="1100"/>
              <a:buFont typeface="Arial"/>
              <a:buNone/>
            </a:pPr>
            <a:r>
              <a:rPr lang="en-US" sz="1200" dirty="0">
                <a:solidFill>
                  <a:srgbClr val="292929"/>
                </a:solidFill>
              </a:rPr>
              <a:t>Explain to students that they should use their annotations and notes from the Why-Lighting activity to complete this activity. Then, pass out the attached </a:t>
            </a:r>
            <a:r>
              <a:rPr lang="en-US" sz="1200" b="1" dirty="0">
                <a:solidFill>
                  <a:srgbClr val="292929"/>
                </a:solidFill>
              </a:rPr>
              <a:t>Claim, Evidence, Reasoning (CER) </a:t>
            </a:r>
            <a:r>
              <a:rPr lang="en-US" sz="1200" dirty="0">
                <a:solidFill>
                  <a:srgbClr val="292929"/>
                </a:solidFill>
              </a:rPr>
              <a:t>handout. Students should work with their groups to complete the handout. Be sure each student has their own copy.</a:t>
            </a:r>
            <a:endParaRPr sz="1200" dirty="0">
              <a:solidFill>
                <a:srgbClr val="292929"/>
              </a:solidFill>
            </a:endParaRPr>
          </a:p>
          <a:p>
            <a:pPr marL="0" lvl="0" indent="0" algn="l" rtl="0">
              <a:lnSpc>
                <a:spcPct val="115000"/>
              </a:lnSpc>
              <a:spcBef>
                <a:spcPts val="1200"/>
              </a:spcBef>
              <a:spcAft>
                <a:spcPts val="0"/>
              </a:spcAft>
              <a:buClr>
                <a:schemeClr val="dk1"/>
              </a:buClr>
              <a:buSzPts val="1100"/>
              <a:buFont typeface="Arial"/>
              <a:buNone/>
            </a:pPr>
            <a:r>
              <a:rPr lang="en-US" sz="1200" dirty="0">
                <a:solidFill>
                  <a:srgbClr val="292929"/>
                </a:solidFill>
              </a:rPr>
              <a:t>Display </a:t>
            </a:r>
            <a:r>
              <a:rPr lang="en-US" sz="1200" b="1" dirty="0">
                <a:solidFill>
                  <a:srgbClr val="292929"/>
                </a:solidFill>
              </a:rPr>
              <a:t>slide 5</a:t>
            </a:r>
            <a:r>
              <a:rPr lang="en-US" sz="1200" dirty="0">
                <a:solidFill>
                  <a:srgbClr val="292929"/>
                </a:solidFill>
              </a:rPr>
              <a:t> to provide students with instructions on how to complete the CER handout if they are not familiar with this strategy.</a:t>
            </a:r>
            <a:r>
              <a:rPr lang="en-US" sz="1200" b="1" dirty="0">
                <a:solidFill>
                  <a:srgbClr val="292929"/>
                </a:solidFill>
              </a:rPr>
              <a:t> </a:t>
            </a:r>
            <a:r>
              <a:rPr lang="en-US" sz="1200" dirty="0">
                <a:solidFill>
                  <a:srgbClr val="292929"/>
                </a:solidFill>
              </a:rPr>
              <a:t>Inform groups they should be prepared to share out what they wrote once they are done. Each group should choose 1–2 individuals to share out.</a:t>
            </a:r>
            <a:endParaRPr sz="1200" dirty="0">
              <a:solidFill>
                <a:srgbClr val="292929"/>
              </a:solidFill>
            </a:endParaRPr>
          </a:p>
          <a:p>
            <a:pPr marL="0" lvl="0" indent="0" algn="l" rtl="0">
              <a:lnSpc>
                <a:spcPct val="115000"/>
              </a:lnSpc>
              <a:spcBef>
                <a:spcPts val="1200"/>
              </a:spcBef>
              <a:spcAft>
                <a:spcPts val="0"/>
              </a:spcAft>
              <a:buClr>
                <a:schemeClr val="dk1"/>
              </a:buClr>
              <a:buSzPts val="1100"/>
              <a:buFont typeface="Arial"/>
              <a:buNone/>
            </a:pPr>
            <a:r>
              <a:rPr lang="en-US" sz="1200" dirty="0">
                <a:solidFill>
                  <a:srgbClr val="292929"/>
                </a:solidFill>
              </a:rPr>
              <a:t>See the attached </a:t>
            </a:r>
            <a:r>
              <a:rPr lang="en-US" sz="1200" b="1" dirty="0">
                <a:solidFill>
                  <a:srgbClr val="292929"/>
                </a:solidFill>
              </a:rPr>
              <a:t>CER Sample Student Responses </a:t>
            </a:r>
            <a:r>
              <a:rPr lang="en-US" sz="1200" dirty="0">
                <a:solidFill>
                  <a:srgbClr val="292929"/>
                </a:solidFill>
              </a:rPr>
              <a:t>for examples of what students may write on the handout.</a:t>
            </a:r>
            <a:endParaRPr sz="1200" dirty="0">
              <a:solidFill>
                <a:srgbClr val="292929"/>
              </a:solidFill>
            </a:endParaRPr>
          </a:p>
          <a:p>
            <a:pPr marL="0" lvl="0" indent="0" algn="l" rtl="0">
              <a:lnSpc>
                <a:spcPct val="115000"/>
              </a:lnSpc>
              <a:spcBef>
                <a:spcPts val="1200"/>
              </a:spcBef>
              <a:spcAft>
                <a:spcPts val="0"/>
              </a:spcAft>
              <a:buClr>
                <a:schemeClr val="dk1"/>
              </a:buClr>
              <a:buSzPts val="1100"/>
              <a:buFont typeface="Arial"/>
              <a:buNone/>
            </a:pPr>
            <a:r>
              <a:rPr lang="en-US" sz="1200" dirty="0">
                <a:solidFill>
                  <a:srgbClr val="292929"/>
                </a:solidFill>
              </a:rPr>
              <a:t>After each group has shared, display </a:t>
            </a:r>
            <a:r>
              <a:rPr lang="en-US" sz="1200" b="1" dirty="0">
                <a:solidFill>
                  <a:srgbClr val="292929"/>
                </a:solidFill>
              </a:rPr>
              <a:t>slide 6</a:t>
            </a:r>
            <a:r>
              <a:rPr lang="en-US" sz="1200" dirty="0">
                <a:solidFill>
                  <a:srgbClr val="292929"/>
                </a:solidFill>
              </a:rPr>
              <a:t> and explain the court’s ruling more in depth. The ruling and an excerpt from the case decision are included on the slide and in the Notes field for you to use as talking points.</a:t>
            </a:r>
            <a:endParaRPr sz="1200" dirty="0">
              <a:solidFill>
                <a:srgbClr val="292929"/>
              </a:solidFill>
            </a:endParaRPr>
          </a:p>
          <a:p>
            <a:pPr marL="0" lvl="0" indent="0" algn="l" rtl="0">
              <a:lnSpc>
                <a:spcPct val="115000"/>
              </a:lnSpc>
              <a:spcBef>
                <a:spcPts val="1200"/>
              </a:spcBef>
              <a:spcAft>
                <a:spcPts val="0"/>
              </a:spcAft>
              <a:buClr>
                <a:schemeClr val="dk1"/>
              </a:buClr>
              <a:buSzPts val="1100"/>
              <a:buFont typeface="Arial"/>
              <a:buNone/>
            </a:pPr>
            <a:r>
              <a:rPr lang="en-US" sz="1200" dirty="0">
                <a:solidFill>
                  <a:srgbClr val="292929"/>
                </a:solidFill>
              </a:rPr>
              <a:t>First, explain the Supreme Court’s ruling and how it favored the students in a 7–2 decision. This meant it overturned the earlier ruling in the lower courts (which had upheld the Des Moines schools’ ban on students’ armbands). Then, explain how the court concluded that prohibiting students from wearing the armbands at school violated their First Amendment rights. You may also want to review the majority opinion excerpts from the </a:t>
            </a:r>
            <a:r>
              <a:rPr lang="en-US" sz="1200" i="1" dirty="0">
                <a:solidFill>
                  <a:srgbClr val="292929"/>
                </a:solidFill>
              </a:rPr>
              <a:t>Tinker v. Des Moines</a:t>
            </a:r>
            <a:r>
              <a:rPr lang="en-US" sz="1200" dirty="0">
                <a:solidFill>
                  <a:srgbClr val="292929"/>
                </a:solidFill>
              </a:rPr>
              <a:t> (1969) reading to provide reasons why the court ruled in favor of the students.</a:t>
            </a:r>
            <a:endParaRPr sz="1200" dirty="0">
              <a:solidFill>
                <a:srgbClr val="292929"/>
              </a:solidFill>
            </a:endParaRPr>
          </a:p>
          <a:p>
            <a:pPr marL="0" lvl="0" indent="0" algn="l" rtl="0">
              <a:lnSpc>
                <a:spcPct val="100000"/>
              </a:lnSpc>
              <a:spcBef>
                <a:spcPts val="120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69" name="Google Shape;269;g2736d5e27d5_0_3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736d5e27d5_0_3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2736d5e27d5_0_3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736d5e27d5_0_3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4" name="Google Shape;284;g2736d5e27d5_0_3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2736d5e27d5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g2736d5e27d5_0_3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72acde347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72acde347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K20 Center. (n.d.). Three Stray, One Stays. Strategies.</a:t>
            </a:r>
            <a:r>
              <a:rPr lang="en-US" u="sng">
                <a:solidFill>
                  <a:schemeClr val="hlink"/>
                </a:solidFill>
                <a:hlinkClick r:id="rId3"/>
              </a:rPr>
              <a:t>https://learn.k20center.ou.edu/strategy/85</a:t>
            </a:r>
            <a:r>
              <a:rPr lang="en-US"/>
              <a:t>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414295e5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K20 Center. (n.d). Fist to Five. Strategies. </a:t>
            </a:r>
            <a:r>
              <a:rPr lang="en-US" u="sng">
                <a:solidFill>
                  <a:schemeClr val="hlink"/>
                </a:solidFill>
                <a:hlinkClick r:id="rId3"/>
              </a:rPr>
              <a:t>https://learn.k20center.ou.edu/strategy/68</a:t>
            </a:r>
            <a:endParaRPr/>
          </a:p>
          <a:p>
            <a:pPr marL="0" lvl="0" indent="0" algn="l" rtl="0">
              <a:lnSpc>
                <a:spcPct val="100000"/>
              </a:lnSpc>
              <a:spcBef>
                <a:spcPts val="0"/>
              </a:spcBef>
              <a:spcAft>
                <a:spcPts val="0"/>
              </a:spcAft>
              <a:buSzPts val="1400"/>
              <a:buNone/>
            </a:pPr>
            <a:endParaRPr/>
          </a:p>
        </p:txBody>
      </p:sp>
      <p:sp>
        <p:nvSpPr>
          <p:cNvPr id="105" name="Google Shape;105;g10414295e5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9172669a7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K20 Center. (n.d.). Mentimeter. Tech tool. </a:t>
            </a:r>
            <a:r>
              <a:rPr lang="en-US" u="sng">
                <a:solidFill>
                  <a:schemeClr val="hlink"/>
                </a:solidFill>
                <a:hlinkClick r:id="rId3"/>
              </a:rPr>
              <a:t>https://learn.k20center.ou.edu/tech-tool/645</a:t>
            </a:r>
            <a:r>
              <a:rPr lang="en-US"/>
              <a:t> </a:t>
            </a:r>
            <a:endParaRPr/>
          </a:p>
          <a:p>
            <a:pPr marL="0" lvl="0" indent="0" algn="l" rtl="0">
              <a:spcBef>
                <a:spcPts val="0"/>
              </a:spcBef>
              <a:spcAft>
                <a:spcPts val="0"/>
              </a:spcAft>
              <a:buSzPts val="1100"/>
              <a:buNone/>
            </a:pPr>
            <a:endParaRPr sz="1400">
              <a:highlight>
                <a:srgbClr val="FFFF00"/>
              </a:highlight>
            </a:endParaRPr>
          </a:p>
          <a:p>
            <a:pPr marL="0" lvl="0" indent="0" algn="l" rtl="0">
              <a:spcBef>
                <a:spcPts val="0"/>
              </a:spcBef>
              <a:spcAft>
                <a:spcPts val="0"/>
              </a:spcAft>
              <a:buClr>
                <a:schemeClr val="dk1"/>
              </a:buClr>
              <a:buSzPts val="1100"/>
              <a:buFont typeface="Arial"/>
              <a:buNone/>
            </a:pPr>
            <a:r>
              <a:rPr lang="en-US" sz="1400">
                <a:highlight>
                  <a:srgbClr val="FFFF00"/>
                </a:highlight>
              </a:rPr>
              <a:t>Facilitation Note: Tech Integration Set up</a:t>
            </a:r>
            <a:endParaRPr sz="1400">
              <a:highlight>
                <a:srgbClr val="FFFF00"/>
              </a:highlight>
            </a:endParaRPr>
          </a:p>
          <a:p>
            <a:pPr marL="0" lvl="0" indent="0" algn="l" rtl="0">
              <a:spcBef>
                <a:spcPts val="0"/>
              </a:spcBef>
              <a:spcAft>
                <a:spcPts val="0"/>
              </a:spcAft>
              <a:buSzPts val="1100"/>
              <a:buNone/>
            </a:pPr>
            <a:r>
              <a:rPr lang="en-US" sz="1400"/>
              <a:t>Link for the Mentimeter: </a:t>
            </a:r>
            <a:r>
              <a:rPr lang="en-US" sz="1400" u="sng">
                <a:solidFill>
                  <a:schemeClr val="hlink"/>
                </a:solidFill>
                <a:hlinkClick r:id="rId4"/>
              </a:rPr>
              <a:t>https://www.mentimeter.com/app/presentation/blobzrzygtwu1twj21p5jkct92fjv3vg/o5fbw22brzpd</a:t>
            </a:r>
            <a:endParaRPr sz="1400"/>
          </a:p>
          <a:p>
            <a:pPr marL="0" lvl="0" indent="0" algn="l" rtl="0">
              <a:spcBef>
                <a:spcPts val="0"/>
              </a:spcBef>
              <a:spcAft>
                <a:spcPts val="0"/>
              </a:spcAft>
              <a:buClr>
                <a:schemeClr val="dk1"/>
              </a:buClr>
              <a:buSzPts val="1100"/>
              <a:buFont typeface="Arial"/>
              <a:buNone/>
            </a:pPr>
            <a:r>
              <a:rPr lang="en-US" sz="1400"/>
              <a:t>Copy this presentation to your own account and update the link for your participants prior to facilitating the activity below. To do this, after entering the link above into your browser, select “Copy to your Account.” Once in your account, choose “Share” to get a new join code for your participants. Paste this new join code and QR code into this slide.</a:t>
            </a:r>
            <a:endParaRPr sz="1400"/>
          </a:p>
          <a:p>
            <a:pPr marL="0" lvl="0" indent="0" algn="l" rtl="0">
              <a:spcBef>
                <a:spcPts val="0"/>
              </a:spcBef>
              <a:spcAft>
                <a:spcPts val="0"/>
              </a:spcAft>
              <a:buClr>
                <a:schemeClr val="dk1"/>
              </a:buClr>
              <a:buSzPts val="1100"/>
              <a:buFont typeface="Arial"/>
              <a:buNone/>
            </a:pPr>
            <a:endParaRPr sz="1400"/>
          </a:p>
          <a:p>
            <a:pPr marL="0" lvl="0" indent="0" algn="l" rtl="0">
              <a:spcBef>
                <a:spcPts val="0"/>
              </a:spcBef>
              <a:spcAft>
                <a:spcPts val="0"/>
              </a:spcAft>
              <a:buClr>
                <a:schemeClr val="dk1"/>
              </a:buClr>
              <a:buSzPts val="1400"/>
              <a:buFont typeface="Arial"/>
              <a:buNone/>
            </a:pPr>
            <a:endParaRPr sz="1400"/>
          </a:p>
          <a:p>
            <a:pPr marL="0" lvl="0" indent="0" algn="l" rtl="0">
              <a:lnSpc>
                <a:spcPct val="100000"/>
              </a:lnSpc>
              <a:spcBef>
                <a:spcPts val="0"/>
              </a:spcBef>
              <a:spcAft>
                <a:spcPts val="0"/>
              </a:spcAft>
              <a:buSzPts val="1400"/>
              <a:buNone/>
            </a:pPr>
            <a:endParaRPr/>
          </a:p>
        </p:txBody>
      </p:sp>
      <p:sp>
        <p:nvSpPr>
          <p:cNvPr id="304" name="Google Shape;304;g29172669a7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9172669a7b_0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11" name="Google Shape;311;g29172669a7b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92581ec347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g292581ec347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92581ec34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g292581ec347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07db7bf7d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30" name="Google Shape;330;g107db7bf7d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07db7bf7de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37" name="Google Shape;337;g107db7bf7d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2" name="Google Shape;1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K20 Center. (n.d.). Claim, Evidence, Reasoning (CER). Strategies. </a:t>
            </a:r>
            <a:r>
              <a:rPr lang="en-US" u="sng">
                <a:solidFill>
                  <a:schemeClr val="hlink"/>
                </a:solidFill>
                <a:hlinkClick r:id="rId3"/>
              </a:rPr>
              <a:t>https://learn.k20center.ou.edu/strategy/156</a:t>
            </a:r>
            <a:r>
              <a:rPr lang="en-US"/>
              <a:t> </a:t>
            </a:r>
            <a:endParaRPr/>
          </a:p>
        </p:txBody>
      </p:sp>
      <p:sp>
        <p:nvSpPr>
          <p:cNvPr id="124" name="Google Shape;124;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272acde347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272acde34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86df4a434b_0_4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g286df4a434b_0_4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2acde3473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72acde3473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8"/>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42"/>
        <p:cNvGrpSpPr/>
        <p:nvPr/>
      </p:nvGrpSpPr>
      <p:grpSpPr>
        <a:xfrm>
          <a:off x="0" y="0"/>
          <a:ext cx="0" cy="0"/>
          <a:chOff x="0" y="0"/>
          <a:chExt cx="0" cy="0"/>
        </a:xfrm>
      </p:grpSpPr>
      <p:sp>
        <p:nvSpPr>
          <p:cNvPr id="43" name="Google Shape;43;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45" name="Google Shape;45;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9" name="Google Shape;49;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0"/>
        <p:cNvGrpSpPr/>
        <p:nvPr/>
      </p:nvGrpSpPr>
      <p:grpSpPr>
        <a:xfrm>
          <a:off x="0" y="0"/>
          <a:ext cx="0" cy="0"/>
          <a:chOff x="0" y="0"/>
          <a:chExt cx="0" cy="0"/>
        </a:xfrm>
      </p:grpSpPr>
      <p:sp>
        <p:nvSpPr>
          <p:cNvPr id="51" name="Google Shape;51;p29"/>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9"/>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5"/>
        <p:cNvGrpSpPr/>
        <p:nvPr/>
      </p:nvGrpSpPr>
      <p:grpSpPr>
        <a:xfrm>
          <a:off x="0" y="0"/>
          <a:ext cx="0" cy="0"/>
          <a:chOff x="0" y="0"/>
          <a:chExt cx="0" cy="0"/>
        </a:xfrm>
      </p:grpSpPr>
      <p:sp>
        <p:nvSpPr>
          <p:cNvPr id="56" name="Google Shape;56;p3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8" name="Google Shape;58;p3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9" name="Google Shape;59;p30"/>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0" name="Google Shape;60;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1" name="Google Shape;61;p30"/>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62"/>
        <p:cNvGrpSpPr/>
        <p:nvPr/>
      </p:nvGrpSpPr>
      <p:grpSpPr>
        <a:xfrm>
          <a:off x="0" y="0"/>
          <a:ext cx="0" cy="0"/>
          <a:chOff x="0" y="0"/>
          <a:chExt cx="0" cy="0"/>
        </a:xfrm>
      </p:grpSpPr>
      <p:sp>
        <p:nvSpPr>
          <p:cNvPr id="63" name="Google Shape;63;p31"/>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64" name="Google Shape;64;p31"/>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5" name="Google Shape;65;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3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7"/>
        <p:cNvGrpSpPr/>
        <p:nvPr/>
      </p:nvGrpSpPr>
      <p:grpSpPr>
        <a:xfrm>
          <a:off x="0" y="0"/>
          <a:ext cx="0" cy="0"/>
          <a:chOff x="0" y="0"/>
          <a:chExt cx="0" cy="0"/>
        </a:xfrm>
      </p:grpSpPr>
      <p:pic>
        <p:nvPicPr>
          <p:cNvPr id="68" name="Google Shape;68;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32"/>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70" name="Google Shape;70;p3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71"/>
        <p:cNvGrpSpPr/>
        <p:nvPr/>
      </p:nvGrpSpPr>
      <p:grpSpPr>
        <a:xfrm>
          <a:off x="0" y="0"/>
          <a:ext cx="0" cy="0"/>
          <a:chOff x="0" y="0"/>
          <a:chExt cx="0" cy="0"/>
        </a:xfrm>
      </p:grpSpPr>
      <p:pic>
        <p:nvPicPr>
          <p:cNvPr id="72" name="Google Shape;72;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3" name="Google Shape;73;p3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4"/>
        <p:cNvGrpSpPr/>
        <p:nvPr/>
      </p:nvGrpSpPr>
      <p:grpSpPr>
        <a:xfrm>
          <a:off x="0" y="0"/>
          <a:ext cx="0" cy="0"/>
          <a:chOff x="0" y="0"/>
          <a:chExt cx="0" cy="0"/>
        </a:xfrm>
      </p:grpSpPr>
      <p:pic>
        <p:nvPicPr>
          <p:cNvPr id="75" name="Google Shape;75;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6"/>
        <p:cNvGrpSpPr/>
        <p:nvPr/>
      </p:nvGrpSpPr>
      <p:grpSpPr>
        <a:xfrm>
          <a:off x="0" y="0"/>
          <a:ext cx="0" cy="0"/>
          <a:chOff x="0" y="0"/>
          <a:chExt cx="0" cy="0"/>
        </a:xfrm>
      </p:grpSpPr>
      <p:pic>
        <p:nvPicPr>
          <p:cNvPr id="77" name="Google Shape;77;p3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78"/>
        <p:cNvGrpSpPr/>
        <p:nvPr/>
      </p:nvGrpSpPr>
      <p:grpSpPr>
        <a:xfrm>
          <a:off x="0" y="0"/>
          <a:ext cx="0" cy="0"/>
          <a:chOff x="0" y="0"/>
          <a:chExt cx="0" cy="0"/>
        </a:xfrm>
      </p:grpSpPr>
      <p:sp>
        <p:nvSpPr>
          <p:cNvPr id="79" name="Google Shape;79;g286df4a434b_0_93"/>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g286df4a434b_0_93"/>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81" name="Google Shape;81;g286df4a434b_0_9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0"/>
        <p:cNvGrpSpPr/>
        <p:nvPr/>
      </p:nvGrpSpPr>
      <p:grpSpPr>
        <a:xfrm>
          <a:off x="0" y="0"/>
          <a:ext cx="0" cy="0"/>
          <a:chOff x="0" y="0"/>
          <a:chExt cx="0" cy="0"/>
        </a:xfrm>
      </p:grpSpPr>
      <p:pic>
        <p:nvPicPr>
          <p:cNvPr id="11" name="Google Shape;11;p2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 name="Google Shape;12;p2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4" name="Google Shape;14;p25"/>
          <p:cNvSpPr>
            <a:spLocks noGrp="1"/>
          </p:cNvSpPr>
          <p:nvPr>
            <p:ph type="pic" idx="2"/>
          </p:nvPr>
        </p:nvSpPr>
        <p:spPr>
          <a:xfrm>
            <a:off x="5911850" y="1663336"/>
            <a:ext cx="1828800" cy="1828009"/>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85"/>
        <p:cNvGrpSpPr/>
        <p:nvPr/>
      </p:nvGrpSpPr>
      <p:grpSpPr>
        <a:xfrm>
          <a:off x="0" y="0"/>
          <a:ext cx="0" cy="0"/>
          <a:chOff x="0" y="0"/>
          <a:chExt cx="0" cy="0"/>
        </a:xfrm>
      </p:grpSpPr>
      <p:sp>
        <p:nvSpPr>
          <p:cNvPr id="86" name="Google Shape;86;p21"/>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1"/>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88" name="Google Shape;88;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9"/>
        <p:cNvGrpSpPr/>
        <p:nvPr/>
      </p:nvGrpSpPr>
      <p:grpSpPr>
        <a:xfrm>
          <a:off x="0" y="0"/>
          <a:ext cx="0" cy="0"/>
          <a:chOff x="0" y="0"/>
          <a:chExt cx="0" cy="0"/>
        </a:xfrm>
      </p:grpSpPr>
      <p:sp>
        <p:nvSpPr>
          <p:cNvPr id="90" name="Google Shape;90;p23"/>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3"/>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92" name="Google Shape;92;p2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24"/>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2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8" name="Google Shape;18;p2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19"/>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20"/>
        <p:cNvGrpSpPr/>
        <p:nvPr/>
      </p:nvGrpSpPr>
      <p:grpSpPr>
        <a:xfrm>
          <a:off x="0" y="0"/>
          <a:ext cx="0" cy="0"/>
          <a:chOff x="0" y="0"/>
          <a:chExt cx="0" cy="0"/>
        </a:xfrm>
      </p:grpSpPr>
      <p:sp>
        <p:nvSpPr>
          <p:cNvPr id="21" name="Google Shape;21;p2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2" name="Google Shape;22;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3" name="Google Shape;23;p2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4"/>
        <p:cNvGrpSpPr/>
        <p:nvPr/>
      </p:nvGrpSpPr>
      <p:grpSpPr>
        <a:xfrm>
          <a:off x="0" y="0"/>
          <a:ext cx="0" cy="0"/>
          <a:chOff x="0" y="0"/>
          <a:chExt cx="0" cy="0"/>
        </a:xfrm>
      </p:grpSpPr>
      <p:pic>
        <p:nvPicPr>
          <p:cNvPr id="25" name="Google Shape;25;p3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6" name="Google Shape;26;p3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x" type="tx">
  <p:cSld name="TITLE_AND_BODY">
    <p:spTree>
      <p:nvGrpSpPr>
        <p:cNvPr id="1" name="Shape 27"/>
        <p:cNvGrpSpPr/>
        <p:nvPr/>
      </p:nvGrpSpPr>
      <p:grpSpPr>
        <a:xfrm>
          <a:off x="0" y="0"/>
          <a:ext cx="0" cy="0"/>
          <a:chOff x="0" y="0"/>
          <a:chExt cx="0" cy="0"/>
        </a:xfrm>
      </p:grpSpPr>
      <p:sp>
        <p:nvSpPr>
          <p:cNvPr id="28" name="Google Shape;28;g286df4a434b_0_472"/>
          <p:cNvSpPr txBox="1">
            <a:spLocks noGrp="1"/>
          </p:cNvSpPr>
          <p:nvPr>
            <p:ph type="title"/>
          </p:nvPr>
        </p:nvSpPr>
        <p:spPr>
          <a:xfrm>
            <a:off x="457200" y="205978"/>
            <a:ext cx="8229600" cy="857400"/>
          </a:xfrm>
          <a:prstGeom prst="rect">
            <a:avLst/>
          </a:prstGeom>
          <a:noFill/>
          <a:ln>
            <a:noFill/>
          </a:ln>
        </p:spPr>
        <p:txBody>
          <a:bodyPr spcFirstLastPara="1" wrap="square" lIns="97525" tIns="97525" rIns="97525" bIns="97525" anchor="ctr" anchorCtr="0">
            <a:normAutofit/>
          </a:bodyPr>
          <a:lstStyle>
            <a:lvl1pPr lvl="0" algn="l">
              <a:lnSpc>
                <a:spcPct val="90000"/>
              </a:lnSpc>
              <a:spcBef>
                <a:spcPts val="0"/>
              </a:spcBef>
              <a:spcAft>
                <a:spcPts val="0"/>
              </a:spcAft>
              <a:buClr>
                <a:schemeClr val="accent1"/>
              </a:buClr>
              <a:buSzPts val="3600"/>
              <a:buFont typeface="Georgia"/>
              <a:buNone/>
              <a:defRPr sz="3600" b="0">
                <a:solidFill>
                  <a:schemeClr val="accent1"/>
                </a:solidFill>
                <a:latin typeface="Arial"/>
                <a:ea typeface="Arial"/>
                <a:cs typeface="Arial"/>
                <a:sym typeface="Arial"/>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29" name="Google Shape;29;g286df4a434b_0_472"/>
          <p:cNvSpPr txBox="1">
            <a:spLocks noGrp="1"/>
          </p:cNvSpPr>
          <p:nvPr>
            <p:ph type="body" idx="1"/>
          </p:nvPr>
        </p:nvSpPr>
        <p:spPr>
          <a:xfrm>
            <a:off x="457200" y="1200151"/>
            <a:ext cx="8229600" cy="3725700"/>
          </a:xfrm>
          <a:prstGeom prst="rect">
            <a:avLst/>
          </a:prstGeom>
          <a:noFill/>
          <a:ln>
            <a:noFill/>
          </a:ln>
        </p:spPr>
        <p:txBody>
          <a:bodyPr spcFirstLastPara="1" wrap="square" lIns="97525" tIns="97525" rIns="97525" bIns="97525" anchor="t" anchorCtr="0">
            <a:normAutofit/>
          </a:bodyPr>
          <a:lstStyle>
            <a:lvl1pPr marL="457200" lvl="0" indent="-361950" algn="l">
              <a:lnSpc>
                <a:spcPct val="90000"/>
              </a:lnSpc>
              <a:spcBef>
                <a:spcPts val="800"/>
              </a:spcBef>
              <a:spcAft>
                <a:spcPts val="0"/>
              </a:spcAft>
              <a:buClr>
                <a:schemeClr val="dk1"/>
              </a:buClr>
              <a:buSzPts val="2100"/>
              <a:buChar char="•"/>
              <a:defRPr/>
            </a:lvl1pPr>
            <a:lvl2pPr marL="914400" lvl="1" indent="-342900" algn="l">
              <a:lnSpc>
                <a:spcPct val="90000"/>
              </a:lnSpc>
              <a:spcBef>
                <a:spcPts val="400"/>
              </a:spcBef>
              <a:spcAft>
                <a:spcPts val="0"/>
              </a:spcAft>
              <a:buClr>
                <a:schemeClr val="dk1"/>
              </a:buClr>
              <a:buSzPts val="1800"/>
              <a:buChar char="•"/>
              <a:defRPr/>
            </a:lvl2pPr>
            <a:lvl3pPr marL="1371600" lvl="2" indent="-323850" algn="l">
              <a:lnSpc>
                <a:spcPct val="90000"/>
              </a:lnSpc>
              <a:spcBef>
                <a:spcPts val="400"/>
              </a:spcBef>
              <a:spcAft>
                <a:spcPts val="0"/>
              </a:spcAft>
              <a:buClr>
                <a:schemeClr val="dk1"/>
              </a:buClr>
              <a:buSzPts val="1500"/>
              <a:buChar char="•"/>
              <a:defRPr/>
            </a:lvl3pPr>
            <a:lvl4pPr marL="1828800" lvl="3" indent="-317500" algn="l">
              <a:lnSpc>
                <a:spcPct val="90000"/>
              </a:lnSpc>
              <a:spcBef>
                <a:spcPts val="400"/>
              </a:spcBef>
              <a:spcAft>
                <a:spcPts val="0"/>
              </a:spcAft>
              <a:buClr>
                <a:schemeClr val="dk1"/>
              </a:buClr>
              <a:buSzPts val="1400"/>
              <a:buChar char="•"/>
              <a:defRPr/>
            </a:lvl4pPr>
            <a:lvl5pPr marL="2286000" lvl="4" indent="-317500" algn="l">
              <a:lnSpc>
                <a:spcPct val="90000"/>
              </a:lnSpc>
              <a:spcBef>
                <a:spcPts val="400"/>
              </a:spcBef>
              <a:spcAft>
                <a:spcPts val="0"/>
              </a:spcAft>
              <a:buClr>
                <a:schemeClr val="dk1"/>
              </a:buClr>
              <a:buSzPts val="1400"/>
              <a:buChar char="•"/>
              <a:defRPr sz="1400"/>
            </a:lvl5pPr>
            <a:lvl6pPr marL="2743200" lvl="5" indent="-317500" algn="l">
              <a:lnSpc>
                <a:spcPct val="90000"/>
              </a:lnSpc>
              <a:spcBef>
                <a:spcPts val="400"/>
              </a:spcBef>
              <a:spcAft>
                <a:spcPts val="0"/>
              </a:spcAft>
              <a:buClr>
                <a:schemeClr val="dk1"/>
              </a:buClr>
              <a:buSzPts val="1400"/>
              <a:buChar char="•"/>
              <a:defRPr sz="1400"/>
            </a:lvl6pPr>
            <a:lvl7pPr marL="3200400" lvl="6" indent="-317500" algn="l">
              <a:lnSpc>
                <a:spcPct val="90000"/>
              </a:lnSpc>
              <a:spcBef>
                <a:spcPts val="400"/>
              </a:spcBef>
              <a:spcAft>
                <a:spcPts val="0"/>
              </a:spcAft>
              <a:buClr>
                <a:schemeClr val="dk1"/>
              </a:buClr>
              <a:buSzPts val="1400"/>
              <a:buChar char="•"/>
              <a:defRPr sz="1400"/>
            </a:lvl7pPr>
            <a:lvl8pPr marL="3657600" lvl="7" indent="-317500" algn="l">
              <a:lnSpc>
                <a:spcPct val="90000"/>
              </a:lnSpc>
              <a:spcBef>
                <a:spcPts val="400"/>
              </a:spcBef>
              <a:spcAft>
                <a:spcPts val="0"/>
              </a:spcAft>
              <a:buClr>
                <a:schemeClr val="dk1"/>
              </a:buClr>
              <a:buSzPts val="1400"/>
              <a:buChar char="•"/>
              <a:defRPr sz="1400"/>
            </a:lvl8pPr>
            <a:lvl9pPr marL="4114800" lvl="8" indent="-317500" algn="l">
              <a:lnSpc>
                <a:spcPct val="90000"/>
              </a:lnSpc>
              <a:spcBef>
                <a:spcPts val="400"/>
              </a:spcBef>
              <a:spcAft>
                <a:spcPts val="0"/>
              </a:spcAft>
              <a:buClr>
                <a:schemeClr val="dk1"/>
              </a:buClr>
              <a:buSzPts val="1400"/>
              <a:buChar char="•"/>
              <a:defRPr sz="1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30"/>
        <p:cNvGrpSpPr/>
        <p:nvPr/>
      </p:nvGrpSpPr>
      <p:grpSpPr>
        <a:xfrm>
          <a:off x="0" y="0"/>
          <a:ext cx="0" cy="0"/>
          <a:chOff x="0" y="0"/>
          <a:chExt cx="0" cy="0"/>
        </a:xfrm>
      </p:grpSpPr>
      <p:pic>
        <p:nvPicPr>
          <p:cNvPr id="31" name="Google Shape;31;p2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2" name="Google Shape;32;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34" name="Google Shape;34;p26"/>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35"/>
        <p:cNvGrpSpPr/>
        <p:nvPr/>
      </p:nvGrpSpPr>
      <p:grpSpPr>
        <a:xfrm>
          <a:off x="0" y="0"/>
          <a:ext cx="0" cy="0"/>
          <a:chOff x="0" y="0"/>
          <a:chExt cx="0" cy="0"/>
        </a:xfrm>
      </p:grpSpPr>
      <p:sp>
        <p:nvSpPr>
          <p:cNvPr id="36" name="Google Shape;36;p27"/>
          <p:cNvSpPr/>
          <p:nvPr/>
        </p:nvSpPr>
        <p:spPr>
          <a:xfrm>
            <a:off x="1721476"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7" name="Google Shape;37;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2574750"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0" name="Google Shape;40;p27"/>
          <p:cNvSpPr txBox="1">
            <a:spLocks noGrp="1"/>
          </p:cNvSpPr>
          <p:nvPr>
            <p:ph type="body" idx="2"/>
          </p:nvPr>
        </p:nvSpPr>
        <p:spPr>
          <a:xfrm>
            <a:off x="3017949"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41" name="Google Shape;41;p27"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arn.k20center.ou.edu/lesson/233"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learn.k20center.ou.edu/lesson/1411"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learn.k20center.ou.edu/lesson/555"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hyperlink" Target="https://learn.k20center.ou.edu/lesson/1527"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bit.ly/K20CER"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JGOxVIgmGW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hyperlink" Target="http://k20.ou.edu/cerela" TargetMode="External"/><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k20.ou.edu/cerss" TargetMode="External"/><Relationship Id="rId5" Type="http://schemas.openxmlformats.org/officeDocument/2006/relationships/hyperlink" Target="http://k20.ou.edu/cersci" TargetMode="External"/><Relationship Id="rId4" Type="http://schemas.openxmlformats.org/officeDocument/2006/relationships/hyperlink" Target="http://k20.ou.edu/cermat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51"/>
        <p:cNvGrpSpPr/>
        <p:nvPr/>
      </p:nvGrpSpPr>
      <p:grpSpPr>
        <a:xfrm>
          <a:off x="0" y="0"/>
          <a:ext cx="0" cy="0"/>
          <a:chOff x="0" y="0"/>
          <a:chExt cx="0" cy="0"/>
        </a:xfrm>
      </p:grpSpPr>
      <p:sp>
        <p:nvSpPr>
          <p:cNvPr id="152" name="Google Shape;152;g2736d5e27d5_0_9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English Language Arts</a:t>
            </a:r>
            <a:endParaRPr/>
          </a:p>
        </p:txBody>
      </p:sp>
      <p:sp>
        <p:nvSpPr>
          <p:cNvPr id="153" name="Google Shape;153;g2736d5e27d5_0_98"/>
          <p:cNvSpPr txBox="1"/>
          <p:nvPr/>
        </p:nvSpPr>
        <p:spPr>
          <a:xfrm>
            <a:off x="5164500" y="3075600"/>
            <a:ext cx="3831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rgbClr val="0000FF"/>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https://learn.k20center.ou.edu/lesson/233</a:t>
            </a:r>
            <a:r>
              <a:rPr lang="en-US" sz="1400" b="1" i="0" u="none" strike="noStrike" cap="none">
                <a:solidFill>
                  <a:srgbClr val="0000FF"/>
                </a:solidFill>
                <a:latin typeface="Arial"/>
                <a:ea typeface="Arial"/>
                <a:cs typeface="Arial"/>
                <a:sym typeface="Arial"/>
              </a:rPr>
              <a:t> </a:t>
            </a:r>
            <a:endParaRPr sz="1400" b="1" i="0" u="none" strike="noStrike" cap="none">
              <a:solidFill>
                <a:srgbClr val="0000FF"/>
              </a:solidFill>
              <a:latin typeface="Arial"/>
              <a:ea typeface="Arial"/>
              <a:cs typeface="Arial"/>
              <a:sym typeface="Arial"/>
            </a:endParaRPr>
          </a:p>
        </p:txBody>
      </p:sp>
      <p:sp>
        <p:nvSpPr>
          <p:cNvPr id="154" name="Google Shape;154;g2736d5e27d5_0_98"/>
          <p:cNvSpPr txBox="1"/>
          <p:nvPr/>
        </p:nvSpPr>
        <p:spPr>
          <a:xfrm>
            <a:off x="5164500" y="1732000"/>
            <a:ext cx="3422100" cy="1293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Calibri"/>
                <a:ea typeface="Calibri"/>
                <a:cs typeface="Calibri"/>
                <a:sym typeface="Calibri"/>
              </a:rPr>
              <a:t>Argument is Everywhere</a:t>
            </a:r>
            <a:endParaRPr sz="3600" b="0" i="0" u="none" strike="noStrike" cap="none">
              <a:solidFill>
                <a:srgbClr val="000000"/>
              </a:solidFill>
              <a:latin typeface="Calibri"/>
              <a:ea typeface="Calibri"/>
              <a:cs typeface="Calibri"/>
              <a:sym typeface="Calibri"/>
            </a:endParaRPr>
          </a:p>
        </p:txBody>
      </p:sp>
      <p:pic>
        <p:nvPicPr>
          <p:cNvPr id="155" name="Google Shape;155;g2736d5e27d5_0_98"/>
          <p:cNvPicPr preferRelativeResize="0"/>
          <p:nvPr/>
        </p:nvPicPr>
        <p:blipFill rotWithShape="1">
          <a:blip r:embed="rId4">
            <a:alphaModFix/>
          </a:blip>
          <a:srcRect/>
          <a:stretch/>
        </p:blipFill>
        <p:spPr>
          <a:xfrm>
            <a:off x="636125" y="1306552"/>
            <a:ext cx="4528375" cy="3039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59"/>
        <p:cNvGrpSpPr/>
        <p:nvPr/>
      </p:nvGrpSpPr>
      <p:grpSpPr>
        <a:xfrm>
          <a:off x="0" y="0"/>
          <a:ext cx="0" cy="0"/>
          <a:chOff x="0" y="0"/>
          <a:chExt cx="0" cy="0"/>
        </a:xfrm>
      </p:grpSpPr>
      <p:sp>
        <p:nvSpPr>
          <p:cNvPr id="160" name="Google Shape;160;g2736d5e27d5_0_105"/>
          <p:cNvSpPr txBox="1">
            <a:spLocks noGrp="1"/>
          </p:cNvSpPr>
          <p:nvPr>
            <p:ph type="title"/>
          </p:nvPr>
        </p:nvSpPr>
        <p:spPr>
          <a:xfrm>
            <a:off x="457200" y="528066"/>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Directions</a:t>
            </a:r>
            <a:endParaRPr/>
          </a:p>
        </p:txBody>
      </p:sp>
      <p:sp>
        <p:nvSpPr>
          <p:cNvPr id="161" name="Google Shape;161;g2736d5e27d5_0_105"/>
          <p:cNvSpPr txBox="1">
            <a:spLocks noGrp="1"/>
          </p:cNvSpPr>
          <p:nvPr>
            <p:ph type="body" idx="1"/>
          </p:nvPr>
        </p:nvSpPr>
        <p:spPr>
          <a:xfrm>
            <a:off x="457200" y="1451600"/>
            <a:ext cx="6343200" cy="3291900"/>
          </a:xfrm>
          <a:prstGeom prst="rect">
            <a:avLst/>
          </a:prstGeom>
        </p:spPr>
        <p:txBody>
          <a:bodyPr spcFirstLastPara="1" wrap="square" lIns="91425" tIns="45700" rIns="91425" bIns="45700" anchor="t" anchorCtr="0">
            <a:normAutofit/>
          </a:bodyPr>
          <a:lstStyle/>
          <a:p>
            <a:pPr marL="0" lvl="0" indent="0" algn="l" rtl="0">
              <a:lnSpc>
                <a:spcPct val="115000"/>
              </a:lnSpc>
              <a:spcBef>
                <a:spcPts val="1200"/>
              </a:spcBef>
              <a:spcAft>
                <a:spcPts val="0"/>
              </a:spcAft>
              <a:buNone/>
            </a:pPr>
            <a:r>
              <a:rPr lang="en-US" sz="1800" dirty="0">
                <a:solidFill>
                  <a:srgbClr val="292929"/>
                </a:solidFill>
                <a:latin typeface="Arial"/>
                <a:ea typeface="Arial"/>
                <a:cs typeface="Arial"/>
                <a:sym typeface="Arial"/>
              </a:rPr>
              <a:t>Show </a:t>
            </a:r>
            <a:r>
              <a:rPr lang="en-US" sz="1800" b="1" dirty="0">
                <a:solidFill>
                  <a:srgbClr val="292929"/>
                </a:solidFill>
                <a:latin typeface="Arial"/>
                <a:ea typeface="Arial"/>
                <a:cs typeface="Arial"/>
                <a:sym typeface="Arial"/>
              </a:rPr>
              <a:t>slide 5</a:t>
            </a:r>
            <a:r>
              <a:rPr lang="en-US" sz="1800" dirty="0">
                <a:solidFill>
                  <a:srgbClr val="292929"/>
                </a:solidFill>
                <a:latin typeface="Arial"/>
                <a:ea typeface="Arial"/>
                <a:cs typeface="Arial"/>
                <a:sym typeface="Arial"/>
              </a:rPr>
              <a:t> to go more in depth about the rhetorical situation. Analyze and discuss the graphic. </a:t>
            </a:r>
            <a:endParaRPr sz="1800" dirty="0">
              <a:solidFill>
                <a:srgbClr val="292929"/>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800" dirty="0">
                <a:solidFill>
                  <a:srgbClr val="292929"/>
                </a:solidFill>
                <a:latin typeface="Arial"/>
                <a:ea typeface="Arial"/>
                <a:cs typeface="Arial"/>
                <a:sym typeface="Arial"/>
              </a:rPr>
              <a:t>Explain the meaning of the sentences that omit the Oxford Comma versus the sentences where it is used.</a:t>
            </a:r>
            <a:endParaRPr sz="1800" dirty="0"/>
          </a:p>
        </p:txBody>
      </p:sp>
      <p:sp>
        <p:nvSpPr>
          <p:cNvPr id="162" name="Google Shape;162;g2736d5e27d5_0_105"/>
          <p:cNvSpPr txBox="1">
            <a:spLocks noGrp="1"/>
          </p:cNvSpPr>
          <p:nvPr>
            <p:ph type="title"/>
          </p:nvPr>
        </p:nvSpPr>
        <p:spPr>
          <a:xfrm>
            <a:off x="7352450" y="1451600"/>
            <a:ext cx="484200"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Clr>
                <a:schemeClr val="accent4"/>
              </a:buClr>
              <a:buSzPts val="3240"/>
              <a:buFont typeface="Calibri"/>
              <a:buNone/>
            </a:pPr>
            <a:r>
              <a:rPr lang="en-US" sz="22200"/>
              <a:t>,</a:t>
            </a:r>
            <a:r>
              <a:rPr lang="en-US"/>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166"/>
        <p:cNvGrpSpPr/>
        <p:nvPr/>
      </p:nvGrpSpPr>
      <p:grpSpPr>
        <a:xfrm>
          <a:off x="0" y="0"/>
          <a:ext cx="0" cy="0"/>
          <a:chOff x="0" y="0"/>
          <a:chExt cx="0" cy="0"/>
        </a:xfrm>
      </p:grpSpPr>
      <p:sp>
        <p:nvSpPr>
          <p:cNvPr id="167" name="Google Shape;167;g2736d5e27d5_0_111"/>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0"/>
              </a:spcBef>
              <a:spcAft>
                <a:spcPts val="0"/>
              </a:spcAft>
              <a:buSzPts val="2600"/>
              <a:buNone/>
            </a:pPr>
            <a:endParaRPr/>
          </a:p>
          <a:p>
            <a:pPr marL="1645836" lvl="7" indent="-60948" algn="l" rtl="0">
              <a:lnSpc>
                <a:spcPct val="100000"/>
              </a:lnSpc>
              <a:spcBef>
                <a:spcPts val="240"/>
              </a:spcBef>
              <a:spcAft>
                <a:spcPts val="0"/>
              </a:spcAft>
              <a:buSzPts val="1200"/>
              <a:buFont typeface="Calibri"/>
              <a:buNone/>
            </a:pPr>
            <a:endParaRPr/>
          </a:p>
        </p:txBody>
      </p:sp>
      <p:sp>
        <p:nvSpPr>
          <p:cNvPr id="168" name="Google Shape;168;g2736d5e27d5_0_111"/>
          <p:cNvSpPr txBox="1">
            <a:spLocks noGrp="1"/>
          </p:cNvSpPr>
          <p:nvPr>
            <p:ph type="title"/>
          </p:nvPr>
        </p:nvSpPr>
        <p:spPr>
          <a:xfrm>
            <a:off x="457200" y="307247"/>
            <a:ext cx="68769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ELA Example – The Oxford Comma </a:t>
            </a:r>
            <a:endParaRPr/>
          </a:p>
        </p:txBody>
      </p:sp>
      <p:pic>
        <p:nvPicPr>
          <p:cNvPr id="169" name="Google Shape;169;g2736d5e27d5_0_111"/>
          <p:cNvPicPr preferRelativeResize="0"/>
          <p:nvPr/>
        </p:nvPicPr>
        <p:blipFill rotWithShape="1">
          <a:blip r:embed="rId3">
            <a:alphaModFix/>
          </a:blip>
          <a:srcRect r="59501" b="48458"/>
          <a:stretch/>
        </p:blipFill>
        <p:spPr>
          <a:xfrm>
            <a:off x="241300" y="1532063"/>
            <a:ext cx="3462025" cy="2595437"/>
          </a:xfrm>
          <a:prstGeom prst="rect">
            <a:avLst/>
          </a:prstGeom>
          <a:noFill/>
          <a:ln>
            <a:noFill/>
          </a:ln>
        </p:spPr>
      </p:pic>
      <p:pic>
        <p:nvPicPr>
          <p:cNvPr id="170" name="Google Shape;170;g2736d5e27d5_0_111"/>
          <p:cNvPicPr preferRelativeResize="0"/>
          <p:nvPr/>
        </p:nvPicPr>
        <p:blipFill rotWithShape="1">
          <a:blip r:embed="rId3">
            <a:alphaModFix/>
          </a:blip>
          <a:srcRect l="41693" r="3763" b="48458"/>
          <a:stretch/>
        </p:blipFill>
        <p:spPr>
          <a:xfrm>
            <a:off x="4025899" y="1257753"/>
            <a:ext cx="4439675" cy="271099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74"/>
        <p:cNvGrpSpPr/>
        <p:nvPr/>
      </p:nvGrpSpPr>
      <p:grpSpPr>
        <a:xfrm>
          <a:off x="0" y="0"/>
          <a:ext cx="0" cy="0"/>
          <a:chOff x="0" y="0"/>
          <a:chExt cx="0" cy="0"/>
        </a:xfrm>
      </p:grpSpPr>
      <p:sp>
        <p:nvSpPr>
          <p:cNvPr id="175" name="Google Shape;175;g2736d5e27d5_0_11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0"/>
              </a:spcBef>
              <a:spcAft>
                <a:spcPts val="0"/>
              </a:spcAft>
              <a:buSzPts val="2600"/>
              <a:buNone/>
            </a:pPr>
            <a:endParaRPr/>
          </a:p>
          <a:p>
            <a:pPr marL="1645836" lvl="7" indent="-60949" algn="l" rtl="0">
              <a:lnSpc>
                <a:spcPct val="100000"/>
              </a:lnSpc>
              <a:spcBef>
                <a:spcPts val="240"/>
              </a:spcBef>
              <a:spcAft>
                <a:spcPts val="0"/>
              </a:spcAft>
              <a:buSzPts val="1200"/>
              <a:buFont typeface="Calibri"/>
              <a:buNone/>
            </a:pPr>
            <a:endParaRPr/>
          </a:p>
        </p:txBody>
      </p:sp>
      <p:sp>
        <p:nvSpPr>
          <p:cNvPr id="176" name="Google Shape;176;g2736d5e27d5_0_118"/>
          <p:cNvSpPr txBox="1">
            <a:spLocks noGrp="1"/>
          </p:cNvSpPr>
          <p:nvPr>
            <p:ph type="title"/>
          </p:nvPr>
        </p:nvSpPr>
        <p:spPr>
          <a:xfrm>
            <a:off x="457200" y="307247"/>
            <a:ext cx="68769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ELA Example – The Oxford Comma </a:t>
            </a:r>
            <a:endParaRPr/>
          </a:p>
        </p:txBody>
      </p:sp>
      <p:pic>
        <p:nvPicPr>
          <p:cNvPr id="177" name="Google Shape;177;g2736d5e27d5_0_118"/>
          <p:cNvPicPr preferRelativeResize="0"/>
          <p:nvPr/>
        </p:nvPicPr>
        <p:blipFill rotWithShape="1">
          <a:blip r:embed="rId3">
            <a:alphaModFix/>
          </a:blip>
          <a:srcRect l="46303" t="51538" r="819"/>
          <a:stretch/>
        </p:blipFill>
        <p:spPr>
          <a:xfrm>
            <a:off x="261125" y="1550975"/>
            <a:ext cx="4834901" cy="2492625"/>
          </a:xfrm>
          <a:prstGeom prst="rect">
            <a:avLst/>
          </a:prstGeom>
          <a:noFill/>
          <a:ln>
            <a:noFill/>
          </a:ln>
        </p:spPr>
      </p:pic>
      <p:pic>
        <p:nvPicPr>
          <p:cNvPr id="178" name="Google Shape;178;g2736d5e27d5_0_118"/>
          <p:cNvPicPr preferRelativeResize="0"/>
          <p:nvPr/>
        </p:nvPicPr>
        <p:blipFill rotWithShape="1">
          <a:blip r:embed="rId3">
            <a:alphaModFix/>
          </a:blip>
          <a:srcRect t="51538" r="62207"/>
          <a:stretch/>
        </p:blipFill>
        <p:spPr>
          <a:xfrm>
            <a:off x="5096026" y="1256274"/>
            <a:ext cx="4238001" cy="271247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AD7B050-8047-F982-279B-29CADAE59E09}"/>
              </a:ext>
            </a:extLst>
          </p:cNvPr>
          <p:cNvSpPr>
            <a:spLocks noGrp="1"/>
          </p:cNvSpPr>
          <p:nvPr>
            <p:ph type="body" idx="1"/>
          </p:nvPr>
        </p:nvSpPr>
        <p:spPr>
          <a:xfrm>
            <a:off x="457200" y="1309352"/>
            <a:ext cx="8229600" cy="2632266"/>
          </a:xfrm>
        </p:spPr>
        <p:txBody>
          <a:bodyPr>
            <a:normAutofit lnSpcReduction="10000"/>
          </a:bodyPr>
          <a:lstStyle/>
          <a:p>
            <a:pPr marL="285750" indent="-285750">
              <a:spcBef>
                <a:spcPts val="0"/>
              </a:spcBef>
            </a:pPr>
            <a:r>
              <a:rPr lang="en-US" sz="1600" b="1" dirty="0" err="1">
                <a:effectLst/>
                <a:latin typeface="Aptos" panose="020B0004020202020204" pitchFamily="34" charset="0"/>
                <a:ea typeface="Aptos" panose="020B0004020202020204" pitchFamily="34" charset="0"/>
                <a:cs typeface="Times New Roman" panose="02020603050405020304" pitchFamily="18" charset="0"/>
              </a:rPr>
              <a:t>C.laim</a:t>
            </a:r>
            <a:r>
              <a:rPr lang="en-US" sz="1600" b="1" dirty="0">
                <a:effectLst/>
                <a:latin typeface="Aptos" panose="020B0004020202020204" pitchFamily="34" charset="0"/>
                <a:ea typeface="Aptos" panose="020B0004020202020204" pitchFamily="34" charset="0"/>
                <a:cs typeface="Times New Roman" panose="02020603050405020304" pitchFamily="18" charset="0"/>
              </a:rPr>
              <a:t>:</a:t>
            </a:r>
            <a:r>
              <a:rPr lang="en-US" sz="1600" dirty="0">
                <a:effectLst/>
                <a:latin typeface="Aptos" panose="020B0004020202020204" pitchFamily="34" charset="0"/>
                <a:ea typeface="Aptos" panose="020B0004020202020204" pitchFamily="34" charset="0"/>
                <a:cs typeface="Times New Roman" panose="02020603050405020304" pitchFamily="18" charset="0"/>
              </a:rPr>
              <a:t> The Oxford Comma is necessary to understanding sentence meanings.</a:t>
            </a:r>
          </a:p>
          <a:p>
            <a:pPr marL="285750" indent="-285750">
              <a:spcBef>
                <a:spcPts val="0"/>
              </a:spcBef>
            </a:pPr>
            <a:r>
              <a:rPr lang="en-US" sz="1600" b="1" dirty="0" err="1">
                <a:effectLst/>
                <a:latin typeface="Aptos" panose="020B0004020202020204" pitchFamily="34" charset="0"/>
                <a:ea typeface="Aptos" panose="020B0004020202020204" pitchFamily="34" charset="0"/>
                <a:cs typeface="Times New Roman" panose="02020603050405020304" pitchFamily="18" charset="0"/>
              </a:rPr>
              <a:t>E.vidence</a:t>
            </a:r>
            <a:r>
              <a:rPr lang="en-US" sz="1600" b="1" dirty="0">
                <a:effectLst/>
                <a:latin typeface="Aptos" panose="020B0004020202020204" pitchFamily="34" charset="0"/>
                <a:ea typeface="Aptos" panose="020B0004020202020204" pitchFamily="34" charset="0"/>
                <a:cs typeface="Times New Roman" panose="02020603050405020304" pitchFamily="18" charset="0"/>
              </a:rPr>
              <a:t>:</a:t>
            </a:r>
            <a:r>
              <a:rPr lang="en-US" sz="1600" dirty="0">
                <a:effectLst/>
                <a:latin typeface="Aptos" panose="020B0004020202020204" pitchFamily="34" charset="0"/>
                <a:ea typeface="Aptos" panose="020B0004020202020204" pitchFamily="34" charset="0"/>
                <a:cs typeface="Times New Roman" panose="02020603050405020304" pitchFamily="18" charset="0"/>
              </a:rPr>
              <a:t> The sample memes provide examples of sentences that include or do not include the comma.</a:t>
            </a:r>
          </a:p>
          <a:p>
            <a:pPr marL="285750" indent="-285750">
              <a:spcBef>
                <a:spcPts val="0"/>
              </a:spcBef>
            </a:pPr>
            <a:r>
              <a:rPr lang="en-US" sz="1600" b="1" dirty="0" err="1">
                <a:effectLst/>
                <a:latin typeface="Aptos" panose="020B0004020202020204" pitchFamily="34" charset="0"/>
                <a:ea typeface="Aptos" panose="020B0004020202020204" pitchFamily="34" charset="0"/>
                <a:cs typeface="Times New Roman" panose="02020603050405020304" pitchFamily="18" charset="0"/>
              </a:rPr>
              <a:t>R.easoning</a:t>
            </a:r>
            <a:r>
              <a:rPr lang="en-US" sz="1600" b="1" dirty="0">
                <a:effectLst/>
                <a:latin typeface="Aptos" panose="020B0004020202020204" pitchFamily="34" charset="0"/>
                <a:ea typeface="Aptos" panose="020B0004020202020204" pitchFamily="34" charset="0"/>
                <a:cs typeface="Times New Roman" panose="02020603050405020304" pitchFamily="18" charset="0"/>
              </a:rPr>
              <a:t>:</a:t>
            </a:r>
            <a:r>
              <a:rPr lang="en-US" sz="1600" dirty="0">
                <a:effectLst/>
                <a:latin typeface="Aptos" panose="020B0004020202020204" pitchFamily="34" charset="0"/>
                <a:ea typeface="Aptos" panose="020B0004020202020204" pitchFamily="34" charset="0"/>
                <a:cs typeface="Times New Roman" panose="02020603050405020304" pitchFamily="18" charset="0"/>
              </a:rPr>
              <a:t> Sentences that do not include the Oxford Comma are often prone to misunderstandings.</a:t>
            </a:r>
          </a:p>
          <a:p>
            <a:pPr marL="285750" indent="-285750">
              <a:spcBef>
                <a:spcPts val="0"/>
              </a:spcBef>
            </a:pPr>
            <a:r>
              <a:rPr lang="en-US" sz="1600" b="1" dirty="0">
                <a:effectLst/>
                <a:latin typeface="Aptos" panose="020B0004020202020204" pitchFamily="34" charset="0"/>
                <a:ea typeface="Aptos" panose="020B0004020202020204" pitchFamily="34" charset="0"/>
                <a:cs typeface="Times New Roman" panose="02020603050405020304" pitchFamily="18" charset="0"/>
              </a:rPr>
              <a:t>Rhetorical Situation:</a:t>
            </a:r>
            <a:endParaRPr lang="en-US" sz="1600" dirty="0">
              <a:latin typeface="Aptos" panose="020B0004020202020204" pitchFamily="34" charset="0"/>
              <a:ea typeface="Aptos" panose="020B0004020202020204" pitchFamily="34" charset="0"/>
              <a:cs typeface="Times New Roman" panose="02020603050405020304" pitchFamily="18" charset="0"/>
            </a:endParaRPr>
          </a:p>
          <a:p>
            <a:pPr marL="742950" lvl="1" indent="-285750">
              <a:spcBef>
                <a:spcPts val="0"/>
              </a:spcBef>
              <a:buFont typeface="Wingdings" panose="05000000000000000000" pitchFamily="2" charset="2"/>
              <a:buChar char="§"/>
            </a:pPr>
            <a:r>
              <a:rPr lang="en-US" sz="1200" b="1" dirty="0">
                <a:effectLst/>
                <a:latin typeface="Aptos" panose="020B0004020202020204" pitchFamily="34" charset="0"/>
                <a:ea typeface="Aptos" panose="020B0004020202020204" pitchFamily="34" charset="0"/>
                <a:cs typeface="Times New Roman" panose="02020603050405020304" pitchFamily="18" charset="0"/>
              </a:rPr>
              <a:t>Audience:</a:t>
            </a:r>
            <a:r>
              <a:rPr lang="en-US" sz="1200" dirty="0">
                <a:effectLst/>
                <a:latin typeface="Aptos" panose="020B0004020202020204" pitchFamily="34" charset="0"/>
                <a:ea typeface="Aptos" panose="020B0004020202020204" pitchFamily="34" charset="0"/>
                <a:cs typeface="Times New Roman" panose="02020603050405020304" pitchFamily="18" charset="0"/>
              </a:rPr>
              <a:t> People who do not use the Oxford Comma.</a:t>
            </a:r>
          </a:p>
          <a:p>
            <a:pPr marL="742950" lvl="1" indent="-285750">
              <a:spcBef>
                <a:spcPts val="0"/>
              </a:spcBef>
              <a:buFont typeface="Wingdings" panose="05000000000000000000" pitchFamily="2" charset="2"/>
              <a:buChar char="§"/>
            </a:pPr>
            <a:r>
              <a:rPr lang="en-US" sz="1200" b="1" dirty="0">
                <a:effectLst/>
                <a:latin typeface="Aptos" panose="020B0004020202020204" pitchFamily="34" charset="0"/>
                <a:ea typeface="Aptos" panose="020B0004020202020204" pitchFamily="34" charset="0"/>
                <a:cs typeface="Times New Roman" panose="02020603050405020304" pitchFamily="18" charset="0"/>
              </a:rPr>
              <a:t>Purpose:</a:t>
            </a:r>
            <a:r>
              <a:rPr lang="en-US" sz="1200" dirty="0">
                <a:effectLst/>
                <a:latin typeface="Aptos" panose="020B0004020202020204" pitchFamily="34" charset="0"/>
                <a:ea typeface="Aptos" panose="020B0004020202020204" pitchFamily="34" charset="0"/>
                <a:cs typeface="Times New Roman" panose="02020603050405020304" pitchFamily="18" charset="0"/>
              </a:rPr>
              <a:t> To stress the importance of using the Oxford Comma to clarify meaning.</a:t>
            </a:r>
          </a:p>
          <a:p>
            <a:pPr marL="742950" lvl="1" indent="-285750">
              <a:spcBef>
                <a:spcPts val="0"/>
              </a:spcBef>
              <a:buFont typeface="Wingdings" panose="05000000000000000000" pitchFamily="2" charset="2"/>
              <a:buChar char="§"/>
            </a:pPr>
            <a:r>
              <a:rPr lang="en-US" sz="1200" b="1" dirty="0">
                <a:effectLst/>
                <a:latin typeface="Aptos" panose="020B0004020202020204" pitchFamily="34" charset="0"/>
                <a:ea typeface="Aptos" panose="020B0004020202020204" pitchFamily="34" charset="0"/>
                <a:cs typeface="Times New Roman" panose="02020603050405020304" pitchFamily="18" charset="0"/>
              </a:rPr>
              <a:t>Context:</a:t>
            </a:r>
            <a:r>
              <a:rPr lang="en-US" sz="1200" dirty="0">
                <a:effectLst/>
                <a:latin typeface="Aptos" panose="020B0004020202020204" pitchFamily="34" charset="0"/>
                <a:ea typeface="Aptos" panose="020B0004020202020204" pitchFamily="34" charset="0"/>
                <a:cs typeface="Times New Roman" panose="02020603050405020304" pitchFamily="18" charset="0"/>
              </a:rPr>
              <a:t> The Oxford (or serial) Comma is the final comma in a list of things. Use of the Oxford Comma is stylistic, meaning that some style guides demand its use while others don’t. Unless you’re writing for a particular publication or drafting an essay for school, whether or not you use the Oxford Comma is generally up to you. </a:t>
            </a:r>
          </a:p>
          <a:p>
            <a:pPr marL="63500" indent="0">
              <a:buNone/>
            </a:pPr>
            <a:endParaRPr lang="en-US" dirty="0"/>
          </a:p>
        </p:txBody>
      </p:sp>
      <p:sp>
        <p:nvSpPr>
          <p:cNvPr id="3" name="Title 2">
            <a:extLst>
              <a:ext uri="{FF2B5EF4-FFF2-40B4-BE49-F238E27FC236}">
                <a16:creationId xmlns:a16="http://schemas.microsoft.com/office/drawing/2014/main" id="{4D836955-A4D3-58CE-855D-1D67463A4F32}"/>
              </a:ext>
            </a:extLst>
          </p:cNvPr>
          <p:cNvSpPr>
            <a:spLocks noGrp="1"/>
          </p:cNvSpPr>
          <p:nvPr>
            <p:ph type="title"/>
          </p:nvPr>
        </p:nvSpPr>
        <p:spPr/>
        <p:txBody>
          <a:bodyPr/>
          <a:lstStyle/>
          <a:p>
            <a:r>
              <a:rPr lang="en-US" dirty="0"/>
              <a:t>The Oxford Comma</a:t>
            </a:r>
          </a:p>
        </p:txBody>
      </p:sp>
    </p:spTree>
    <p:extLst>
      <p:ext uri="{BB962C8B-B14F-4D97-AF65-F5344CB8AC3E}">
        <p14:creationId xmlns:p14="http://schemas.microsoft.com/office/powerpoint/2010/main" val="345117397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89"/>
        <p:cNvGrpSpPr/>
        <p:nvPr/>
      </p:nvGrpSpPr>
      <p:grpSpPr>
        <a:xfrm>
          <a:off x="0" y="0"/>
          <a:ext cx="0" cy="0"/>
          <a:chOff x="0" y="0"/>
          <a:chExt cx="0" cy="0"/>
        </a:xfrm>
      </p:grpSpPr>
      <p:sp>
        <p:nvSpPr>
          <p:cNvPr id="190" name="Google Shape;190;g2736d5e27d5_0_0"/>
          <p:cNvSpPr txBox="1">
            <a:spLocks noGrp="1"/>
          </p:cNvSpPr>
          <p:nvPr>
            <p:ph type="body" idx="1"/>
          </p:nvPr>
        </p:nvSpPr>
        <p:spPr>
          <a:xfrm>
            <a:off x="4634975" y="3715925"/>
            <a:ext cx="4051800" cy="10275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400"/>
              <a:buFont typeface="Arial"/>
              <a:buNone/>
            </a:pPr>
            <a:r>
              <a:rPr lang="en-US" sz="1600" u="sng">
                <a:solidFill>
                  <a:srgbClr val="2200CC"/>
                </a:solidFill>
                <a:latin typeface="Arial"/>
                <a:ea typeface="Arial"/>
                <a:cs typeface="Arial"/>
                <a:sym typeface="Arial"/>
                <a:hlinkClick r:id="rId3">
                  <a:extLst>
                    <a:ext uri="{A12FA001-AC4F-418D-AE19-62706E023703}">
                      <ahyp:hlinkClr xmlns:ahyp="http://schemas.microsoft.com/office/drawing/2018/hyperlinkcolor" val="tx"/>
                    </a:ext>
                  </a:extLst>
                </a:hlinkClick>
              </a:rPr>
              <a:t>https://learn.k20center.ou.edu/lesson/1411</a:t>
            </a:r>
            <a:r>
              <a:rPr lang="en-US" sz="1600">
                <a:latin typeface="Arial"/>
                <a:ea typeface="Arial"/>
                <a:cs typeface="Arial"/>
                <a:sym typeface="Arial"/>
              </a:rPr>
              <a:t> </a:t>
            </a:r>
            <a:endParaRPr sz="3100"/>
          </a:p>
        </p:txBody>
      </p:sp>
      <p:sp>
        <p:nvSpPr>
          <p:cNvPr id="191" name="Google Shape;191;g2736d5e27d5_0_0"/>
          <p:cNvSpPr txBox="1">
            <a:spLocks noGrp="1"/>
          </p:cNvSpPr>
          <p:nvPr>
            <p:ph type="title"/>
          </p:nvPr>
        </p:nvSpPr>
        <p:spPr>
          <a:xfrm>
            <a:off x="457200" y="307247"/>
            <a:ext cx="72048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Geometry Example</a:t>
            </a:r>
            <a:endParaRPr/>
          </a:p>
        </p:txBody>
      </p:sp>
      <p:pic>
        <p:nvPicPr>
          <p:cNvPr id="192" name="Google Shape;192;g2736d5e27d5_0_0"/>
          <p:cNvPicPr preferRelativeResize="0"/>
          <p:nvPr/>
        </p:nvPicPr>
        <p:blipFill rotWithShape="1">
          <a:blip r:embed="rId4">
            <a:alphaModFix/>
          </a:blip>
          <a:srcRect/>
          <a:stretch/>
        </p:blipFill>
        <p:spPr>
          <a:xfrm>
            <a:off x="845575" y="1259625"/>
            <a:ext cx="3789399" cy="3789399"/>
          </a:xfrm>
          <a:prstGeom prst="rect">
            <a:avLst/>
          </a:prstGeom>
          <a:noFill/>
          <a:ln>
            <a:noFill/>
          </a:ln>
        </p:spPr>
      </p:pic>
      <p:sp>
        <p:nvSpPr>
          <p:cNvPr id="193" name="Google Shape;193;g2736d5e27d5_0_0"/>
          <p:cNvSpPr txBox="1"/>
          <p:nvPr/>
        </p:nvSpPr>
        <p:spPr>
          <a:xfrm>
            <a:off x="4933550" y="1164650"/>
            <a:ext cx="3000000" cy="2401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Slice of Pi: Area and Circumference of a Circle </a:t>
            </a:r>
            <a:endParaRPr sz="1400" b="0" i="0" u="none" strike="noStrike" cap="none">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97"/>
        <p:cNvGrpSpPr/>
        <p:nvPr/>
      </p:nvGrpSpPr>
      <p:grpSpPr>
        <a:xfrm>
          <a:off x="0" y="0"/>
          <a:ext cx="0" cy="0"/>
          <a:chOff x="0" y="0"/>
          <a:chExt cx="0" cy="0"/>
        </a:xfrm>
      </p:grpSpPr>
      <p:sp>
        <p:nvSpPr>
          <p:cNvPr id="198" name="Google Shape;198;g2736d5e27d5_0_7"/>
          <p:cNvSpPr txBox="1">
            <a:spLocks noGrp="1"/>
          </p:cNvSpPr>
          <p:nvPr>
            <p:ph type="body" idx="1"/>
          </p:nvPr>
        </p:nvSpPr>
        <p:spPr>
          <a:xfrm>
            <a:off x="457200" y="1309350"/>
            <a:ext cx="7120200" cy="3434100"/>
          </a:xfrm>
          <a:prstGeom prst="rect">
            <a:avLst/>
          </a:prstGeom>
        </p:spPr>
        <p:txBody>
          <a:bodyPr spcFirstLastPara="1" wrap="square" lIns="91425" tIns="45700" rIns="91425" bIns="45700" anchor="t" anchorCtr="0">
            <a:normAutofit lnSpcReduction="10000"/>
          </a:bodyPr>
          <a:lstStyle/>
          <a:p>
            <a:pPr marL="0" lvl="0" indent="0" algn="l" rtl="0">
              <a:spcBef>
                <a:spcPts val="520"/>
              </a:spcBef>
              <a:spcAft>
                <a:spcPts val="0"/>
              </a:spcAft>
              <a:buNone/>
            </a:pPr>
            <a:r>
              <a:rPr lang="en-US" dirty="0"/>
              <a:t>Create a CER (Claim, Evidence, Reading) statement about the situation.</a:t>
            </a:r>
            <a:endParaRPr dirty="0"/>
          </a:p>
          <a:p>
            <a:pPr marL="457200" lvl="0" indent="0" algn="l" rtl="0">
              <a:lnSpc>
                <a:spcPct val="100000"/>
              </a:lnSpc>
              <a:spcBef>
                <a:spcPts val="520"/>
              </a:spcBef>
              <a:spcAft>
                <a:spcPts val="0"/>
              </a:spcAft>
              <a:buNone/>
            </a:pPr>
            <a:r>
              <a:rPr lang="en-US" sz="2100" b="1" dirty="0">
                <a:solidFill>
                  <a:srgbClr val="3D85C6"/>
                </a:solidFill>
              </a:rPr>
              <a:t>Write a 1-2 sentence claim based on the statement: “No matter the size of a circle, its ratio is the same.”</a:t>
            </a:r>
            <a:endParaRPr sz="2100" b="1" dirty="0">
              <a:solidFill>
                <a:srgbClr val="3D85C6"/>
              </a:solidFill>
            </a:endParaRPr>
          </a:p>
          <a:p>
            <a:pPr marL="457200" lvl="0" indent="0" algn="l" rtl="0">
              <a:lnSpc>
                <a:spcPct val="100000"/>
              </a:lnSpc>
              <a:spcBef>
                <a:spcPts val="1800"/>
              </a:spcBef>
              <a:spcAft>
                <a:spcPts val="0"/>
              </a:spcAft>
              <a:buNone/>
            </a:pPr>
            <a:r>
              <a:rPr lang="en-US" sz="2100" b="1" dirty="0">
                <a:solidFill>
                  <a:srgbClr val="3D85C6"/>
                </a:solidFill>
              </a:rPr>
              <a:t>Show your evidence and work from the measurements at each station.</a:t>
            </a:r>
            <a:endParaRPr sz="2100" b="1" dirty="0">
              <a:solidFill>
                <a:srgbClr val="3D85C6"/>
              </a:solidFill>
            </a:endParaRPr>
          </a:p>
          <a:p>
            <a:pPr marL="457200" lvl="0" indent="0" algn="l" rtl="0">
              <a:spcBef>
                <a:spcPts val="1800"/>
              </a:spcBef>
              <a:spcAft>
                <a:spcPts val="0"/>
              </a:spcAft>
              <a:buNone/>
            </a:pPr>
            <a:r>
              <a:rPr lang="en-US" sz="2100" b="1" dirty="0">
                <a:solidFill>
                  <a:srgbClr val="3D85C6"/>
                </a:solidFill>
              </a:rPr>
              <a:t>Write a 3-4 sentence conclusion, providing explanations for why the data you chose counts as evidence and supports your claim.</a:t>
            </a:r>
            <a:endParaRPr sz="2100" b="1" dirty="0">
              <a:solidFill>
                <a:srgbClr val="3D85C6"/>
              </a:solidFill>
            </a:endParaRPr>
          </a:p>
        </p:txBody>
      </p:sp>
      <p:sp>
        <p:nvSpPr>
          <p:cNvPr id="199" name="Google Shape;199;g2736d5e27d5_0_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What’s the Ratio?</a:t>
            </a:r>
            <a:endParaRPr/>
          </a:p>
        </p:txBody>
      </p:sp>
      <p:sp>
        <p:nvSpPr>
          <p:cNvPr id="200" name="Google Shape;200;g2736d5e27d5_0_7"/>
          <p:cNvSpPr txBox="1"/>
          <p:nvPr/>
        </p:nvSpPr>
        <p:spPr>
          <a:xfrm>
            <a:off x="361275" y="1998250"/>
            <a:ext cx="367800" cy="4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a:solidFill>
                  <a:srgbClr val="991B1E"/>
                </a:solidFill>
                <a:latin typeface="Arial Black"/>
                <a:ea typeface="Arial Black"/>
                <a:cs typeface="Arial Black"/>
                <a:sym typeface="Arial Black"/>
              </a:rPr>
              <a:t>C</a:t>
            </a:r>
            <a:endParaRPr sz="3800">
              <a:solidFill>
                <a:srgbClr val="991B1E"/>
              </a:solidFill>
              <a:latin typeface="Arial Black"/>
              <a:ea typeface="Arial Black"/>
              <a:cs typeface="Arial Black"/>
              <a:sym typeface="Arial Black"/>
            </a:endParaRPr>
          </a:p>
        </p:txBody>
      </p:sp>
      <p:sp>
        <p:nvSpPr>
          <p:cNvPr id="201" name="Google Shape;201;g2736d5e27d5_0_7"/>
          <p:cNvSpPr txBox="1"/>
          <p:nvPr/>
        </p:nvSpPr>
        <p:spPr>
          <a:xfrm>
            <a:off x="361275" y="2802600"/>
            <a:ext cx="367800" cy="4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a:solidFill>
                  <a:srgbClr val="991B1E"/>
                </a:solidFill>
                <a:latin typeface="Arial Black"/>
                <a:ea typeface="Arial Black"/>
                <a:cs typeface="Arial Black"/>
                <a:sym typeface="Arial Black"/>
              </a:rPr>
              <a:t>E</a:t>
            </a:r>
            <a:endParaRPr sz="3800">
              <a:solidFill>
                <a:srgbClr val="991B1E"/>
              </a:solidFill>
              <a:latin typeface="Arial Black"/>
              <a:ea typeface="Arial Black"/>
              <a:cs typeface="Arial Black"/>
              <a:sym typeface="Arial Black"/>
            </a:endParaRPr>
          </a:p>
        </p:txBody>
      </p:sp>
      <p:sp>
        <p:nvSpPr>
          <p:cNvPr id="202" name="Google Shape;202;g2736d5e27d5_0_7"/>
          <p:cNvSpPr txBox="1"/>
          <p:nvPr/>
        </p:nvSpPr>
        <p:spPr>
          <a:xfrm>
            <a:off x="361275" y="3653850"/>
            <a:ext cx="367800" cy="4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800">
                <a:solidFill>
                  <a:srgbClr val="991B1E"/>
                </a:solidFill>
                <a:latin typeface="Arial Black"/>
                <a:ea typeface="Arial Black"/>
                <a:cs typeface="Arial Black"/>
                <a:sym typeface="Arial Black"/>
              </a:rPr>
              <a:t>R</a:t>
            </a:r>
            <a:endParaRPr sz="3800">
              <a:solidFill>
                <a:srgbClr val="991B1E"/>
              </a:solidFill>
              <a:latin typeface="Arial Black"/>
              <a:ea typeface="Arial Black"/>
              <a:cs typeface="Arial Black"/>
              <a:sym typeface="Arial Black"/>
            </a:endParaRPr>
          </a:p>
        </p:txBody>
      </p:sp>
      <p:pic>
        <p:nvPicPr>
          <p:cNvPr id="203" name="Google Shape;203;g2736d5e27d5_0_7"/>
          <p:cNvPicPr preferRelativeResize="0"/>
          <p:nvPr/>
        </p:nvPicPr>
        <p:blipFill>
          <a:blip r:embed="rId3">
            <a:alphaModFix/>
          </a:blip>
          <a:stretch>
            <a:fillRect/>
          </a:stretch>
        </p:blipFill>
        <p:spPr>
          <a:xfrm>
            <a:off x="7410100" y="1743576"/>
            <a:ext cx="1656350" cy="1656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07"/>
        <p:cNvGrpSpPr/>
        <p:nvPr/>
      </p:nvGrpSpPr>
      <p:grpSpPr>
        <a:xfrm>
          <a:off x="0" y="0"/>
          <a:ext cx="0" cy="0"/>
          <a:chOff x="0" y="0"/>
          <a:chExt cx="0" cy="0"/>
        </a:xfrm>
      </p:grpSpPr>
      <p:sp>
        <p:nvSpPr>
          <p:cNvPr id="208" name="Google Shape;208;g2736d5e27d5_0_1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AutoNum type="arabicPeriod"/>
            </a:pPr>
            <a:r>
              <a:rPr lang="en-US"/>
              <a:t>Write the Claim in the Circles Ratio CER handout.</a:t>
            </a:r>
            <a:endParaRPr/>
          </a:p>
          <a:p>
            <a:pPr marL="457200" lvl="0" indent="-393700" algn="l" rtl="0">
              <a:spcBef>
                <a:spcPts val="0"/>
              </a:spcBef>
              <a:spcAft>
                <a:spcPts val="0"/>
              </a:spcAft>
              <a:buSzPts val="2600"/>
              <a:buAutoNum type="arabicPeriod"/>
            </a:pPr>
            <a:r>
              <a:rPr lang="en-US"/>
              <a:t>Use the string and ruler to measure each of the three circles.  You may use your own or use the examples on </a:t>
            </a:r>
            <a:r>
              <a:rPr lang="en-US" b="1"/>
              <a:t>slide 6</a:t>
            </a:r>
            <a:r>
              <a:rPr lang="en-US"/>
              <a:t>.  Write this on the Evidence section of your CER handout.</a:t>
            </a:r>
            <a:endParaRPr/>
          </a:p>
          <a:p>
            <a:pPr marL="457200" lvl="0" indent="-393700" algn="l" rtl="0">
              <a:spcBef>
                <a:spcPts val="0"/>
              </a:spcBef>
              <a:spcAft>
                <a:spcPts val="0"/>
              </a:spcAft>
              <a:buSzPts val="2600"/>
              <a:buAutoNum type="arabicPeriod"/>
            </a:pPr>
            <a:r>
              <a:rPr lang="en-US"/>
              <a:t>Write your Reasoning on the appropriate section of your CER handout.</a:t>
            </a:r>
            <a:endParaRPr/>
          </a:p>
        </p:txBody>
      </p:sp>
      <p:sp>
        <p:nvSpPr>
          <p:cNvPr id="209" name="Google Shape;209;g2736d5e27d5_0_1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DIRECTIONS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13"/>
        <p:cNvGrpSpPr/>
        <p:nvPr/>
      </p:nvGrpSpPr>
      <p:grpSpPr>
        <a:xfrm>
          <a:off x="0" y="0"/>
          <a:ext cx="0" cy="0"/>
          <a:chOff x="0" y="0"/>
          <a:chExt cx="0" cy="0"/>
        </a:xfrm>
      </p:grpSpPr>
      <p:sp>
        <p:nvSpPr>
          <p:cNvPr id="214" name="Google Shape;214;g2736d5e27d5_0_208"/>
          <p:cNvSpPr txBox="1">
            <a:spLocks noGrp="1"/>
          </p:cNvSpPr>
          <p:nvPr>
            <p:ph type="body" idx="1"/>
          </p:nvPr>
        </p:nvSpPr>
        <p:spPr>
          <a:xfrm>
            <a:off x="4387725" y="1309350"/>
            <a:ext cx="4299000" cy="3434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1400"/>
              <a:buFont typeface="Arial"/>
              <a:buNone/>
            </a:pPr>
            <a:r>
              <a:rPr lang="en-US" sz="3600">
                <a:latin typeface="Arial"/>
                <a:ea typeface="Arial"/>
                <a:cs typeface="Arial"/>
                <a:sym typeface="Arial"/>
              </a:rPr>
              <a:t>Drought and the Dust Bowl: Climate, Ecosystems, and Human Impact.</a:t>
            </a:r>
            <a:endParaRPr sz="3600"/>
          </a:p>
        </p:txBody>
      </p:sp>
      <p:sp>
        <p:nvSpPr>
          <p:cNvPr id="215" name="Google Shape;215;g2736d5e27d5_0_20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Science </a:t>
            </a:r>
            <a:endParaRPr/>
          </a:p>
        </p:txBody>
      </p:sp>
      <p:pic>
        <p:nvPicPr>
          <p:cNvPr id="216" name="Google Shape;216;g2736d5e27d5_0_208"/>
          <p:cNvPicPr preferRelativeResize="0"/>
          <p:nvPr/>
        </p:nvPicPr>
        <p:blipFill rotWithShape="1">
          <a:blip r:embed="rId3">
            <a:alphaModFix/>
          </a:blip>
          <a:srcRect/>
          <a:stretch/>
        </p:blipFill>
        <p:spPr>
          <a:xfrm>
            <a:off x="604750" y="1309350"/>
            <a:ext cx="3069175" cy="3527775"/>
          </a:xfrm>
          <a:prstGeom prst="rect">
            <a:avLst/>
          </a:prstGeom>
          <a:noFill/>
          <a:ln>
            <a:noFill/>
          </a:ln>
        </p:spPr>
      </p:pic>
      <p:sp>
        <p:nvSpPr>
          <p:cNvPr id="217" name="Google Shape;217;g2736d5e27d5_0_208"/>
          <p:cNvSpPr txBox="1"/>
          <p:nvPr/>
        </p:nvSpPr>
        <p:spPr>
          <a:xfrm>
            <a:off x="4387725" y="3670435"/>
            <a:ext cx="4361400" cy="446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0" i="0" u="none" strike="noStrike" cap="none" dirty="0">
                <a:solidFill>
                  <a:schemeClr val="dk1"/>
                </a:solidFill>
                <a:latin typeface="Arial"/>
                <a:ea typeface="Arial"/>
                <a:cs typeface="Arial"/>
                <a:sym typeface="Arial"/>
              </a:rPr>
              <a:t> </a:t>
            </a:r>
            <a:r>
              <a:rPr lang="en-US" sz="1700" b="0" i="0" u="sng" strike="noStrike" cap="none" dirty="0">
                <a:solidFill>
                  <a:srgbClr val="2200CC"/>
                </a:solidFill>
                <a:latin typeface="Arial"/>
                <a:ea typeface="Arial"/>
                <a:cs typeface="Arial"/>
                <a:sym typeface="Arial"/>
                <a:hlinkClick r:id="rId4">
                  <a:extLst>
                    <a:ext uri="{A12FA001-AC4F-418D-AE19-62706E023703}">
                      <ahyp:hlinkClr xmlns:ahyp="http://schemas.microsoft.com/office/drawing/2018/hyperlinkcolor" val="tx"/>
                    </a:ext>
                  </a:extLst>
                </a:hlinkClick>
              </a:rPr>
              <a:t>https://learn.k20center.ou.edu/lesson/555</a:t>
            </a:r>
            <a:r>
              <a:rPr lang="en-US" sz="1700" b="0" i="0" u="none" strike="noStrike" cap="none" dirty="0">
                <a:solidFill>
                  <a:schemeClr val="dk1"/>
                </a:solidFill>
                <a:latin typeface="Arial"/>
                <a:ea typeface="Arial"/>
                <a:cs typeface="Arial"/>
                <a:sym typeface="Arial"/>
              </a:rPr>
              <a:t> </a:t>
            </a:r>
            <a:endParaRPr sz="20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21"/>
        <p:cNvGrpSpPr/>
        <p:nvPr/>
      </p:nvGrpSpPr>
      <p:grpSpPr>
        <a:xfrm>
          <a:off x="0" y="0"/>
          <a:ext cx="0" cy="0"/>
          <a:chOff x="0" y="0"/>
          <a:chExt cx="0" cy="0"/>
        </a:xfrm>
      </p:grpSpPr>
      <p:sp>
        <p:nvSpPr>
          <p:cNvPr id="222" name="Google Shape;222;g2736d5e27d5_0_215"/>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AutoNum type="arabicPeriod"/>
            </a:pPr>
            <a:r>
              <a:rPr lang="en-US"/>
              <a:t>Review the information on the charts from Oklahoma’s temperature, precipitation, and dust, slides 5-9.</a:t>
            </a:r>
            <a:endParaRPr/>
          </a:p>
          <a:p>
            <a:pPr marL="457200" lvl="0" indent="-393700" algn="l" rtl="0">
              <a:spcBef>
                <a:spcPts val="0"/>
              </a:spcBef>
              <a:spcAft>
                <a:spcPts val="0"/>
              </a:spcAft>
              <a:buSzPts val="2600"/>
              <a:buAutoNum type="arabicPeriod"/>
            </a:pPr>
            <a:r>
              <a:rPr lang="en-US"/>
              <a:t>Complete the Engage section on your CER &amp; Rubric handout. </a:t>
            </a:r>
            <a:endParaRPr/>
          </a:p>
        </p:txBody>
      </p:sp>
      <p:sp>
        <p:nvSpPr>
          <p:cNvPr id="223" name="Google Shape;223;g2736d5e27d5_0_21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DIRECTIONS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ctrTitle"/>
          </p:nvPr>
        </p:nvSpPr>
        <p:spPr>
          <a:xfrm>
            <a:off x="646177" y="1028698"/>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CER Across Content Areas</a:t>
            </a:r>
            <a:endParaRPr dirty="0"/>
          </a:p>
        </p:txBody>
      </p:sp>
      <p:sp>
        <p:nvSpPr>
          <p:cNvPr id="102" name="Google Shape;102;p2"/>
          <p:cNvSpPr txBox="1">
            <a:spLocks noGrp="1"/>
          </p:cNvSpPr>
          <p:nvPr>
            <p:ph type="subTitle" idx="1"/>
          </p:nvPr>
        </p:nvSpPr>
        <p:spPr>
          <a:xfrm>
            <a:off x="644650" y="2400300"/>
            <a:ext cx="7854600" cy="2580000"/>
          </a:xfrm>
          <a:prstGeom prst="rect">
            <a:avLst/>
          </a:prstGeom>
          <a:noFill/>
          <a:ln>
            <a:noFill/>
          </a:ln>
        </p:spPr>
        <p:txBody>
          <a:bodyPr spcFirstLastPara="1" wrap="square" lIns="0" tIns="45700" rIns="18275" bIns="45700" anchor="t" anchorCtr="0">
            <a:normAutofit/>
          </a:bodyPr>
          <a:lstStyle/>
          <a:p>
            <a:pPr marL="0" marR="34288" lvl="0" indent="0" algn="l" rtl="0">
              <a:lnSpc>
                <a:spcPct val="100000"/>
              </a:lnSpc>
              <a:spcBef>
                <a:spcPts val="0"/>
              </a:spcBef>
              <a:spcAft>
                <a:spcPts val="0"/>
              </a:spcAft>
              <a:buSzPts val="2600"/>
              <a:buNone/>
            </a:pPr>
            <a:r>
              <a:rPr lang="en-US"/>
              <a:t>Claim Evidence Reasoning Strategy Across Content Areas </a:t>
            </a:r>
            <a:endParaRPr/>
          </a:p>
          <a:p>
            <a:pPr marL="0" marR="34288" lvl="0" indent="0" algn="l" rtl="0">
              <a:lnSpc>
                <a:spcPct val="100000"/>
              </a:lnSpc>
              <a:spcBef>
                <a:spcPts val="0"/>
              </a:spcBef>
              <a:spcAft>
                <a:spcPts val="0"/>
              </a:spcAft>
              <a:buSzPts val="2600"/>
              <a:buNone/>
            </a:pPr>
            <a:endParaRPr/>
          </a:p>
          <a:p>
            <a:pPr marL="0" marR="34289" lvl="0" indent="0" algn="l" rtl="0">
              <a:lnSpc>
                <a:spcPct val="100000"/>
              </a:lnSpc>
              <a:spcBef>
                <a:spcPts val="0"/>
              </a:spcBef>
              <a:spcAft>
                <a:spcPts val="0"/>
              </a:spcAft>
              <a:buSzPts val="2600"/>
              <a:buNone/>
            </a:pPr>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227"/>
        <p:cNvGrpSpPr/>
        <p:nvPr/>
      </p:nvGrpSpPr>
      <p:grpSpPr>
        <a:xfrm>
          <a:off x="0" y="0"/>
          <a:ext cx="0" cy="0"/>
          <a:chOff x="0" y="0"/>
          <a:chExt cx="0" cy="0"/>
        </a:xfrm>
      </p:grpSpPr>
      <p:pic>
        <p:nvPicPr>
          <p:cNvPr id="230" name="Google Shape;230;g2736d5e27d5_0_220"/>
          <p:cNvPicPr preferRelativeResize="0"/>
          <p:nvPr/>
        </p:nvPicPr>
        <p:blipFill rotWithShape="1">
          <a:blip r:embed="rId3">
            <a:alphaModFix/>
          </a:blip>
          <a:srcRect/>
          <a:stretch/>
        </p:blipFill>
        <p:spPr>
          <a:xfrm>
            <a:off x="416257" y="443557"/>
            <a:ext cx="7581331" cy="380772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234"/>
        <p:cNvGrpSpPr/>
        <p:nvPr/>
      </p:nvGrpSpPr>
      <p:grpSpPr>
        <a:xfrm>
          <a:off x="0" y="0"/>
          <a:ext cx="0" cy="0"/>
          <a:chOff x="0" y="0"/>
          <a:chExt cx="0" cy="0"/>
        </a:xfrm>
      </p:grpSpPr>
      <p:pic>
        <p:nvPicPr>
          <p:cNvPr id="237" name="Google Shape;237;g2736d5e27d5_0_226"/>
          <p:cNvPicPr preferRelativeResize="0"/>
          <p:nvPr/>
        </p:nvPicPr>
        <p:blipFill rotWithShape="1">
          <a:blip r:embed="rId3">
            <a:alphaModFix/>
          </a:blip>
          <a:srcRect l="14483" t="-4666" r="13560" b="1630"/>
          <a:stretch/>
        </p:blipFill>
        <p:spPr>
          <a:xfrm>
            <a:off x="839338" y="70370"/>
            <a:ext cx="6864824" cy="47434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241"/>
        <p:cNvGrpSpPr/>
        <p:nvPr/>
      </p:nvGrpSpPr>
      <p:grpSpPr>
        <a:xfrm>
          <a:off x="0" y="0"/>
          <a:ext cx="0" cy="0"/>
          <a:chOff x="0" y="0"/>
          <a:chExt cx="0" cy="0"/>
        </a:xfrm>
      </p:grpSpPr>
      <p:pic>
        <p:nvPicPr>
          <p:cNvPr id="244" name="Google Shape;244;g2736d5e27d5_0_232"/>
          <p:cNvPicPr preferRelativeResize="0"/>
          <p:nvPr/>
        </p:nvPicPr>
        <p:blipFill rotWithShape="1">
          <a:blip r:embed="rId3">
            <a:alphaModFix/>
          </a:blip>
          <a:srcRect t="19267" b="22935"/>
          <a:stretch/>
        </p:blipFill>
        <p:spPr>
          <a:xfrm>
            <a:off x="170597" y="532263"/>
            <a:ext cx="8802805" cy="34324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248"/>
        <p:cNvGrpSpPr/>
        <p:nvPr/>
      </p:nvGrpSpPr>
      <p:grpSpPr>
        <a:xfrm>
          <a:off x="0" y="0"/>
          <a:ext cx="0" cy="0"/>
          <a:chOff x="0" y="0"/>
          <a:chExt cx="0" cy="0"/>
        </a:xfrm>
      </p:grpSpPr>
      <p:pic>
        <p:nvPicPr>
          <p:cNvPr id="251" name="Google Shape;251;g2736d5e27d5_0_238"/>
          <p:cNvPicPr preferRelativeResize="0"/>
          <p:nvPr/>
        </p:nvPicPr>
        <p:blipFill rotWithShape="1">
          <a:blip r:embed="rId3">
            <a:alphaModFix/>
          </a:blip>
          <a:srcRect/>
          <a:stretch/>
        </p:blipFill>
        <p:spPr>
          <a:xfrm>
            <a:off x="0" y="0"/>
            <a:ext cx="9144000"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55"/>
        <p:cNvGrpSpPr/>
        <p:nvPr/>
      </p:nvGrpSpPr>
      <p:grpSpPr>
        <a:xfrm>
          <a:off x="0" y="0"/>
          <a:ext cx="0" cy="0"/>
          <a:chOff x="0" y="0"/>
          <a:chExt cx="0" cy="0"/>
        </a:xfrm>
      </p:grpSpPr>
      <p:sp>
        <p:nvSpPr>
          <p:cNvPr id="256" name="Google Shape;256;g2736d5e27d5_0_24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a:t>National Drought Mitigation Center| The Dust Bowl</a:t>
            </a:r>
            <a:endParaRPr/>
          </a:p>
        </p:txBody>
      </p:sp>
      <p:pic>
        <p:nvPicPr>
          <p:cNvPr id="257" name="Google Shape;257;g2736d5e27d5_0_244"/>
          <p:cNvPicPr preferRelativeResize="0"/>
          <p:nvPr/>
        </p:nvPicPr>
        <p:blipFill rotWithShape="1">
          <a:blip r:embed="rId3">
            <a:alphaModFix/>
          </a:blip>
          <a:srcRect/>
          <a:stretch/>
        </p:blipFill>
        <p:spPr>
          <a:xfrm>
            <a:off x="2991200" y="1061725"/>
            <a:ext cx="3259900" cy="3259900"/>
          </a:xfrm>
          <a:prstGeom prst="rect">
            <a:avLst/>
          </a:prstGeom>
          <a:noFill/>
          <a:ln>
            <a:noFill/>
          </a:ln>
        </p:spPr>
      </p:pic>
      <p:sp>
        <p:nvSpPr>
          <p:cNvPr id="258" name="Google Shape;258;g2736d5e27d5_0_244"/>
          <p:cNvSpPr txBox="1"/>
          <p:nvPr/>
        </p:nvSpPr>
        <p:spPr>
          <a:xfrm>
            <a:off x="1027000" y="4321625"/>
            <a:ext cx="71883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Arial"/>
                <a:ea typeface="Arial"/>
                <a:cs typeface="Arial"/>
                <a:sym typeface="Arial"/>
              </a:rPr>
              <a:t>https://drought.unl.edu/dustbowl/ </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262"/>
        <p:cNvGrpSpPr/>
        <p:nvPr/>
      </p:nvGrpSpPr>
      <p:grpSpPr>
        <a:xfrm>
          <a:off x="0" y="0"/>
          <a:ext cx="0" cy="0"/>
          <a:chOff x="0" y="0"/>
          <a:chExt cx="0" cy="0"/>
        </a:xfrm>
      </p:grpSpPr>
      <p:pic>
        <p:nvPicPr>
          <p:cNvPr id="265" name="Google Shape;265;g2736d5e27d5_0_250"/>
          <p:cNvPicPr preferRelativeResize="0"/>
          <p:nvPr/>
        </p:nvPicPr>
        <p:blipFill rotWithShape="1">
          <a:blip r:embed="rId3">
            <a:alphaModFix/>
          </a:blip>
          <a:srcRect t="13134" b="23980"/>
          <a:stretch/>
        </p:blipFill>
        <p:spPr>
          <a:xfrm>
            <a:off x="242248" y="702267"/>
            <a:ext cx="8659504" cy="32345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270"/>
        <p:cNvGrpSpPr/>
        <p:nvPr/>
      </p:nvGrpSpPr>
      <p:grpSpPr>
        <a:xfrm>
          <a:off x="0" y="0"/>
          <a:ext cx="0" cy="0"/>
          <a:chOff x="0" y="0"/>
          <a:chExt cx="0" cy="0"/>
        </a:xfrm>
      </p:grpSpPr>
      <p:sp>
        <p:nvSpPr>
          <p:cNvPr id="271" name="Google Shape;271;g2736d5e27d5_0_334"/>
          <p:cNvSpPr txBox="1">
            <a:spLocks noGrp="1"/>
          </p:cNvSpPr>
          <p:nvPr>
            <p:ph type="title" idx="4294967295"/>
          </p:nvPr>
        </p:nvSpPr>
        <p:spPr>
          <a:xfrm>
            <a:off x="457200" y="191975"/>
            <a:ext cx="8229600" cy="8676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Social Studies </a:t>
            </a:r>
            <a:endParaRPr dirty="0"/>
          </a:p>
        </p:txBody>
      </p:sp>
      <p:pic>
        <p:nvPicPr>
          <p:cNvPr id="272" name="Google Shape;272;g2736d5e27d5_0_334"/>
          <p:cNvPicPr preferRelativeResize="0"/>
          <p:nvPr/>
        </p:nvPicPr>
        <p:blipFill rotWithShape="1">
          <a:blip r:embed="rId3">
            <a:alphaModFix/>
          </a:blip>
          <a:srcRect/>
          <a:stretch/>
        </p:blipFill>
        <p:spPr>
          <a:xfrm>
            <a:off x="1298576" y="1442400"/>
            <a:ext cx="3273424" cy="3269575"/>
          </a:xfrm>
          <a:prstGeom prst="rect">
            <a:avLst/>
          </a:prstGeom>
          <a:noFill/>
          <a:ln>
            <a:noFill/>
          </a:ln>
        </p:spPr>
      </p:pic>
      <p:sp>
        <p:nvSpPr>
          <p:cNvPr id="273" name="Google Shape;273;g2736d5e27d5_0_334"/>
          <p:cNvSpPr txBox="1"/>
          <p:nvPr/>
        </p:nvSpPr>
        <p:spPr>
          <a:xfrm>
            <a:off x="5070025" y="1442400"/>
            <a:ext cx="3000000" cy="2401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1" u="none" strike="noStrike" cap="none">
                <a:solidFill>
                  <a:schemeClr val="dk1"/>
                </a:solidFill>
                <a:latin typeface="Calibri"/>
                <a:ea typeface="Calibri"/>
                <a:cs typeface="Calibri"/>
                <a:sym typeface="Calibri"/>
              </a:rPr>
              <a:t>Tinker v.      Des Moines</a:t>
            </a:r>
            <a:r>
              <a:rPr lang="en-US" sz="3600" b="0" i="0" u="none" strike="noStrike" cap="none">
                <a:solidFill>
                  <a:schemeClr val="dk1"/>
                </a:solidFill>
                <a:latin typeface="Calibri"/>
                <a:ea typeface="Calibri"/>
                <a:cs typeface="Calibri"/>
                <a:sym typeface="Calibri"/>
              </a:rPr>
              <a:t> and the First Amendment</a:t>
            </a:r>
            <a:endParaRPr sz="3600" b="0" i="0" u="none" strike="noStrike" cap="none">
              <a:solidFill>
                <a:schemeClr val="dk1"/>
              </a:solidFill>
              <a:latin typeface="Calibri"/>
              <a:ea typeface="Calibri"/>
              <a:cs typeface="Calibri"/>
              <a:sym typeface="Calibri"/>
            </a:endParaRPr>
          </a:p>
        </p:txBody>
      </p:sp>
      <p:sp>
        <p:nvSpPr>
          <p:cNvPr id="274" name="Google Shape;274;g2736d5e27d5_0_334"/>
          <p:cNvSpPr txBox="1"/>
          <p:nvPr/>
        </p:nvSpPr>
        <p:spPr>
          <a:xfrm>
            <a:off x="4818075" y="3843600"/>
            <a:ext cx="36006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sng" strike="noStrike" cap="none">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https://learn.k20center.ou.edu/lesson/1527</a:t>
            </a:r>
            <a:r>
              <a:rPr lang="en-US" sz="1400" b="0" i="0" u="none" strike="noStrike" cap="none">
                <a:solidFill>
                  <a:srgbClr val="0000FF"/>
                </a:solidFill>
                <a:latin typeface="Arial"/>
                <a:ea typeface="Arial"/>
                <a:cs typeface="Arial"/>
                <a:sym typeface="Arial"/>
              </a:rPr>
              <a:t> </a:t>
            </a:r>
            <a:endParaRPr sz="1400" b="0" i="0" u="none" strike="noStrike" cap="none">
              <a:solidFill>
                <a:srgbClr val="0000FF"/>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78"/>
        <p:cNvGrpSpPr/>
        <p:nvPr/>
      </p:nvGrpSpPr>
      <p:grpSpPr>
        <a:xfrm>
          <a:off x="0" y="0"/>
          <a:ext cx="0" cy="0"/>
          <a:chOff x="0" y="0"/>
          <a:chExt cx="0" cy="0"/>
        </a:xfrm>
      </p:grpSpPr>
      <p:sp>
        <p:nvSpPr>
          <p:cNvPr id="279" name="Google Shape;279;g2736d5e27d5_0_341"/>
          <p:cNvSpPr txBox="1"/>
          <p:nvPr/>
        </p:nvSpPr>
        <p:spPr>
          <a:xfrm>
            <a:off x="457200" y="528066"/>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991B1E"/>
                </a:solidFill>
                <a:latin typeface="Calibri"/>
                <a:ea typeface="Calibri"/>
                <a:cs typeface="Calibri"/>
                <a:sym typeface="Calibri"/>
              </a:rPr>
              <a:t>Why-Lighting</a:t>
            </a:r>
            <a:endParaRPr sz="3600" b="1" i="0" u="none" strike="noStrike" cap="none">
              <a:solidFill>
                <a:srgbClr val="991B1E"/>
              </a:solidFill>
              <a:latin typeface="Calibri"/>
              <a:ea typeface="Calibri"/>
              <a:cs typeface="Calibri"/>
              <a:sym typeface="Calibri"/>
            </a:endParaRPr>
          </a:p>
        </p:txBody>
      </p:sp>
      <p:sp>
        <p:nvSpPr>
          <p:cNvPr id="280" name="Google Shape;280;g2736d5e27d5_0_341"/>
          <p:cNvSpPr txBo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00000"/>
              </a:lnSpc>
              <a:spcBef>
                <a:spcPts val="0"/>
              </a:spcBef>
              <a:spcAft>
                <a:spcPts val="0"/>
              </a:spcAft>
              <a:buClr>
                <a:srgbClr val="991B1E"/>
              </a:buClr>
              <a:buSzPts val="2600"/>
              <a:buFont typeface="Arial"/>
              <a:buChar char="•"/>
            </a:pPr>
            <a:r>
              <a:rPr lang="en-US" sz="2600" b="0" i="0" u="none" strike="noStrike" cap="none" dirty="0">
                <a:solidFill>
                  <a:srgbClr val="000000"/>
                </a:solidFill>
                <a:latin typeface="Calibri"/>
                <a:ea typeface="Calibri"/>
                <a:cs typeface="Calibri"/>
                <a:sym typeface="Calibri"/>
              </a:rPr>
              <a:t>As you read, </a:t>
            </a:r>
            <a:r>
              <a:rPr lang="en-US" sz="2600" b="1" i="1" u="none" strike="noStrike" cap="none" dirty="0">
                <a:solidFill>
                  <a:srgbClr val="000000"/>
                </a:solidFill>
                <a:latin typeface="Calibri"/>
                <a:ea typeface="Calibri"/>
                <a:cs typeface="Calibri"/>
                <a:sym typeface="Calibri"/>
              </a:rPr>
              <a:t>Tinker v. Des Moines</a:t>
            </a:r>
            <a:r>
              <a:rPr lang="en-US" sz="2600" b="0" i="0" u="none" strike="noStrike" cap="none" dirty="0">
                <a:solidFill>
                  <a:srgbClr val="000000"/>
                </a:solidFill>
                <a:latin typeface="Calibri"/>
                <a:ea typeface="Calibri"/>
                <a:cs typeface="Calibri"/>
                <a:sym typeface="Calibri"/>
              </a:rPr>
              <a:t>,  you will Why-Light any information that helps to answer the following  question:</a:t>
            </a:r>
            <a:endParaRPr sz="2600" b="0" i="0" u="none" strike="noStrike" cap="none" dirty="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Calibri"/>
              <a:ea typeface="Calibri"/>
              <a:cs typeface="Calibri"/>
              <a:sym typeface="Calibri"/>
            </a:endParaRPr>
          </a:p>
          <a:p>
            <a:pPr marL="1039495" marR="0" lvl="1" indent="-457200" algn="l" rtl="0">
              <a:lnSpc>
                <a:spcPct val="100000"/>
              </a:lnSpc>
              <a:spcBef>
                <a:spcPts val="0"/>
              </a:spcBef>
              <a:spcAft>
                <a:spcPts val="0"/>
              </a:spcAft>
              <a:buClr>
                <a:srgbClr val="DCBA25"/>
              </a:buClr>
              <a:buSzPct val="100000"/>
              <a:buFont typeface="Wingdings" panose="05000000000000000000" pitchFamily="2" charset="2"/>
              <a:buChar char="§"/>
            </a:pPr>
            <a:r>
              <a:rPr lang="en-US" sz="2600" b="0" i="1" u="none" strike="noStrike" cap="none" dirty="0">
                <a:solidFill>
                  <a:srgbClr val="000000"/>
                </a:solidFill>
                <a:latin typeface="Calibri"/>
                <a:ea typeface="Calibri"/>
                <a:cs typeface="Calibri"/>
                <a:sym typeface="Calibri"/>
              </a:rPr>
              <a:t>“How does this case help extend students rights?”</a:t>
            </a:r>
            <a:endParaRPr sz="2600" b="0" i="1" u="none" strike="noStrike" cap="none" dirty="0">
              <a:solidFill>
                <a:srgbClr val="000000"/>
              </a:solidFill>
              <a:latin typeface="Calibri"/>
              <a:ea typeface="Calibri"/>
              <a:cs typeface="Calibri"/>
              <a:sym typeface="Calibri"/>
            </a:endParaRPr>
          </a:p>
          <a:p>
            <a:pPr marL="914400" marR="0" lvl="0" indent="0" algn="l" rtl="0">
              <a:lnSpc>
                <a:spcPct val="100000"/>
              </a:lnSpc>
              <a:spcBef>
                <a:spcPts val="0"/>
              </a:spcBef>
              <a:spcAft>
                <a:spcPts val="0"/>
              </a:spcAft>
              <a:buClr>
                <a:srgbClr val="000000"/>
              </a:buClr>
              <a:buSzPts val="2000"/>
              <a:buFont typeface="Arial"/>
              <a:buNone/>
            </a:pPr>
            <a:endParaRPr sz="2000" b="0" i="1" u="none" strike="noStrike" cap="none" dirty="0">
              <a:solidFill>
                <a:srgbClr val="000000"/>
              </a:solidFill>
              <a:latin typeface="Calibri"/>
              <a:ea typeface="Calibri"/>
              <a:cs typeface="Calibri"/>
              <a:sym typeface="Calibri"/>
            </a:endParaRPr>
          </a:p>
          <a:p>
            <a:pPr marL="457200" marR="0" lvl="0" indent="-393700" algn="l" rtl="0">
              <a:lnSpc>
                <a:spcPct val="100000"/>
              </a:lnSpc>
              <a:spcBef>
                <a:spcPts val="0"/>
              </a:spcBef>
              <a:spcAft>
                <a:spcPts val="0"/>
              </a:spcAft>
              <a:buClr>
                <a:srgbClr val="991B1E"/>
              </a:buClr>
              <a:buSzPts val="2600"/>
              <a:buFont typeface="Arial"/>
              <a:buChar char="•"/>
            </a:pPr>
            <a:r>
              <a:rPr lang="en-US" sz="2600" b="0" i="0" u="none" strike="noStrike" cap="none" dirty="0">
                <a:solidFill>
                  <a:srgbClr val="000000"/>
                </a:solidFill>
                <a:latin typeface="Calibri"/>
                <a:ea typeface="Calibri"/>
                <a:cs typeface="Calibri"/>
                <a:sym typeface="Calibri"/>
              </a:rPr>
              <a:t>Justify your highlighting  with notes in the margins that explain your reasoning.</a:t>
            </a:r>
            <a:endParaRPr sz="26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00"/>
              <a:buFont typeface="Arial"/>
              <a:buNone/>
            </a:pPr>
            <a:endParaRPr sz="2500" b="0" i="1"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500"/>
              <a:buFont typeface="Arial"/>
              <a:buNone/>
            </a:pPr>
            <a:endParaRPr sz="2500" b="0" i="1" u="none" strike="noStrike" cap="none" dirty="0">
              <a:solidFill>
                <a:srgbClr val="000000"/>
              </a:solidFill>
              <a:latin typeface="Calibri"/>
              <a:ea typeface="Calibri"/>
              <a:cs typeface="Calibri"/>
              <a:sym typeface="Calibri"/>
            </a:endParaRPr>
          </a:p>
        </p:txBody>
      </p:sp>
      <p:pic>
        <p:nvPicPr>
          <p:cNvPr id="281" name="Google Shape;281;g2736d5e27d5_0_341"/>
          <p:cNvPicPr preferRelativeResize="0"/>
          <p:nvPr/>
        </p:nvPicPr>
        <p:blipFill rotWithShape="1">
          <a:blip r:embed="rId3">
            <a:alphaModFix/>
          </a:blip>
          <a:srcRect/>
          <a:stretch/>
        </p:blipFill>
        <p:spPr>
          <a:xfrm>
            <a:off x="6257175" y="150650"/>
            <a:ext cx="2429625" cy="12348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285"/>
        <p:cNvGrpSpPr/>
        <p:nvPr/>
      </p:nvGrpSpPr>
      <p:grpSpPr>
        <a:xfrm>
          <a:off x="0" y="0"/>
          <a:ext cx="0" cy="0"/>
          <a:chOff x="0" y="0"/>
          <a:chExt cx="0" cy="0"/>
        </a:xfrm>
      </p:grpSpPr>
      <p:sp>
        <p:nvSpPr>
          <p:cNvPr id="286" name="Google Shape;286;g2736d5e27d5_0_347"/>
          <p:cNvSpPr txBox="1"/>
          <p:nvPr/>
        </p:nvSpPr>
        <p:spPr>
          <a:xfrm>
            <a:off x="457200" y="103691"/>
            <a:ext cx="8229600" cy="85740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991B1E"/>
                </a:solidFill>
                <a:latin typeface="Calibri"/>
                <a:ea typeface="Calibri"/>
                <a:cs typeface="Calibri"/>
                <a:sym typeface="Calibri"/>
              </a:rPr>
              <a:t>Claim, Evidence, Reasoning (CER)</a:t>
            </a:r>
            <a:endParaRPr sz="3600" b="1" i="0" u="none" strike="noStrike" cap="none">
              <a:solidFill>
                <a:srgbClr val="991B1E"/>
              </a:solidFill>
              <a:latin typeface="Calibri"/>
              <a:ea typeface="Calibri"/>
              <a:cs typeface="Calibri"/>
              <a:sym typeface="Calibri"/>
            </a:endParaRPr>
          </a:p>
        </p:txBody>
      </p:sp>
      <p:sp>
        <p:nvSpPr>
          <p:cNvPr id="287" name="Google Shape;287;g2736d5e27d5_0_347"/>
          <p:cNvSpPr txBox="1"/>
          <p:nvPr/>
        </p:nvSpPr>
        <p:spPr>
          <a:xfrm>
            <a:off x="295950" y="1086973"/>
            <a:ext cx="7106336" cy="3952835"/>
          </a:xfrm>
          <a:prstGeom prst="rect">
            <a:avLst/>
          </a:prstGeom>
          <a:noFill/>
          <a:ln>
            <a:noFill/>
          </a:ln>
        </p:spPr>
        <p:txBody>
          <a:bodyPr spcFirstLastPara="1" wrap="square" lIns="91425" tIns="45700" rIns="91425" bIns="45700" anchor="t" anchorCtr="0">
            <a:noAutofit/>
          </a:bodyPr>
          <a:lstStyle/>
          <a:p>
            <a:pPr marL="457200" marR="0" lvl="0" indent="-361950" algn="l" rtl="0">
              <a:lnSpc>
                <a:spcPct val="100000"/>
              </a:lnSpc>
              <a:spcBef>
                <a:spcPts val="520"/>
              </a:spcBef>
              <a:spcAft>
                <a:spcPts val="0"/>
              </a:spcAft>
              <a:buClr>
                <a:srgbClr val="991B1E"/>
              </a:buClr>
              <a:buSzPts val="2100"/>
              <a:buFont typeface="Arial"/>
              <a:buChar char="•"/>
            </a:pPr>
            <a:r>
              <a:rPr lang="en-US" sz="2000" b="0" i="0" u="none" strike="noStrike" cap="none" dirty="0">
                <a:solidFill>
                  <a:srgbClr val="000000"/>
                </a:solidFill>
                <a:latin typeface="Calibri"/>
                <a:ea typeface="Calibri"/>
                <a:cs typeface="Calibri"/>
                <a:sym typeface="Calibri"/>
              </a:rPr>
              <a:t>Use evidence to create a claim, provide evidence,</a:t>
            </a:r>
            <a:br>
              <a:rPr lang="en-US" sz="20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and state your reasoning based on the </a:t>
            </a:r>
            <a:br>
              <a:rPr lang="en-US" sz="2000" b="0" i="0" u="none" strike="noStrike" cap="none" dirty="0">
                <a:solidFill>
                  <a:srgbClr val="000000"/>
                </a:solidFill>
                <a:latin typeface="Calibri"/>
                <a:ea typeface="Calibri"/>
                <a:cs typeface="Calibri"/>
                <a:sym typeface="Calibri"/>
              </a:rPr>
            </a:br>
            <a:r>
              <a:rPr lang="en-US" sz="2000" b="0" i="0" u="none" strike="noStrike" cap="none" dirty="0">
                <a:solidFill>
                  <a:srgbClr val="000000"/>
                </a:solidFill>
                <a:latin typeface="Calibri"/>
                <a:ea typeface="Calibri"/>
                <a:cs typeface="Calibri"/>
                <a:sym typeface="Calibri"/>
              </a:rPr>
              <a:t>following question: </a:t>
            </a:r>
            <a:endParaRPr sz="2000" b="0" i="0" u="none" strike="noStrike" cap="none" dirty="0">
              <a:solidFill>
                <a:srgbClr val="000000"/>
              </a:solidFill>
              <a:latin typeface="Calibri"/>
              <a:ea typeface="Calibri"/>
              <a:cs typeface="Calibri"/>
              <a:sym typeface="Calibri"/>
            </a:endParaRPr>
          </a:p>
          <a:p>
            <a:pPr marL="457200" marR="0" lvl="0" indent="-361950" algn="l" rtl="0">
              <a:lnSpc>
                <a:spcPct val="100000"/>
              </a:lnSpc>
              <a:spcBef>
                <a:spcPts val="520"/>
              </a:spcBef>
              <a:spcAft>
                <a:spcPts val="0"/>
              </a:spcAft>
              <a:buClr>
                <a:srgbClr val="991B1E"/>
              </a:buClr>
              <a:buSzPts val="2100"/>
              <a:buFont typeface="Arial"/>
              <a:buChar char="•"/>
            </a:pPr>
            <a:r>
              <a:rPr lang="en-US" sz="2000" b="0" i="1" u="none" strike="noStrike" cap="none" dirty="0">
                <a:solidFill>
                  <a:srgbClr val="000000"/>
                </a:solidFill>
                <a:latin typeface="Calibri"/>
                <a:ea typeface="Calibri"/>
                <a:cs typeface="Calibri"/>
                <a:sym typeface="Calibri"/>
              </a:rPr>
              <a:t>How does the landmark decision of Tinker v Des Moines clarify and extend students’ rights protected by the First Amendment?</a:t>
            </a:r>
            <a:endParaRPr sz="2000" b="0" i="1" u="none" strike="noStrike" cap="none" dirty="0">
              <a:solidFill>
                <a:srgbClr val="000000"/>
              </a:solidFill>
              <a:latin typeface="Calibri"/>
              <a:ea typeface="Calibri"/>
              <a:cs typeface="Calibri"/>
              <a:sym typeface="Calibri"/>
            </a:endParaRPr>
          </a:p>
          <a:p>
            <a:pPr marL="457200" marR="0" lvl="0" indent="-361950" algn="l" rtl="0">
              <a:lnSpc>
                <a:spcPct val="100000"/>
              </a:lnSpc>
              <a:spcBef>
                <a:spcPts val="520"/>
              </a:spcBef>
              <a:spcAft>
                <a:spcPts val="0"/>
              </a:spcAft>
              <a:buClr>
                <a:srgbClr val="991B1E"/>
              </a:buClr>
              <a:buSzPts val="2100"/>
              <a:buFont typeface="Calibri"/>
              <a:buChar char="•"/>
            </a:pPr>
            <a:r>
              <a:rPr lang="en-US" sz="2000" b="0" i="0" u="none" strike="noStrike" cap="none" dirty="0">
                <a:solidFill>
                  <a:srgbClr val="000000"/>
                </a:solidFill>
                <a:latin typeface="Calibri"/>
                <a:ea typeface="Calibri"/>
                <a:cs typeface="Calibri"/>
                <a:sym typeface="Calibri"/>
              </a:rPr>
              <a:t>Claim: Create a claim based on the following question.</a:t>
            </a:r>
            <a:endParaRPr sz="2000" b="0" i="0" u="none" strike="noStrike" cap="none" dirty="0">
              <a:solidFill>
                <a:srgbClr val="000000"/>
              </a:solidFill>
              <a:latin typeface="Calibri"/>
              <a:ea typeface="Calibri"/>
              <a:cs typeface="Calibri"/>
              <a:sym typeface="Calibri"/>
            </a:endParaRPr>
          </a:p>
          <a:p>
            <a:pPr marL="457200" marR="0" lvl="0" indent="-361950" algn="l" rtl="0">
              <a:lnSpc>
                <a:spcPct val="100000"/>
              </a:lnSpc>
              <a:spcBef>
                <a:spcPts val="520"/>
              </a:spcBef>
              <a:spcAft>
                <a:spcPts val="0"/>
              </a:spcAft>
              <a:buClr>
                <a:srgbClr val="991B1E"/>
              </a:buClr>
              <a:buSzPts val="2100"/>
              <a:buFont typeface="Calibri"/>
              <a:buChar char="•"/>
            </a:pPr>
            <a:r>
              <a:rPr lang="en-US" sz="2000" b="0" i="0" u="none" strike="noStrike" cap="none" dirty="0">
                <a:solidFill>
                  <a:srgbClr val="000000"/>
                </a:solidFill>
                <a:latin typeface="Calibri"/>
                <a:ea typeface="Calibri"/>
                <a:cs typeface="Calibri"/>
                <a:sym typeface="Calibri"/>
              </a:rPr>
              <a:t>Evidence: Provide direct evidence from the reading to support your claim </a:t>
            </a:r>
            <a:endParaRPr sz="2000" b="0" i="0" u="none" strike="noStrike" cap="none" dirty="0">
              <a:solidFill>
                <a:srgbClr val="000000"/>
              </a:solidFill>
              <a:latin typeface="Calibri"/>
              <a:ea typeface="Calibri"/>
              <a:cs typeface="Calibri"/>
              <a:sym typeface="Calibri"/>
            </a:endParaRPr>
          </a:p>
          <a:p>
            <a:pPr marL="457200" marR="0" lvl="0" indent="-361950" algn="l" rtl="0">
              <a:lnSpc>
                <a:spcPct val="100000"/>
              </a:lnSpc>
              <a:spcBef>
                <a:spcPts val="520"/>
              </a:spcBef>
              <a:spcAft>
                <a:spcPts val="0"/>
              </a:spcAft>
              <a:buClr>
                <a:srgbClr val="991B1E"/>
              </a:buClr>
              <a:buSzPts val="2100"/>
              <a:buFont typeface="Calibri"/>
              <a:buChar char="•"/>
            </a:pPr>
            <a:r>
              <a:rPr lang="en-US" sz="2000" b="0" i="0" u="none" strike="noStrike" cap="none" dirty="0">
                <a:solidFill>
                  <a:srgbClr val="000000"/>
                </a:solidFill>
                <a:latin typeface="Calibri"/>
                <a:ea typeface="Calibri"/>
                <a:cs typeface="Calibri"/>
                <a:sym typeface="Calibri"/>
              </a:rPr>
              <a:t>Reasoning: Explain your reasoning and how the evidence supports it. </a:t>
            </a:r>
            <a:endParaRPr sz="2000" b="0" i="0" u="none" strike="noStrike" cap="none" dirty="0">
              <a:solidFill>
                <a:srgbClr val="000000"/>
              </a:solidFill>
              <a:latin typeface="Calibri"/>
              <a:ea typeface="Calibri"/>
              <a:cs typeface="Calibri"/>
              <a:sym typeface="Calibri"/>
            </a:endParaRPr>
          </a:p>
        </p:txBody>
      </p:sp>
      <p:pic>
        <p:nvPicPr>
          <p:cNvPr id="288" name="Google Shape;288;g2736d5e27d5_0_347"/>
          <p:cNvPicPr preferRelativeResize="0"/>
          <p:nvPr/>
        </p:nvPicPr>
        <p:blipFill rotWithShape="1">
          <a:blip r:embed="rId3">
            <a:alphaModFix/>
          </a:blip>
          <a:srcRect/>
          <a:stretch/>
        </p:blipFill>
        <p:spPr>
          <a:xfrm rot="1249895">
            <a:off x="6893464" y="229213"/>
            <a:ext cx="1579401" cy="1579401"/>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292"/>
        <p:cNvGrpSpPr/>
        <p:nvPr/>
      </p:nvGrpSpPr>
      <p:grpSpPr>
        <a:xfrm>
          <a:off x="0" y="0"/>
          <a:ext cx="0" cy="0"/>
          <a:chOff x="0" y="0"/>
          <a:chExt cx="0" cy="0"/>
        </a:xfrm>
      </p:grpSpPr>
      <p:sp>
        <p:nvSpPr>
          <p:cNvPr id="293" name="Google Shape;293;g2736d5e27d5_0_353"/>
          <p:cNvSpPr txBox="1">
            <a:spLocks noGrp="1"/>
          </p:cNvSpPr>
          <p:nvPr>
            <p:ph type="body" idx="1"/>
          </p:nvPr>
        </p:nvSpPr>
        <p:spPr>
          <a:xfrm>
            <a:off x="457200" y="1309352"/>
            <a:ext cx="7351486" cy="3422305"/>
          </a:xfrm>
          <a:prstGeom prst="rect">
            <a:avLst/>
          </a:prstGeom>
          <a:noFill/>
          <a:ln>
            <a:noFill/>
          </a:ln>
        </p:spPr>
        <p:txBody>
          <a:bodyPr spcFirstLastPara="1" wrap="square" lIns="91425" tIns="45700" rIns="91425" bIns="45700" anchor="t" anchorCtr="0">
            <a:normAutofit/>
          </a:bodyPr>
          <a:lstStyle/>
          <a:p>
            <a:pPr marL="520700" lvl="0" indent="-457200" algn="l" rtl="0">
              <a:lnSpc>
                <a:spcPct val="100000"/>
              </a:lnSpc>
              <a:spcBef>
                <a:spcPts val="520"/>
              </a:spcBef>
              <a:spcAft>
                <a:spcPts val="0"/>
              </a:spcAft>
              <a:buSzPts val="2600"/>
              <a:buFont typeface="Arial" panose="020B0604020202020204" pitchFamily="34" charset="0"/>
              <a:buChar char="•"/>
            </a:pPr>
            <a:r>
              <a:rPr lang="en-US" dirty="0"/>
              <a:t>7-2 Decision in favor of students </a:t>
            </a:r>
            <a:br>
              <a:rPr lang="en-US" dirty="0"/>
            </a:br>
            <a:endParaRPr dirty="0"/>
          </a:p>
          <a:p>
            <a:pPr marL="520700" lvl="0" indent="-457200" algn="l" rtl="0">
              <a:lnSpc>
                <a:spcPct val="100000"/>
              </a:lnSpc>
              <a:spcBef>
                <a:spcPts val="0"/>
              </a:spcBef>
              <a:spcAft>
                <a:spcPts val="0"/>
              </a:spcAft>
              <a:buSzPts val="2600"/>
              <a:buFont typeface="Arial" panose="020B0604020202020204" pitchFamily="34" charset="0"/>
              <a:buChar char="•"/>
            </a:pPr>
            <a:r>
              <a:rPr lang="en-US" i="1" dirty="0"/>
              <a:t>“...[P]</a:t>
            </a:r>
            <a:r>
              <a:rPr lang="en-US" i="1" dirty="0" err="1"/>
              <a:t>rohibiting</a:t>
            </a:r>
            <a:r>
              <a:rPr lang="en-US" i="1" dirty="0"/>
              <a:t> students from wearing armbands to school as a form of protest was violating their first amendment right to freedom of speech.”</a:t>
            </a:r>
            <a:endParaRPr i="1" dirty="0"/>
          </a:p>
        </p:txBody>
      </p:sp>
      <p:sp>
        <p:nvSpPr>
          <p:cNvPr id="294" name="Google Shape;294;g2736d5e27d5_0_35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ctr" rtl="0">
              <a:lnSpc>
                <a:spcPct val="100000"/>
              </a:lnSpc>
              <a:spcBef>
                <a:spcPts val="0"/>
              </a:spcBef>
              <a:spcAft>
                <a:spcPts val="0"/>
              </a:spcAft>
              <a:buSzPts val="3600"/>
              <a:buNone/>
            </a:pPr>
            <a:r>
              <a:rPr lang="en-US" i="1"/>
              <a:t>Tinker v Des Moines</a:t>
            </a:r>
            <a:r>
              <a:rPr lang="en-US"/>
              <a:t> Ruling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0414295e52_0_2"/>
          <p:cNvSpPr txBox="1">
            <a:spLocks noGrp="1"/>
          </p:cNvSpPr>
          <p:nvPr>
            <p:ph type="title"/>
          </p:nvPr>
        </p:nvSpPr>
        <p:spPr>
          <a:xfrm>
            <a:off x="457200" y="307247"/>
            <a:ext cx="3197247"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Fist to Five</a:t>
            </a:r>
            <a:endParaRPr/>
          </a:p>
        </p:txBody>
      </p:sp>
      <p:sp>
        <p:nvSpPr>
          <p:cNvPr id="108" name="Google Shape;108;g10414295e52_0_2"/>
          <p:cNvSpPr txBox="1">
            <a:spLocks noGrp="1"/>
          </p:cNvSpPr>
          <p:nvPr>
            <p:ph type="body" idx="1"/>
          </p:nvPr>
        </p:nvSpPr>
        <p:spPr>
          <a:xfrm>
            <a:off x="135100" y="1347725"/>
            <a:ext cx="7565700" cy="3621000"/>
          </a:xfrm>
          <a:prstGeom prst="rect">
            <a:avLst/>
          </a:prstGeom>
          <a:noFill/>
          <a:ln>
            <a:noFill/>
          </a:ln>
        </p:spPr>
        <p:txBody>
          <a:bodyPr spcFirstLastPara="1" wrap="square" lIns="91400" tIns="91400" rIns="91400" bIns="91400" anchor="t" anchorCtr="0">
            <a:normAutofit/>
          </a:bodyPr>
          <a:lstStyle/>
          <a:p>
            <a:pPr marL="231775" lvl="0" indent="-66675" algn="l" rtl="0">
              <a:lnSpc>
                <a:spcPct val="100000"/>
              </a:lnSpc>
              <a:spcBef>
                <a:spcPts val="0"/>
              </a:spcBef>
              <a:spcAft>
                <a:spcPts val="0"/>
              </a:spcAft>
              <a:buSzPts val="2600"/>
              <a:buNone/>
            </a:pPr>
            <a:r>
              <a:rPr lang="en-US">
                <a:solidFill>
                  <a:schemeClr val="accent4"/>
                </a:solidFill>
              </a:rPr>
              <a:t>Closed Fist: </a:t>
            </a:r>
            <a:r>
              <a:rPr lang="en-US">
                <a:solidFill>
                  <a:schemeClr val="dk1"/>
                </a:solidFill>
              </a:rPr>
              <a:t>I h</a:t>
            </a:r>
            <a:r>
              <a:rPr lang="en-US"/>
              <a:t>aven’t heard of it.</a:t>
            </a:r>
            <a:endParaRPr/>
          </a:p>
          <a:p>
            <a:pPr marL="231775" lvl="0" indent="-66675" algn="l" rtl="0">
              <a:lnSpc>
                <a:spcPct val="100000"/>
              </a:lnSpc>
              <a:spcBef>
                <a:spcPts val="0"/>
              </a:spcBef>
              <a:spcAft>
                <a:spcPts val="0"/>
              </a:spcAft>
              <a:buSzPts val="2600"/>
              <a:buNone/>
            </a:pPr>
            <a:r>
              <a:rPr lang="en-US">
                <a:solidFill>
                  <a:schemeClr val="accent4"/>
                </a:solidFill>
              </a:rPr>
              <a:t>One Finger: </a:t>
            </a:r>
            <a:r>
              <a:rPr lang="en-US"/>
              <a:t>I have heard of it but haven’t used it. </a:t>
            </a:r>
            <a:endParaRPr/>
          </a:p>
          <a:p>
            <a:pPr marL="231775" lvl="0" indent="-66675" algn="l" rtl="0">
              <a:lnSpc>
                <a:spcPct val="100000"/>
              </a:lnSpc>
              <a:spcBef>
                <a:spcPts val="0"/>
              </a:spcBef>
              <a:spcAft>
                <a:spcPts val="0"/>
              </a:spcAft>
              <a:buSzPts val="2600"/>
              <a:buNone/>
            </a:pPr>
            <a:r>
              <a:rPr lang="en-US">
                <a:solidFill>
                  <a:schemeClr val="accent4"/>
                </a:solidFill>
              </a:rPr>
              <a:t>Two Fingers: </a:t>
            </a:r>
            <a:r>
              <a:rPr lang="en-US"/>
              <a:t>I have used it once or twice.</a:t>
            </a:r>
            <a:endParaRPr/>
          </a:p>
          <a:p>
            <a:pPr marL="231775" lvl="0" indent="-66675" algn="l" rtl="0">
              <a:lnSpc>
                <a:spcPct val="100000"/>
              </a:lnSpc>
              <a:spcBef>
                <a:spcPts val="0"/>
              </a:spcBef>
              <a:spcAft>
                <a:spcPts val="0"/>
              </a:spcAft>
              <a:buSzPts val="2600"/>
              <a:buNone/>
            </a:pPr>
            <a:r>
              <a:rPr lang="en-US">
                <a:solidFill>
                  <a:schemeClr val="accent4"/>
                </a:solidFill>
              </a:rPr>
              <a:t>Three Fingers: </a:t>
            </a:r>
            <a:r>
              <a:rPr lang="en-US"/>
              <a:t>I have used it a few times. </a:t>
            </a:r>
            <a:endParaRPr/>
          </a:p>
          <a:p>
            <a:pPr marL="231775" lvl="0" indent="-66675" algn="l" rtl="0">
              <a:lnSpc>
                <a:spcPct val="100000"/>
              </a:lnSpc>
              <a:spcBef>
                <a:spcPts val="0"/>
              </a:spcBef>
              <a:spcAft>
                <a:spcPts val="0"/>
              </a:spcAft>
              <a:buSzPts val="2600"/>
              <a:buNone/>
            </a:pPr>
            <a:r>
              <a:rPr lang="en-US">
                <a:solidFill>
                  <a:schemeClr val="accent4"/>
                </a:solidFill>
              </a:rPr>
              <a:t>Four Fingers: </a:t>
            </a:r>
            <a:r>
              <a:rPr lang="en-US"/>
              <a:t>I have used it many times. </a:t>
            </a:r>
            <a:endParaRPr/>
          </a:p>
          <a:p>
            <a:pPr marL="231775" lvl="0" indent="-66675" algn="l" rtl="0">
              <a:lnSpc>
                <a:spcPct val="100000"/>
              </a:lnSpc>
              <a:spcBef>
                <a:spcPts val="0"/>
              </a:spcBef>
              <a:spcAft>
                <a:spcPts val="0"/>
              </a:spcAft>
              <a:buSzPts val="2600"/>
              <a:buNone/>
            </a:pPr>
            <a:r>
              <a:rPr lang="en-US">
                <a:solidFill>
                  <a:schemeClr val="accent4"/>
                </a:solidFill>
              </a:rPr>
              <a:t>Five Fingers: </a:t>
            </a:r>
            <a:r>
              <a:rPr lang="en-US"/>
              <a:t>I have used it extensively. </a:t>
            </a:r>
            <a:endParaRPr/>
          </a:p>
        </p:txBody>
      </p:sp>
      <p:pic>
        <p:nvPicPr>
          <p:cNvPr id="109" name="Google Shape;109;g10414295e52_0_2"/>
          <p:cNvPicPr preferRelativeResize="0"/>
          <p:nvPr/>
        </p:nvPicPr>
        <p:blipFill rotWithShape="1">
          <a:blip r:embed="rId3">
            <a:alphaModFix/>
          </a:blip>
          <a:srcRect/>
          <a:stretch/>
        </p:blipFill>
        <p:spPr>
          <a:xfrm rot="1213678">
            <a:off x="6040315" y="1359145"/>
            <a:ext cx="2985071" cy="81410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72acde3473_0_7"/>
          <p:cNvSpPr txBox="1">
            <a:spLocks noGrp="1"/>
          </p:cNvSpPr>
          <p:nvPr>
            <p:ph type="body" idx="1"/>
          </p:nvPr>
        </p:nvSpPr>
        <p:spPr>
          <a:xfrm>
            <a:off x="457200" y="1309350"/>
            <a:ext cx="55854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Sit in groups of 4, one person  from each content area.</a:t>
            </a:r>
            <a:endParaRPr dirty="0"/>
          </a:p>
          <a:p>
            <a:pPr marL="457200" lvl="0" indent="-393700" algn="l" rtl="0">
              <a:spcBef>
                <a:spcPts val="0"/>
              </a:spcBef>
              <a:spcAft>
                <a:spcPts val="0"/>
              </a:spcAft>
              <a:buSzPts val="2600"/>
              <a:buChar char="•"/>
            </a:pPr>
            <a:r>
              <a:rPr lang="en-US" dirty="0"/>
              <a:t>Share your strategy on the Lesson Note Catcher handout with members of other content areas.</a:t>
            </a:r>
            <a:endParaRPr dirty="0"/>
          </a:p>
          <a:p>
            <a:pPr marL="457200" lvl="0" indent="-393700" algn="l" rtl="0">
              <a:spcBef>
                <a:spcPts val="0"/>
              </a:spcBef>
              <a:spcAft>
                <a:spcPts val="0"/>
              </a:spcAft>
              <a:buSzPts val="2600"/>
              <a:buChar char="•"/>
            </a:pPr>
            <a:r>
              <a:rPr lang="en-US" dirty="0"/>
              <a:t>As each member shares, others should take notes on their Note Catcher.</a:t>
            </a:r>
            <a:endParaRPr dirty="0"/>
          </a:p>
        </p:txBody>
      </p:sp>
      <p:sp>
        <p:nvSpPr>
          <p:cNvPr id="300" name="Google Shape;300;g272acde3473_0_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Three Stray, One Stays</a:t>
            </a:r>
            <a:endParaRPr/>
          </a:p>
        </p:txBody>
      </p:sp>
      <p:pic>
        <p:nvPicPr>
          <p:cNvPr id="301" name="Google Shape;301;g272acde3473_0_7"/>
          <p:cNvPicPr preferRelativeResize="0"/>
          <p:nvPr/>
        </p:nvPicPr>
        <p:blipFill>
          <a:blip r:embed="rId3">
            <a:alphaModFix/>
          </a:blip>
          <a:stretch>
            <a:fillRect/>
          </a:stretch>
        </p:blipFill>
        <p:spPr>
          <a:xfrm>
            <a:off x="6315680" y="1309350"/>
            <a:ext cx="2124425" cy="19792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9172669a7b_0_0"/>
          <p:cNvSpPr txBox="1"/>
          <p:nvPr/>
        </p:nvSpPr>
        <p:spPr>
          <a:xfrm>
            <a:off x="457200" y="1309350"/>
            <a:ext cx="6556200" cy="34341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900">
                <a:solidFill>
                  <a:srgbClr val="000000"/>
                </a:solidFill>
                <a:latin typeface="Calibri"/>
                <a:ea typeface="Calibri"/>
                <a:cs typeface="Calibri"/>
                <a:sym typeface="Calibri"/>
              </a:rPr>
              <a:t>Using your phone or computer, answer the following question: </a:t>
            </a:r>
            <a:endParaRPr sz="1900">
              <a:solidFill>
                <a:srgbClr val="000000"/>
              </a:solidFill>
              <a:latin typeface="Calibri"/>
              <a:ea typeface="Calibri"/>
              <a:cs typeface="Calibri"/>
              <a:sym typeface="Calibri"/>
            </a:endParaRPr>
          </a:p>
          <a:p>
            <a:pPr marL="457200" lvl="0" indent="0" algn="l" rtl="0">
              <a:spcBef>
                <a:spcPts val="0"/>
              </a:spcBef>
              <a:spcAft>
                <a:spcPts val="0"/>
              </a:spcAft>
              <a:buNone/>
            </a:pPr>
            <a:endParaRPr sz="2300" b="1">
              <a:solidFill>
                <a:srgbClr val="000000"/>
              </a:solidFill>
              <a:latin typeface="Calibri"/>
              <a:ea typeface="Calibri"/>
              <a:cs typeface="Calibri"/>
              <a:sym typeface="Calibri"/>
            </a:endParaRPr>
          </a:p>
          <a:p>
            <a:pPr marL="457200" lvl="0" indent="0" algn="l" rtl="0">
              <a:spcBef>
                <a:spcPts val="0"/>
              </a:spcBef>
              <a:spcAft>
                <a:spcPts val="0"/>
              </a:spcAft>
              <a:buNone/>
            </a:pPr>
            <a:r>
              <a:rPr lang="en-US" sz="2300" b="1">
                <a:solidFill>
                  <a:srgbClr val="000000"/>
                </a:solidFill>
                <a:latin typeface="Calibri"/>
                <a:ea typeface="Calibri"/>
                <a:cs typeface="Calibri"/>
                <a:sym typeface="Calibri"/>
              </a:rPr>
              <a:t>In your area/discipline, what skills do your students need to prepare them for college and career readiness exams, such as the ACT/SAT?</a:t>
            </a:r>
            <a:endParaRPr sz="2300" b="1">
              <a:solidFill>
                <a:srgbClr val="000000"/>
              </a:solidFill>
              <a:latin typeface="Calibri"/>
              <a:ea typeface="Calibri"/>
              <a:cs typeface="Calibri"/>
              <a:sym typeface="Calibri"/>
            </a:endParaRPr>
          </a:p>
          <a:p>
            <a:pPr marL="0" lvl="7" indent="0" algn="l" rtl="0">
              <a:spcBef>
                <a:spcPts val="240"/>
              </a:spcBef>
              <a:spcAft>
                <a:spcPts val="0"/>
              </a:spcAft>
              <a:buNone/>
            </a:pPr>
            <a:endParaRPr sz="1200">
              <a:solidFill>
                <a:srgbClr val="000000"/>
              </a:solidFill>
              <a:latin typeface="Calibri"/>
              <a:ea typeface="Calibri"/>
              <a:cs typeface="Calibri"/>
              <a:sym typeface="Calibri"/>
            </a:endParaRPr>
          </a:p>
          <a:p>
            <a:pPr marL="0" lvl="0" indent="609600" algn="l" rtl="0">
              <a:spcBef>
                <a:spcPts val="0"/>
              </a:spcBef>
              <a:spcAft>
                <a:spcPts val="0"/>
              </a:spcAft>
              <a:buNone/>
            </a:pPr>
            <a:r>
              <a:rPr lang="en-US" sz="2500">
                <a:solidFill>
                  <a:srgbClr val="000000"/>
                </a:solidFill>
                <a:latin typeface="Calibri"/>
                <a:ea typeface="Calibri"/>
                <a:cs typeface="Calibri"/>
                <a:sym typeface="Calibri"/>
              </a:rPr>
              <a:t>Join:</a:t>
            </a:r>
            <a:r>
              <a:rPr lang="en-US" sz="2500">
                <a:solidFill>
                  <a:srgbClr val="0000FF"/>
                </a:solidFill>
                <a:latin typeface="Calibri"/>
                <a:ea typeface="Calibri"/>
                <a:cs typeface="Calibri"/>
                <a:sym typeface="Calibri"/>
              </a:rPr>
              <a:t> </a:t>
            </a:r>
            <a:r>
              <a:rPr lang="en-US" sz="2500" b="1">
                <a:solidFill>
                  <a:srgbClr val="0000FF"/>
                </a:solidFill>
                <a:latin typeface="Calibri"/>
                <a:ea typeface="Calibri"/>
                <a:cs typeface="Calibri"/>
                <a:sym typeface="Calibri"/>
              </a:rPr>
              <a:t>Menti.com</a:t>
            </a:r>
            <a:r>
              <a:rPr lang="en-US" sz="2500">
                <a:solidFill>
                  <a:srgbClr val="0000FF"/>
                </a:solidFill>
                <a:latin typeface="Calibri"/>
                <a:ea typeface="Calibri"/>
                <a:cs typeface="Calibri"/>
                <a:sym typeface="Calibri"/>
              </a:rPr>
              <a:t> </a:t>
            </a:r>
            <a:endParaRPr sz="2500">
              <a:solidFill>
                <a:srgbClr val="0000FF"/>
              </a:solidFill>
              <a:latin typeface="Calibri"/>
              <a:ea typeface="Calibri"/>
              <a:cs typeface="Calibri"/>
              <a:sym typeface="Calibri"/>
            </a:endParaRPr>
          </a:p>
          <a:p>
            <a:pPr marL="0" lvl="0" indent="609600" algn="l" rtl="0">
              <a:spcBef>
                <a:spcPts val="0"/>
              </a:spcBef>
              <a:spcAft>
                <a:spcPts val="0"/>
              </a:spcAft>
              <a:buNone/>
            </a:pPr>
            <a:r>
              <a:rPr lang="en-US" sz="2500">
                <a:solidFill>
                  <a:srgbClr val="000000"/>
                </a:solidFill>
                <a:latin typeface="Calibri"/>
                <a:ea typeface="Calibri"/>
                <a:cs typeface="Calibri"/>
                <a:sym typeface="Calibri"/>
              </a:rPr>
              <a:t>Code:</a:t>
            </a:r>
            <a:r>
              <a:rPr lang="en-US" sz="2500">
                <a:solidFill>
                  <a:srgbClr val="0000FF"/>
                </a:solidFill>
                <a:latin typeface="Calibri"/>
                <a:ea typeface="Calibri"/>
                <a:cs typeface="Calibri"/>
                <a:sym typeface="Calibri"/>
              </a:rPr>
              <a:t> </a:t>
            </a:r>
            <a:r>
              <a:rPr lang="en-US" sz="2500" b="1">
                <a:solidFill>
                  <a:srgbClr val="0000FF"/>
                </a:solidFill>
                <a:latin typeface="Calibri"/>
                <a:ea typeface="Calibri"/>
                <a:cs typeface="Calibri"/>
                <a:sym typeface="Calibri"/>
              </a:rPr>
              <a:t>#### ####</a:t>
            </a:r>
            <a:endParaRPr sz="2600">
              <a:solidFill>
                <a:srgbClr val="0000FF"/>
              </a:solidFill>
              <a:latin typeface="Calibri"/>
              <a:ea typeface="Calibri"/>
              <a:cs typeface="Calibri"/>
              <a:sym typeface="Calibri"/>
            </a:endParaRPr>
          </a:p>
        </p:txBody>
      </p:sp>
      <p:sp>
        <p:nvSpPr>
          <p:cNvPr id="307" name="Google Shape;307;g29172669a7b_0_0"/>
          <p:cNvSpPr txBox="1"/>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None/>
            </a:pPr>
            <a:r>
              <a:rPr lang="en-US" sz="3600">
                <a:solidFill>
                  <a:srgbClr val="991B1E"/>
                </a:solidFill>
                <a:latin typeface="Calibri"/>
                <a:ea typeface="Calibri"/>
                <a:cs typeface="Calibri"/>
                <a:sym typeface="Calibri"/>
              </a:rPr>
              <a:t>Menti</a:t>
            </a:r>
            <a:endParaRPr sz="3600">
              <a:solidFill>
                <a:srgbClr val="991B1E"/>
              </a:solidFill>
              <a:latin typeface="Calibri"/>
              <a:ea typeface="Calibri"/>
              <a:cs typeface="Calibri"/>
              <a:sym typeface="Calibri"/>
            </a:endParaRPr>
          </a:p>
        </p:txBody>
      </p:sp>
      <p:sp>
        <p:nvSpPr>
          <p:cNvPr id="308" name="Google Shape;308;g29172669a7b_0_0"/>
          <p:cNvSpPr/>
          <p:nvPr/>
        </p:nvSpPr>
        <p:spPr>
          <a:xfrm>
            <a:off x="6940775" y="1864350"/>
            <a:ext cx="1683000" cy="1683000"/>
          </a:xfrm>
          <a:prstGeom prst="rect">
            <a:avLst/>
          </a:prstGeom>
          <a:solidFill>
            <a:srgbClr val="E0EBF5"/>
          </a:solidFill>
          <a:ln w="9525" cap="flat" cmpd="sng">
            <a:solidFill>
              <a:srgbClr val="62626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300">
                <a:latin typeface="Calibri"/>
                <a:ea typeface="Calibri"/>
                <a:cs typeface="Calibri"/>
                <a:sym typeface="Calibri"/>
              </a:rPr>
              <a:t>Paste </a:t>
            </a:r>
            <a:endParaRPr sz="2300">
              <a:latin typeface="Calibri"/>
              <a:ea typeface="Calibri"/>
              <a:cs typeface="Calibri"/>
              <a:sym typeface="Calibri"/>
            </a:endParaRPr>
          </a:p>
          <a:p>
            <a:pPr marL="0" lvl="0" indent="0" algn="ctr" rtl="0">
              <a:spcBef>
                <a:spcPts val="0"/>
              </a:spcBef>
              <a:spcAft>
                <a:spcPts val="0"/>
              </a:spcAft>
              <a:buNone/>
            </a:pPr>
            <a:r>
              <a:rPr lang="en-US" sz="2300">
                <a:latin typeface="Calibri"/>
                <a:ea typeface="Calibri"/>
                <a:cs typeface="Calibri"/>
                <a:sym typeface="Calibri"/>
              </a:rPr>
              <a:t>QR code </a:t>
            </a:r>
            <a:endParaRPr sz="2300">
              <a:latin typeface="Calibri"/>
              <a:ea typeface="Calibri"/>
              <a:cs typeface="Calibri"/>
              <a:sym typeface="Calibri"/>
            </a:endParaRPr>
          </a:p>
          <a:p>
            <a:pPr marL="0" lvl="0" indent="0" algn="ctr" rtl="0">
              <a:spcBef>
                <a:spcPts val="0"/>
              </a:spcBef>
              <a:spcAft>
                <a:spcPts val="0"/>
              </a:spcAft>
              <a:buNone/>
            </a:pPr>
            <a:r>
              <a:rPr lang="en-US" sz="2300">
                <a:latin typeface="Calibri"/>
                <a:ea typeface="Calibri"/>
                <a:cs typeface="Calibri"/>
                <a:sym typeface="Calibri"/>
              </a:rPr>
              <a:t>here</a:t>
            </a:r>
            <a:endParaRPr sz="2300">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9172669a7b_0_7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457200" lvl="0" indent="-387350" algn="l" rtl="0">
              <a:lnSpc>
                <a:spcPct val="100000"/>
              </a:lnSpc>
              <a:spcBef>
                <a:spcPts val="0"/>
              </a:spcBef>
              <a:spcAft>
                <a:spcPts val="0"/>
              </a:spcAft>
              <a:buClr>
                <a:schemeClr val="accent6"/>
              </a:buClr>
              <a:buSzPts val="2500"/>
              <a:buFont typeface="Arial" panose="020B0604020202020204" pitchFamily="34" charset="0"/>
              <a:buChar char="•"/>
            </a:pPr>
            <a:r>
              <a:rPr lang="en-US" sz="2500" dirty="0"/>
              <a:t>Based on the </a:t>
            </a:r>
            <a:r>
              <a:rPr lang="en-US" sz="2500" b="1" dirty="0"/>
              <a:t>skills</a:t>
            </a:r>
            <a:r>
              <a:rPr lang="en-US" sz="2500" dirty="0"/>
              <a:t> students gain from implementing CER, explain how they could apply those skills to the sample ACT questions for your content area.</a:t>
            </a:r>
            <a:endParaRPr sz="2800" dirty="0"/>
          </a:p>
          <a:p>
            <a:pPr marL="0" lvl="0" indent="0" algn="l" rtl="0">
              <a:lnSpc>
                <a:spcPct val="100000"/>
              </a:lnSpc>
              <a:spcBef>
                <a:spcPts val="0"/>
              </a:spcBef>
              <a:spcAft>
                <a:spcPts val="0"/>
              </a:spcAft>
              <a:buSzPts val="2600"/>
              <a:buNone/>
            </a:pPr>
            <a:endParaRPr sz="2300" b="1" dirty="0"/>
          </a:p>
          <a:p>
            <a:pPr marL="457200" lvl="0" indent="0" algn="l" rtl="0">
              <a:lnSpc>
                <a:spcPct val="100000"/>
              </a:lnSpc>
              <a:spcBef>
                <a:spcPts val="0"/>
              </a:spcBef>
              <a:spcAft>
                <a:spcPts val="0"/>
              </a:spcAft>
              <a:buSzPts val="2600"/>
              <a:buNone/>
            </a:pPr>
            <a:endParaRPr sz="2300" b="1" dirty="0"/>
          </a:p>
          <a:p>
            <a:pPr marL="1645836" lvl="7" indent="-60950" algn="l" rtl="0">
              <a:lnSpc>
                <a:spcPct val="100000"/>
              </a:lnSpc>
              <a:spcBef>
                <a:spcPts val="240"/>
              </a:spcBef>
              <a:spcAft>
                <a:spcPts val="0"/>
              </a:spcAft>
              <a:buSzPts val="1200"/>
              <a:buFont typeface="Calibri"/>
              <a:buNone/>
            </a:pPr>
            <a:endParaRPr dirty="0"/>
          </a:p>
        </p:txBody>
      </p:sp>
      <p:sp>
        <p:nvSpPr>
          <p:cNvPr id="314" name="Google Shape;314;g29172669a7b_0_7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ACT Practice Questions</a:t>
            </a:r>
            <a:endParaRPr/>
          </a:p>
        </p:txBody>
      </p:sp>
      <p:sp>
        <p:nvSpPr>
          <p:cNvPr id="315" name="Google Shape;315;g29172669a7b_0_77"/>
          <p:cNvSpPr/>
          <p:nvPr/>
        </p:nvSpPr>
        <p:spPr>
          <a:xfrm>
            <a:off x="2247331" y="3026402"/>
            <a:ext cx="3756911" cy="1398342"/>
          </a:xfrm>
          <a:prstGeom prst="rect">
            <a:avLst/>
          </a:prstGeom>
        </p:spPr>
        <p:txBody>
          <a:bodyPr>
            <a:prstTxWarp prst="textPlain">
              <a:avLst/>
            </a:prstTxWarp>
          </a:bodyPr>
          <a:lstStyle/>
          <a:p>
            <a:pPr lvl="0" algn="ctr"/>
            <a:r>
              <a:rPr b="0" i="0" dirty="0">
                <a:ln w="9525" cap="flat" cmpd="sng">
                  <a:solidFill>
                    <a:srgbClr val="595959"/>
                  </a:solidFill>
                  <a:prstDash val="solid"/>
                  <a:round/>
                  <a:headEnd type="none" w="sm" len="sm"/>
                  <a:tailEnd type="none" w="sm" len="sm"/>
                </a:ln>
                <a:solidFill>
                  <a:schemeClr val="accent4"/>
                </a:solidFill>
                <a:latin typeface="Bungee Shade"/>
              </a:rPr>
              <a:t>ACT</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19"/>
        <p:cNvGrpSpPr/>
        <p:nvPr/>
      </p:nvGrpSpPr>
      <p:grpSpPr>
        <a:xfrm>
          <a:off x="0" y="0"/>
          <a:ext cx="0" cy="0"/>
          <a:chOff x="0" y="0"/>
          <a:chExt cx="0" cy="0"/>
        </a:xfrm>
      </p:grpSpPr>
      <p:sp>
        <p:nvSpPr>
          <p:cNvPr id="320" name="Google Shape;320;g292581ec347_0_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a:t>When x = 3 and y = 5, by how much does the value 3x² - 2y exceed the value of 2x² - 3y?</a:t>
            </a:r>
            <a:endParaRPr/>
          </a:p>
        </p:txBody>
      </p:sp>
      <p:pic>
        <p:nvPicPr>
          <p:cNvPr id="321" name="Google Shape;321;g292581ec347_0_2"/>
          <p:cNvPicPr preferRelativeResize="0"/>
          <p:nvPr/>
        </p:nvPicPr>
        <p:blipFill rotWithShape="1">
          <a:blip r:embed="rId3">
            <a:alphaModFix/>
          </a:blip>
          <a:srcRect/>
          <a:stretch/>
        </p:blipFill>
        <p:spPr>
          <a:xfrm>
            <a:off x="1412797" y="1164647"/>
            <a:ext cx="5811650" cy="37185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325"/>
        <p:cNvGrpSpPr/>
        <p:nvPr/>
      </p:nvGrpSpPr>
      <p:grpSpPr>
        <a:xfrm>
          <a:off x="0" y="0"/>
          <a:ext cx="0" cy="0"/>
          <a:chOff x="0" y="0"/>
          <a:chExt cx="0" cy="0"/>
        </a:xfrm>
      </p:grpSpPr>
      <p:sp>
        <p:nvSpPr>
          <p:cNvPr id="326" name="Google Shape;326;g292581ec347_0_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520"/>
              </a:spcBef>
              <a:spcAft>
                <a:spcPts val="0"/>
              </a:spcAft>
              <a:buSzPts val="2600"/>
              <a:buNone/>
            </a:pPr>
            <a:r>
              <a:rPr lang="en-US" sz="2400" u="sng" dirty="0">
                <a:solidFill>
                  <a:schemeClr val="accent4"/>
                </a:solidFill>
              </a:rPr>
              <a:t>Claim</a:t>
            </a:r>
            <a:r>
              <a:rPr lang="en-US" sz="2400" dirty="0">
                <a:solidFill>
                  <a:schemeClr val="accent4"/>
                </a:solidFill>
              </a:rPr>
              <a:t>:  </a:t>
            </a:r>
            <a:r>
              <a:rPr lang="en-US" sz="2400" dirty="0"/>
              <a:t>Our household didn’t run according to a typical schedule.</a:t>
            </a:r>
            <a:endParaRPr sz="2400" dirty="0"/>
          </a:p>
          <a:p>
            <a:pPr marL="0" lvl="0" indent="0" algn="l" rtl="0">
              <a:lnSpc>
                <a:spcPct val="100000"/>
              </a:lnSpc>
              <a:spcBef>
                <a:spcPts val="520"/>
              </a:spcBef>
              <a:spcAft>
                <a:spcPts val="0"/>
              </a:spcAft>
              <a:buSzPts val="2600"/>
              <a:buNone/>
            </a:pPr>
            <a:r>
              <a:rPr lang="en-US" sz="2400" u="sng" dirty="0">
                <a:solidFill>
                  <a:schemeClr val="accent4"/>
                </a:solidFill>
              </a:rPr>
              <a:t>Evidence</a:t>
            </a:r>
            <a:r>
              <a:rPr lang="en-US" sz="2400" dirty="0">
                <a:solidFill>
                  <a:schemeClr val="accent4"/>
                </a:solidFill>
              </a:rPr>
              <a:t>:</a:t>
            </a:r>
            <a:r>
              <a:rPr lang="en-US" sz="2400" dirty="0"/>
              <a:t> The rule concerns wordy material and appropriate (best) choice.</a:t>
            </a:r>
            <a:endParaRPr sz="2400" dirty="0"/>
          </a:p>
          <a:p>
            <a:pPr marL="0" lvl="0" indent="0" algn="l" rtl="0">
              <a:lnSpc>
                <a:spcPct val="100000"/>
              </a:lnSpc>
              <a:spcBef>
                <a:spcPts val="520"/>
              </a:spcBef>
              <a:spcAft>
                <a:spcPts val="0"/>
              </a:spcAft>
              <a:buSzPts val="2600"/>
              <a:buNone/>
            </a:pPr>
            <a:r>
              <a:rPr lang="en-US" sz="2400" u="sng" dirty="0">
                <a:solidFill>
                  <a:schemeClr val="accent4"/>
                </a:solidFill>
              </a:rPr>
              <a:t>Reasoning</a:t>
            </a:r>
            <a:r>
              <a:rPr lang="en-US" sz="2400" dirty="0">
                <a:solidFill>
                  <a:schemeClr val="accent4"/>
                </a:solidFill>
              </a:rPr>
              <a:t>:</a:t>
            </a:r>
            <a:r>
              <a:rPr lang="en-US" sz="2400" dirty="0"/>
              <a:t> Choice A is wrong because of the word “uncooperative,” which means unwilling to cooperate.  Choice B is wrong because there is evidence explaining why mom is focused on her work. Choice D is wrong because of the word “spectacular,” which means extraordinary.</a:t>
            </a:r>
            <a:endParaRPr sz="2400" dirty="0"/>
          </a:p>
        </p:txBody>
      </p:sp>
      <p:sp>
        <p:nvSpPr>
          <p:cNvPr id="327" name="Google Shape;327;g292581ec347_0_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fontScale="90000"/>
          </a:bodyPr>
          <a:lstStyle/>
          <a:p>
            <a:pPr marL="0" lvl="0" indent="0" algn="l" rtl="0">
              <a:lnSpc>
                <a:spcPct val="100000"/>
              </a:lnSpc>
              <a:spcBef>
                <a:spcPts val="0"/>
              </a:spcBef>
              <a:spcAft>
                <a:spcPts val="0"/>
              </a:spcAft>
              <a:buSzPct val="111111"/>
              <a:buNone/>
            </a:pPr>
            <a:r>
              <a:rPr lang="en-US" dirty="0"/>
              <a:t>Choice C “Our household might have been described as uncooperative” is correct.</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g107db7bf7de_0_0"/>
          <p:cNvSpPr txBox="1">
            <a:spLocks noGrp="1"/>
          </p:cNvSpPr>
          <p:nvPr>
            <p:ph type="body" idx="1"/>
          </p:nvPr>
        </p:nvSpPr>
        <p:spPr>
          <a:xfrm>
            <a:off x="457200" y="1309352"/>
            <a:ext cx="5549705" cy="3434100"/>
          </a:xfrm>
          <a:prstGeom prst="rect">
            <a:avLst/>
          </a:prstGeom>
          <a:noFill/>
          <a:ln>
            <a:noFill/>
          </a:ln>
        </p:spPr>
        <p:txBody>
          <a:bodyPr spcFirstLastPara="1" wrap="square" lIns="91425" tIns="45700" rIns="91425" bIns="45700" anchor="t" anchorCtr="0">
            <a:normAutofit/>
          </a:bodyPr>
          <a:lstStyle/>
          <a:p>
            <a:pPr marL="227011" lvl="0" indent="-227011" algn="l" rtl="0">
              <a:lnSpc>
                <a:spcPct val="100000"/>
              </a:lnSpc>
              <a:spcBef>
                <a:spcPts val="0"/>
              </a:spcBef>
              <a:spcAft>
                <a:spcPts val="0"/>
              </a:spcAft>
              <a:buClr>
                <a:schemeClr val="accent4"/>
              </a:buClr>
              <a:buSzPts val="2600"/>
              <a:buFont typeface="Arial"/>
              <a:buChar char="•"/>
            </a:pPr>
            <a:r>
              <a:rPr lang="en-US"/>
              <a:t>Open a copy of the CER Template: </a:t>
            </a:r>
            <a:endParaRPr/>
          </a:p>
          <a:p>
            <a:pPr marL="457200" lvl="1" indent="0" algn="l" rtl="0">
              <a:lnSpc>
                <a:spcPct val="100000"/>
              </a:lnSpc>
              <a:spcBef>
                <a:spcPts val="0"/>
              </a:spcBef>
              <a:spcAft>
                <a:spcPts val="0"/>
              </a:spcAft>
              <a:buClr>
                <a:schemeClr val="accent4"/>
              </a:buClr>
              <a:buSzPts val="2600"/>
              <a:buNone/>
            </a:pPr>
            <a:r>
              <a:rPr lang="en-US" sz="2600" b="1" u="sng">
                <a:solidFill>
                  <a:srgbClr val="0000FF"/>
                </a:solidFill>
                <a:hlinkClick r:id="rId3">
                  <a:extLst>
                    <a:ext uri="{A12FA001-AC4F-418D-AE19-62706E023703}">
                      <ahyp:hlinkClr xmlns:ahyp="http://schemas.microsoft.com/office/drawing/2018/hyperlinkcolor" val="tx"/>
                    </a:ext>
                  </a:extLst>
                </a:hlinkClick>
              </a:rPr>
              <a:t>bit.ly/K20CER</a:t>
            </a:r>
            <a:r>
              <a:rPr lang="en-US" sz="2600" b="1"/>
              <a:t> </a:t>
            </a:r>
            <a:endParaRPr sz="2600" b="1">
              <a:solidFill>
                <a:schemeClr val="dk1"/>
              </a:solidFill>
            </a:endParaRPr>
          </a:p>
          <a:p>
            <a:pPr marL="227011" lvl="0" indent="-227011" algn="l" rtl="0">
              <a:lnSpc>
                <a:spcPct val="100000"/>
              </a:lnSpc>
              <a:spcBef>
                <a:spcPts val="0"/>
              </a:spcBef>
              <a:spcAft>
                <a:spcPts val="0"/>
              </a:spcAft>
              <a:buSzPts val="2600"/>
              <a:buChar char="•"/>
            </a:pPr>
            <a:r>
              <a:rPr lang="en-US"/>
              <a:t>Think of the content you teach. How could you modify the CER strategy for your content? </a:t>
            </a:r>
            <a:endParaRPr/>
          </a:p>
          <a:p>
            <a:pPr marL="227011" lvl="0" indent="-227011" algn="l" rtl="0">
              <a:lnSpc>
                <a:spcPct val="100000"/>
              </a:lnSpc>
              <a:spcBef>
                <a:spcPts val="0"/>
              </a:spcBef>
              <a:spcAft>
                <a:spcPts val="0"/>
              </a:spcAft>
              <a:buSzPts val="2600"/>
              <a:buChar char="•"/>
            </a:pPr>
            <a:r>
              <a:rPr lang="en-US"/>
              <a:t>Create a CER activity to take back to your classroom. </a:t>
            </a:r>
            <a:endParaRPr/>
          </a:p>
          <a:p>
            <a:pPr marL="1645836" lvl="7" indent="-60949" algn="l" rtl="0">
              <a:lnSpc>
                <a:spcPct val="100000"/>
              </a:lnSpc>
              <a:spcBef>
                <a:spcPts val="240"/>
              </a:spcBef>
              <a:spcAft>
                <a:spcPts val="0"/>
              </a:spcAft>
              <a:buSzPts val="1200"/>
              <a:buFont typeface="Calibri"/>
              <a:buNone/>
            </a:pPr>
            <a:endParaRPr/>
          </a:p>
        </p:txBody>
      </p:sp>
      <p:sp>
        <p:nvSpPr>
          <p:cNvPr id="333" name="Google Shape;333;g107db7bf7de_0_0"/>
          <p:cNvSpPr txBox="1">
            <a:spLocks noGrp="1"/>
          </p:cNvSpPr>
          <p:nvPr>
            <p:ph type="title"/>
          </p:nvPr>
        </p:nvSpPr>
        <p:spPr>
          <a:xfrm>
            <a:off x="457200" y="307247"/>
            <a:ext cx="4868392"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b="1"/>
              <a:t>Make your own CER</a:t>
            </a:r>
            <a:endParaRPr b="1"/>
          </a:p>
        </p:txBody>
      </p:sp>
      <p:pic>
        <p:nvPicPr>
          <p:cNvPr id="334" name="Google Shape;334;g107db7bf7de_0_0"/>
          <p:cNvPicPr preferRelativeResize="0"/>
          <p:nvPr/>
        </p:nvPicPr>
        <p:blipFill rotWithShape="1">
          <a:blip r:embed="rId4">
            <a:alphaModFix/>
          </a:blip>
          <a:srcRect/>
          <a:stretch/>
        </p:blipFill>
        <p:spPr>
          <a:xfrm>
            <a:off x="5942405" y="1169950"/>
            <a:ext cx="2832295" cy="280359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g107db7bf7de_0_5"/>
          <p:cNvSpPr txBox="1">
            <a:spLocks noGrp="1"/>
          </p:cNvSpPr>
          <p:nvPr>
            <p:ph type="body" idx="1"/>
          </p:nvPr>
        </p:nvSpPr>
        <p:spPr>
          <a:xfrm>
            <a:off x="457200" y="1120494"/>
            <a:ext cx="4553400" cy="3434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accent4"/>
              </a:buClr>
              <a:buSzPts val="2600"/>
              <a:buNone/>
            </a:pPr>
            <a:endParaRPr dirty="0">
              <a:solidFill>
                <a:schemeClr val="accent4"/>
              </a:solidFill>
            </a:endParaRPr>
          </a:p>
          <a:p>
            <a:pPr marL="0" lvl="0" indent="0" algn="l" rtl="0">
              <a:lnSpc>
                <a:spcPct val="100000"/>
              </a:lnSpc>
              <a:spcBef>
                <a:spcPts val="0"/>
              </a:spcBef>
              <a:spcAft>
                <a:spcPts val="0"/>
              </a:spcAft>
              <a:buClr>
                <a:schemeClr val="accent4"/>
              </a:buClr>
              <a:buSzPts val="2600"/>
              <a:buNone/>
            </a:pPr>
            <a:r>
              <a:rPr lang="en-US" sz="3400" dirty="0">
                <a:solidFill>
                  <a:schemeClr val="accent4"/>
                </a:solidFill>
              </a:rPr>
              <a:t>✰</a:t>
            </a:r>
            <a:r>
              <a:rPr lang="en-US" dirty="0"/>
              <a:t> What are two benefits of incorporating CER into your lesson?</a:t>
            </a:r>
            <a:endParaRPr dirty="0"/>
          </a:p>
          <a:p>
            <a:pPr marL="0" lvl="0" indent="0" algn="l" rtl="0">
              <a:lnSpc>
                <a:spcPct val="100000"/>
              </a:lnSpc>
              <a:spcBef>
                <a:spcPts val="0"/>
              </a:spcBef>
              <a:spcAft>
                <a:spcPts val="0"/>
              </a:spcAft>
              <a:buClr>
                <a:schemeClr val="accent4"/>
              </a:buClr>
              <a:buSzPts val="2600"/>
              <a:buNone/>
            </a:pPr>
            <a:endParaRPr dirty="0"/>
          </a:p>
          <a:p>
            <a:pPr marL="0" lvl="0" indent="0" algn="l" rtl="0">
              <a:lnSpc>
                <a:spcPct val="100000"/>
              </a:lnSpc>
              <a:spcBef>
                <a:spcPts val="0"/>
              </a:spcBef>
              <a:spcAft>
                <a:spcPts val="0"/>
              </a:spcAft>
              <a:buClr>
                <a:schemeClr val="accent4"/>
              </a:buClr>
              <a:buSzPts val="2600"/>
              <a:buNone/>
            </a:pPr>
            <a:r>
              <a:rPr lang="en-US" dirty="0">
                <a:solidFill>
                  <a:schemeClr val="accent4"/>
                </a:solidFill>
              </a:rPr>
              <a:t>Wish: </a:t>
            </a:r>
            <a:r>
              <a:rPr lang="en-US" dirty="0"/>
              <a:t>What is one area that you will need help with in implementing this strategy?</a:t>
            </a:r>
            <a:endParaRPr dirty="0"/>
          </a:p>
          <a:p>
            <a:pPr marL="1645836" lvl="7" indent="-60949" algn="l" rtl="0">
              <a:lnSpc>
                <a:spcPct val="100000"/>
              </a:lnSpc>
              <a:spcBef>
                <a:spcPts val="240"/>
              </a:spcBef>
              <a:spcAft>
                <a:spcPts val="0"/>
              </a:spcAft>
              <a:buSzPts val="1200"/>
              <a:buFont typeface="Calibri"/>
              <a:buNone/>
            </a:pPr>
            <a:endParaRPr dirty="0"/>
          </a:p>
        </p:txBody>
      </p:sp>
      <p:sp>
        <p:nvSpPr>
          <p:cNvPr id="340" name="Google Shape;340;g107db7bf7de_0_5"/>
          <p:cNvSpPr txBox="1">
            <a:spLocks noGrp="1"/>
          </p:cNvSpPr>
          <p:nvPr>
            <p:ph type="title"/>
          </p:nvPr>
        </p:nvSpPr>
        <p:spPr>
          <a:xfrm>
            <a:off x="457200" y="307247"/>
            <a:ext cx="4058044"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Two Stars and a Wish</a:t>
            </a:r>
            <a:endParaRPr/>
          </a:p>
        </p:txBody>
      </p:sp>
      <p:pic>
        <p:nvPicPr>
          <p:cNvPr id="341" name="Google Shape;341;g107db7bf7de_0_5"/>
          <p:cNvPicPr preferRelativeResize="0"/>
          <p:nvPr/>
        </p:nvPicPr>
        <p:blipFill rotWithShape="1">
          <a:blip r:embed="rId3">
            <a:alphaModFix/>
          </a:blip>
          <a:srcRect/>
          <a:stretch/>
        </p:blipFill>
        <p:spPr>
          <a:xfrm>
            <a:off x="5070309" y="570318"/>
            <a:ext cx="3702816" cy="272280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568189" y="451525"/>
            <a:ext cx="5536219"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Essential Question</a:t>
            </a:r>
            <a:endParaRPr/>
          </a:p>
        </p:txBody>
      </p:sp>
      <p:sp>
        <p:nvSpPr>
          <p:cNvPr id="115" name="Google Shape;115;p3"/>
          <p:cNvSpPr txBox="1">
            <a:spLocks noGrp="1"/>
          </p:cNvSpPr>
          <p:nvPr>
            <p:ph type="body" idx="1"/>
          </p:nvPr>
        </p:nvSpPr>
        <p:spPr>
          <a:xfrm>
            <a:off x="568189" y="1631206"/>
            <a:ext cx="7772400" cy="1950719"/>
          </a:xfrm>
          <a:prstGeom prst="rect">
            <a:avLst/>
          </a:prstGeom>
          <a:noFill/>
          <a:ln>
            <a:noFill/>
          </a:ln>
        </p:spPr>
        <p:txBody>
          <a:bodyPr spcFirstLastPara="1" wrap="square" lIns="45700" tIns="45700" rIns="45700" bIns="45700" anchor="t" anchorCtr="0">
            <a:normAutofit/>
          </a:bodyPr>
          <a:lstStyle/>
          <a:p>
            <a:pPr marL="63500" indent="0">
              <a:buNone/>
            </a:pPr>
            <a:r>
              <a:rPr lang="en-US" dirty="0"/>
              <a:t>How can the Claim-Evidence-Reasoning (CER) instructional strategy be effectively modified and integrated into any content area to better prepare students for college entrance exams?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530352" y="483056"/>
            <a:ext cx="5050641"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121" name="Google Shape;121;p4"/>
          <p:cNvSpPr txBox="1">
            <a:spLocks noGrp="1"/>
          </p:cNvSpPr>
          <p:nvPr>
            <p:ph type="body" idx="1"/>
          </p:nvPr>
        </p:nvSpPr>
        <p:spPr>
          <a:xfrm>
            <a:off x="530352" y="1653279"/>
            <a:ext cx="7772400" cy="1132284"/>
          </a:xfrm>
          <a:prstGeom prst="rect">
            <a:avLst/>
          </a:prstGeom>
          <a:noFill/>
          <a:ln>
            <a:noFill/>
          </a:ln>
        </p:spPr>
        <p:txBody>
          <a:bodyPr spcFirstLastPara="1" wrap="square" lIns="45700" tIns="45700" rIns="45700" bIns="45700" anchor="t" anchorCtr="0">
            <a:noAutofit/>
          </a:bodyPr>
          <a:lstStyle/>
          <a:p>
            <a:pPr marL="457200" lvl="0" indent="-393700" algn="l" rtl="0">
              <a:lnSpc>
                <a:spcPct val="100000"/>
              </a:lnSpc>
              <a:spcBef>
                <a:spcPts val="0"/>
              </a:spcBef>
              <a:spcAft>
                <a:spcPts val="0"/>
              </a:spcAft>
              <a:buSzPts val="2600"/>
              <a:buChar char="•"/>
            </a:pPr>
            <a:r>
              <a:rPr lang="en-US" dirty="0"/>
              <a:t>Apply the CER instructional strategy to multiple content areas at different parts of a lesson. </a:t>
            </a:r>
            <a:endParaRPr dirty="0"/>
          </a:p>
          <a:p>
            <a:pPr marL="457200" lvl="0" indent="-393700" algn="l" rtl="0">
              <a:lnSpc>
                <a:spcPct val="100000"/>
              </a:lnSpc>
              <a:spcBef>
                <a:spcPts val="0"/>
              </a:spcBef>
              <a:spcAft>
                <a:spcPts val="0"/>
              </a:spcAft>
              <a:buSzPts val="2600"/>
              <a:buChar char="•"/>
            </a:pPr>
            <a:r>
              <a:rPr lang="en-US" dirty="0"/>
              <a:t>Explain how the CER instructional strategy supports the skills needed to be successful on College and Career Readiness exams.</a:t>
            </a:r>
            <a:endParaRPr dirty="0"/>
          </a:p>
          <a:p>
            <a:pPr marL="457200" lvl="0" indent="-393700" algn="l" rtl="0">
              <a:lnSpc>
                <a:spcPct val="100000"/>
              </a:lnSpc>
              <a:spcBef>
                <a:spcPts val="0"/>
              </a:spcBef>
              <a:spcAft>
                <a:spcPts val="0"/>
              </a:spcAft>
              <a:buSzPts val="2600"/>
              <a:buChar char="•"/>
            </a:pPr>
            <a:r>
              <a:rPr lang="en-US" dirty="0"/>
              <a:t>Construct a CER for your content area.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4"/>
          <p:cNvSpPr txBox="1">
            <a:spLocks noGrp="1"/>
          </p:cNvSpPr>
          <p:nvPr>
            <p:ph type="title"/>
          </p:nvPr>
        </p:nvSpPr>
        <p:spPr>
          <a:xfrm>
            <a:off x="457200" y="307247"/>
            <a:ext cx="5470634"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CER Instructional Strategy</a:t>
            </a:r>
            <a:endParaRPr/>
          </a:p>
        </p:txBody>
      </p:sp>
      <p:sp>
        <p:nvSpPr>
          <p:cNvPr id="127" name="Google Shape;127;p14"/>
          <p:cNvSpPr txBox="1">
            <a:spLocks noGrp="1"/>
          </p:cNvSpPr>
          <p:nvPr>
            <p:ph type="body" idx="1"/>
          </p:nvPr>
        </p:nvSpPr>
        <p:spPr>
          <a:xfrm>
            <a:off x="457200" y="1305050"/>
            <a:ext cx="5020500" cy="3747000"/>
          </a:xfrm>
          <a:prstGeom prst="rect">
            <a:avLst/>
          </a:prstGeom>
          <a:noFill/>
          <a:ln>
            <a:noFill/>
          </a:ln>
        </p:spPr>
        <p:txBody>
          <a:bodyPr spcFirstLastPara="1" wrap="square" lIns="91400" tIns="91400" rIns="91400" bIns="91400" anchor="t" anchorCtr="0">
            <a:normAutofit fontScale="92500"/>
          </a:bodyPr>
          <a:lstStyle/>
          <a:p>
            <a:pPr marL="457200" lvl="0" indent="-393700" algn="l" rtl="0">
              <a:lnSpc>
                <a:spcPct val="100000"/>
              </a:lnSpc>
              <a:spcBef>
                <a:spcPts val="0"/>
              </a:spcBef>
              <a:spcAft>
                <a:spcPts val="0"/>
              </a:spcAft>
              <a:buSzPts val="2600"/>
              <a:buChar char="•"/>
            </a:pPr>
            <a:r>
              <a:rPr lang="en-US" b="1" dirty="0">
                <a:solidFill>
                  <a:schemeClr val="accent4"/>
                </a:solidFill>
              </a:rPr>
              <a:t>Claim?</a:t>
            </a:r>
            <a:r>
              <a:rPr lang="en-US" dirty="0">
                <a:solidFill>
                  <a:schemeClr val="accent4"/>
                </a:solidFill>
              </a:rPr>
              <a:t> </a:t>
            </a:r>
            <a:r>
              <a:rPr lang="en-US" dirty="0"/>
              <a:t>The answer to a posed question.</a:t>
            </a:r>
            <a:endParaRPr dirty="0"/>
          </a:p>
          <a:p>
            <a:pPr marL="457200" lvl="0" indent="0" algn="l" rtl="0">
              <a:lnSpc>
                <a:spcPct val="100000"/>
              </a:lnSpc>
              <a:spcBef>
                <a:spcPts val="0"/>
              </a:spcBef>
              <a:spcAft>
                <a:spcPts val="0"/>
              </a:spcAft>
              <a:buSzPts val="2600"/>
              <a:buNone/>
            </a:pPr>
            <a:endParaRPr dirty="0"/>
          </a:p>
          <a:p>
            <a:pPr marL="457200" lvl="0" indent="-393700" algn="l" rtl="0">
              <a:lnSpc>
                <a:spcPct val="100000"/>
              </a:lnSpc>
              <a:spcBef>
                <a:spcPts val="0"/>
              </a:spcBef>
              <a:spcAft>
                <a:spcPts val="0"/>
              </a:spcAft>
              <a:buSzPts val="2600"/>
              <a:buChar char="•"/>
            </a:pPr>
            <a:r>
              <a:rPr lang="en-US" b="1" dirty="0">
                <a:solidFill>
                  <a:schemeClr val="accent4"/>
                </a:solidFill>
              </a:rPr>
              <a:t>Evidence?</a:t>
            </a:r>
            <a:r>
              <a:rPr lang="en-US" dirty="0"/>
              <a:t> Material, sentences, and research to support the claim. </a:t>
            </a:r>
            <a:endParaRPr dirty="0"/>
          </a:p>
          <a:p>
            <a:pPr marL="457200" lvl="0" indent="0" algn="l" rtl="0">
              <a:lnSpc>
                <a:spcPct val="100000"/>
              </a:lnSpc>
              <a:spcBef>
                <a:spcPts val="0"/>
              </a:spcBef>
              <a:spcAft>
                <a:spcPts val="0"/>
              </a:spcAft>
              <a:buSzPts val="2600"/>
              <a:buNone/>
            </a:pPr>
            <a:endParaRPr dirty="0"/>
          </a:p>
          <a:p>
            <a:pPr marL="457200" lvl="0" indent="-393700" algn="l" rtl="0">
              <a:lnSpc>
                <a:spcPct val="100000"/>
              </a:lnSpc>
              <a:spcBef>
                <a:spcPts val="0"/>
              </a:spcBef>
              <a:spcAft>
                <a:spcPts val="0"/>
              </a:spcAft>
              <a:buSzPts val="2600"/>
              <a:buChar char="•"/>
            </a:pPr>
            <a:r>
              <a:rPr lang="en-US" b="1" dirty="0">
                <a:solidFill>
                  <a:schemeClr val="accent4"/>
                </a:solidFill>
              </a:rPr>
              <a:t>Reasoning?</a:t>
            </a:r>
            <a:r>
              <a:rPr lang="en-US" dirty="0"/>
              <a:t> Explanation of why the data/evidence supports the claim.</a:t>
            </a:r>
            <a:endParaRPr dirty="0"/>
          </a:p>
        </p:txBody>
      </p:sp>
      <p:pic>
        <p:nvPicPr>
          <p:cNvPr id="128" name="Google Shape;128;p14"/>
          <p:cNvPicPr preferRelativeResize="0"/>
          <p:nvPr/>
        </p:nvPicPr>
        <p:blipFill rotWithShape="1">
          <a:blip r:embed="rId3">
            <a:alphaModFix/>
          </a:blip>
          <a:srcRect/>
          <a:stretch/>
        </p:blipFill>
        <p:spPr>
          <a:xfrm>
            <a:off x="6018975" y="1252375"/>
            <a:ext cx="2403025" cy="24030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g272acde3473_0_0" descr="This video provides an introduction to and brief explanation for writing a claim with evidence and reasoning. The CER framework is a key concept used across all content area and multiple grade levels to provide structure in writing arguments." title="Claims, Evidence, and Reasoning.">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286df4a434b_0_47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SzPts val="3600"/>
              <a:buNone/>
            </a:pPr>
            <a:r>
              <a:rPr lang="en-US"/>
              <a:t>Core Classes</a:t>
            </a:r>
            <a:endParaRPr/>
          </a:p>
        </p:txBody>
      </p:sp>
      <p:sp>
        <p:nvSpPr>
          <p:cNvPr id="139" name="Google Shape;139;g286df4a434b_0_475"/>
          <p:cNvSpPr txBox="1">
            <a:spLocks noGrp="1"/>
          </p:cNvSpPr>
          <p:nvPr>
            <p:ph type="body" idx="1"/>
          </p:nvPr>
        </p:nvSpPr>
        <p:spPr>
          <a:xfrm>
            <a:off x="457200" y="1305050"/>
            <a:ext cx="5721600" cy="2441450"/>
          </a:xfrm>
          <a:prstGeom prst="rect">
            <a:avLst/>
          </a:prstGeom>
          <a:noFill/>
          <a:ln>
            <a:noFill/>
          </a:ln>
        </p:spPr>
        <p:txBody>
          <a:bodyPr spcFirstLastPara="1" wrap="square" lIns="91400" tIns="91400" rIns="91400" bIns="91400" anchor="t" anchorCtr="0">
            <a:normAutofit/>
          </a:bodyPr>
          <a:lstStyle/>
          <a:p>
            <a:pPr marL="0" lvl="0" indent="0" algn="l" rtl="0">
              <a:lnSpc>
                <a:spcPct val="115000"/>
              </a:lnSpc>
              <a:spcBef>
                <a:spcPts val="520"/>
              </a:spcBef>
              <a:spcAft>
                <a:spcPts val="0"/>
              </a:spcAft>
              <a:buSzPts val="2600"/>
              <a:buNone/>
            </a:pPr>
            <a:r>
              <a:rPr lang="en-US" dirty="0"/>
              <a:t>English Language Arts: </a:t>
            </a:r>
            <a:r>
              <a:rPr lang="en-US" u="sng" dirty="0">
                <a:solidFill>
                  <a:srgbClr val="0000FF"/>
                </a:solidFill>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k20.ou.edu/</a:t>
            </a:r>
            <a:r>
              <a:rPr lang="en-US" u="sng" dirty="0" err="1">
                <a:solidFill>
                  <a:srgbClr val="0000FF"/>
                </a:solidFill>
                <a:hlinkClick r:id="rId3">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cerela</a:t>
            </a:r>
            <a:endParaRPr dirty="0">
              <a:solidFill>
                <a:srgbClr val="0000FF"/>
              </a:solidFill>
            </a:endParaRPr>
          </a:p>
          <a:p>
            <a:pPr marL="0" lvl="0" indent="0" algn="l" rtl="0">
              <a:lnSpc>
                <a:spcPct val="115000"/>
              </a:lnSpc>
              <a:spcBef>
                <a:spcPts val="520"/>
              </a:spcBef>
              <a:spcAft>
                <a:spcPts val="0"/>
              </a:spcAft>
              <a:buSzPts val="2600"/>
              <a:buNone/>
            </a:pPr>
            <a:r>
              <a:rPr lang="en-US" dirty="0"/>
              <a:t>Math</a:t>
            </a:r>
            <a:r>
              <a:rPr lang="en-US" dirty="0">
                <a:solidFill>
                  <a:schemeClr val="tx1"/>
                </a:solidFill>
              </a:rPr>
              <a:t>:</a:t>
            </a:r>
            <a:r>
              <a:rPr lang="en-US" dirty="0">
                <a:solidFill>
                  <a:srgbClr val="0000FF"/>
                </a:solidFill>
              </a:rPr>
              <a:t> </a:t>
            </a:r>
            <a:r>
              <a:rPr lang="en-US" u="sng" dirty="0">
                <a:solidFill>
                  <a:srgbClr val="0000FF"/>
                </a:solidFill>
                <a:hlinkClick r:id="rId4">
                  <a:extLst>
                    <a:ext uri="{A12FA001-AC4F-418D-AE19-62706E023703}">
                      <ahyp:hlinkClr xmlns:ahyp="http://schemas.microsoft.com/office/drawing/2018/hyperlinkcolor" val="tx"/>
                    </a:ext>
                  </a:extLst>
                </a:hlinkClick>
              </a:rPr>
              <a:t>k20.ou.edu/</a:t>
            </a:r>
            <a:r>
              <a:rPr lang="en-US" u="sng" dirty="0" err="1">
                <a:solidFill>
                  <a:srgbClr val="0000FF"/>
                </a:solidFill>
                <a:hlinkClick r:id="rId4">
                  <a:extLst>
                    <a:ext uri="{A12FA001-AC4F-418D-AE19-62706E023703}">
                      <ahyp:hlinkClr xmlns:ahyp="http://schemas.microsoft.com/office/drawing/2018/hyperlinkcolor" val="tx"/>
                    </a:ext>
                  </a:extLst>
                </a:hlinkClick>
              </a:rPr>
              <a:t>cermath</a:t>
            </a:r>
            <a:endParaRPr dirty="0">
              <a:solidFill>
                <a:srgbClr val="0000FF"/>
              </a:solidFill>
            </a:endParaRPr>
          </a:p>
          <a:p>
            <a:pPr marL="0" lvl="0" indent="0" algn="l" rtl="0">
              <a:lnSpc>
                <a:spcPct val="115000"/>
              </a:lnSpc>
              <a:spcBef>
                <a:spcPts val="520"/>
              </a:spcBef>
              <a:spcAft>
                <a:spcPts val="0"/>
              </a:spcAft>
              <a:buSzPts val="2600"/>
              <a:buNone/>
            </a:pPr>
            <a:r>
              <a:rPr lang="en-US" dirty="0"/>
              <a:t>Science: </a:t>
            </a:r>
            <a:r>
              <a:rPr lang="en-US" u="sng" dirty="0">
                <a:solidFill>
                  <a:srgbClr val="0000FF"/>
                </a:solidFill>
                <a:hlinkClick r:id="rId5">
                  <a:extLst>
                    <a:ext uri="{A12FA001-AC4F-418D-AE19-62706E023703}">
                      <ahyp:hlinkClr xmlns:ahyp="http://schemas.microsoft.com/office/drawing/2018/hyperlinkcolor" val="tx"/>
                    </a:ext>
                  </a:extLst>
                </a:hlinkClick>
              </a:rPr>
              <a:t>k20.ou.edu/</a:t>
            </a:r>
            <a:r>
              <a:rPr lang="en-US" u="sng" dirty="0" err="1">
                <a:solidFill>
                  <a:srgbClr val="0000FF"/>
                </a:solidFill>
                <a:hlinkClick r:id="rId5">
                  <a:extLst>
                    <a:ext uri="{A12FA001-AC4F-418D-AE19-62706E023703}">
                      <ahyp:hlinkClr xmlns:ahyp="http://schemas.microsoft.com/office/drawing/2018/hyperlinkcolor" val="tx"/>
                    </a:ext>
                  </a:extLst>
                </a:hlinkClick>
              </a:rPr>
              <a:t>cersci</a:t>
            </a:r>
            <a:endParaRPr dirty="0">
              <a:solidFill>
                <a:srgbClr val="0000FF"/>
              </a:solidFill>
            </a:endParaRPr>
          </a:p>
          <a:p>
            <a:pPr marL="0" lvl="0" indent="0" algn="l" rtl="0">
              <a:lnSpc>
                <a:spcPct val="115000"/>
              </a:lnSpc>
              <a:spcBef>
                <a:spcPts val="520"/>
              </a:spcBef>
              <a:spcAft>
                <a:spcPts val="0"/>
              </a:spcAft>
              <a:buSzPts val="2600"/>
              <a:buNone/>
            </a:pPr>
            <a:r>
              <a:rPr lang="en-US" dirty="0"/>
              <a:t>Social Studies:</a:t>
            </a:r>
            <a:r>
              <a:rPr lang="en-US" dirty="0">
                <a:solidFill>
                  <a:srgbClr val="0000FF"/>
                </a:solidFill>
              </a:rPr>
              <a:t> </a:t>
            </a:r>
            <a:r>
              <a:rPr lang="en-US" u="sng" dirty="0">
                <a:solidFill>
                  <a:srgbClr val="0000FF"/>
                </a:solidFill>
                <a:hlinkClick r:id="rId6">
                  <a:extLst>
                    <a:ext uri="{A12FA001-AC4F-418D-AE19-62706E023703}">
                      <ahyp:hlinkClr xmlns:ahyp="http://schemas.microsoft.com/office/drawing/2018/hyperlinkcolor" val="tx"/>
                    </a:ext>
                  </a:extLst>
                </a:hlinkClick>
              </a:rPr>
              <a:t>k20.ou.edu/</a:t>
            </a:r>
            <a:r>
              <a:rPr lang="en-US" u="sng" dirty="0" err="1">
                <a:solidFill>
                  <a:srgbClr val="0000FF"/>
                </a:solidFill>
                <a:hlinkClick r:id="rId6">
                  <a:extLst>
                    <a:ext uri="{A12FA001-AC4F-418D-AE19-62706E023703}">
                      <ahyp:hlinkClr xmlns:ahyp="http://schemas.microsoft.com/office/drawing/2018/hyperlinkcolor" val="tx"/>
                    </a:ext>
                  </a:extLst>
                </a:hlinkClick>
              </a:rPr>
              <a:t>cerss</a:t>
            </a:r>
            <a:endParaRPr u="sng" dirty="0">
              <a:solidFill>
                <a:srgbClr val="0000FF"/>
              </a:solidFill>
            </a:endParaRPr>
          </a:p>
        </p:txBody>
      </p:sp>
      <p:pic>
        <p:nvPicPr>
          <p:cNvPr id="140" name="Google Shape;140;g286df4a434b_0_475"/>
          <p:cNvPicPr preferRelativeResize="0"/>
          <p:nvPr/>
        </p:nvPicPr>
        <p:blipFill rotWithShape="1">
          <a:blip r:embed="rId7">
            <a:alphaModFix/>
          </a:blip>
          <a:srcRect/>
          <a:stretch/>
        </p:blipFill>
        <p:spPr>
          <a:xfrm>
            <a:off x="5638075" y="1164651"/>
            <a:ext cx="3361501" cy="31295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272acde3473_0_12"/>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Lesson Note Catcher</a:t>
            </a:r>
            <a:endParaRPr/>
          </a:p>
        </p:txBody>
      </p:sp>
      <p:sp>
        <p:nvSpPr>
          <p:cNvPr id="146" name="Google Shape;146;g272acde3473_0_12"/>
          <p:cNvSpPr txBox="1">
            <a:spLocks noGrp="1"/>
          </p:cNvSpPr>
          <p:nvPr>
            <p:ph type="body" idx="1"/>
          </p:nvPr>
        </p:nvSpPr>
        <p:spPr>
          <a:xfrm>
            <a:off x="457200" y="1305050"/>
            <a:ext cx="4590000" cy="3621000"/>
          </a:xfrm>
          <a:prstGeom prst="rect">
            <a:avLst/>
          </a:prstGeom>
        </p:spPr>
        <p:txBody>
          <a:bodyPr spcFirstLastPara="1" wrap="square" lIns="91400" tIns="91400" rIns="91400" bIns="91400" anchor="t" anchorCtr="0">
            <a:normAutofit fontScale="77500" lnSpcReduction="20000"/>
          </a:bodyPr>
          <a:lstStyle/>
          <a:p>
            <a:pPr marL="457200" lvl="0" indent="-356552" algn="l" rtl="0">
              <a:spcBef>
                <a:spcPts val="520"/>
              </a:spcBef>
              <a:spcAft>
                <a:spcPts val="0"/>
              </a:spcAft>
              <a:buSzPct val="100000"/>
              <a:buAutoNum type="arabicPeriod"/>
            </a:pPr>
            <a:r>
              <a:rPr lang="en-US" b="1" dirty="0"/>
              <a:t>Where in the lesson was the strategy used?</a:t>
            </a:r>
            <a:r>
              <a:rPr lang="en-US" dirty="0"/>
              <a:t> </a:t>
            </a:r>
            <a:br>
              <a:rPr lang="en-US" dirty="0"/>
            </a:br>
            <a:r>
              <a:rPr lang="en-US" dirty="0"/>
              <a:t>(the beginning, middle, or end)</a:t>
            </a:r>
            <a:endParaRPr dirty="0"/>
          </a:p>
          <a:p>
            <a:pPr marL="457200" lvl="0" indent="-356552" algn="l" rtl="0">
              <a:spcBef>
                <a:spcPts val="1000"/>
              </a:spcBef>
              <a:spcAft>
                <a:spcPts val="0"/>
              </a:spcAft>
              <a:buSzPct val="100000"/>
              <a:buAutoNum type="arabicPeriod"/>
            </a:pPr>
            <a:r>
              <a:rPr lang="en-US" b="1" dirty="0"/>
              <a:t>What instructional purpose is the CER strategy serving in the lesson? </a:t>
            </a:r>
            <a:r>
              <a:rPr lang="en-US" dirty="0"/>
              <a:t>(</a:t>
            </a:r>
            <a:r>
              <a:rPr lang="en-US" dirty="0" err="1"/>
              <a:t>eg.</a:t>
            </a:r>
            <a:r>
              <a:rPr lang="en-US" dirty="0"/>
              <a:t> to engage interest, elicit prior knowledge, as an argument analysis tool, to assess learning, or something else?)</a:t>
            </a:r>
            <a:endParaRPr dirty="0"/>
          </a:p>
          <a:p>
            <a:pPr marL="457200" lvl="0" indent="-356552" algn="l" rtl="0">
              <a:spcBef>
                <a:spcPts val="1000"/>
              </a:spcBef>
              <a:spcAft>
                <a:spcPts val="1000"/>
              </a:spcAft>
              <a:buSzPct val="100000"/>
              <a:buAutoNum type="arabicPeriod"/>
            </a:pPr>
            <a:r>
              <a:rPr lang="en-US" b="1" dirty="0"/>
              <a:t>What skills will students practice as they participate in the CER strategy? </a:t>
            </a:r>
            <a:endParaRPr b="1" dirty="0"/>
          </a:p>
        </p:txBody>
      </p:sp>
      <p:pic>
        <p:nvPicPr>
          <p:cNvPr id="147" name="Google Shape;147;g272acde3473_0_12"/>
          <p:cNvPicPr preferRelativeResize="0"/>
          <p:nvPr/>
        </p:nvPicPr>
        <p:blipFill>
          <a:blip r:embed="rId3">
            <a:alphaModFix/>
          </a:blip>
          <a:stretch>
            <a:fillRect/>
          </a:stretch>
        </p:blipFill>
        <p:spPr>
          <a:xfrm>
            <a:off x="5352000" y="484423"/>
            <a:ext cx="3487200" cy="4506678"/>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2215</Words>
  <Application>Microsoft Office PowerPoint</Application>
  <PresentationFormat>On-screen Show (16:9)</PresentationFormat>
  <Paragraphs>150</Paragraphs>
  <Slides>36</Slides>
  <Notes>35</Notes>
  <HiddenSlides>22</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36</vt:i4>
      </vt:variant>
    </vt:vector>
  </HeadingPairs>
  <TitlesOfParts>
    <vt:vector size="46" baseType="lpstr">
      <vt:lpstr>Noto Sans Symbols</vt:lpstr>
      <vt:lpstr>Wingdings</vt:lpstr>
      <vt:lpstr>Arial Black</vt:lpstr>
      <vt:lpstr>Arial</vt:lpstr>
      <vt:lpstr>Georgia</vt:lpstr>
      <vt:lpstr>Calibri</vt:lpstr>
      <vt:lpstr>Bungee Shade</vt:lpstr>
      <vt:lpstr>Aptos</vt:lpstr>
      <vt:lpstr>LEARN theme</vt:lpstr>
      <vt:lpstr>LEARN theme</vt:lpstr>
      <vt:lpstr>PowerPoint Presentation</vt:lpstr>
      <vt:lpstr>CER Across Content Areas</vt:lpstr>
      <vt:lpstr>Fist to Five</vt:lpstr>
      <vt:lpstr>Essential Question</vt:lpstr>
      <vt:lpstr>Lesson Objectives</vt:lpstr>
      <vt:lpstr>CER Instructional Strategy</vt:lpstr>
      <vt:lpstr>PowerPoint Presentation</vt:lpstr>
      <vt:lpstr>Core Classes</vt:lpstr>
      <vt:lpstr>Lesson Note Catcher</vt:lpstr>
      <vt:lpstr>English Language Arts</vt:lpstr>
      <vt:lpstr>Directions</vt:lpstr>
      <vt:lpstr>ELA Example – The Oxford Comma </vt:lpstr>
      <vt:lpstr>ELA Example – The Oxford Comma </vt:lpstr>
      <vt:lpstr>The Oxford Comma</vt:lpstr>
      <vt:lpstr>Geometry Example</vt:lpstr>
      <vt:lpstr>What’s the Ratio?</vt:lpstr>
      <vt:lpstr>DIRECTIONS</vt:lpstr>
      <vt:lpstr>Science </vt:lpstr>
      <vt:lpstr>DIRECTIONS</vt:lpstr>
      <vt:lpstr>PowerPoint Presentation</vt:lpstr>
      <vt:lpstr>PowerPoint Presentation</vt:lpstr>
      <vt:lpstr>PowerPoint Presentation</vt:lpstr>
      <vt:lpstr>PowerPoint Presentation</vt:lpstr>
      <vt:lpstr>National Drought Mitigation Center| The Dust Bowl</vt:lpstr>
      <vt:lpstr>PowerPoint Presentation</vt:lpstr>
      <vt:lpstr>Social Studies </vt:lpstr>
      <vt:lpstr>PowerPoint Presentation</vt:lpstr>
      <vt:lpstr>PowerPoint Presentation</vt:lpstr>
      <vt:lpstr>Tinker v Des Moines Ruling </vt:lpstr>
      <vt:lpstr>Three Stray, One Stays</vt:lpstr>
      <vt:lpstr>PowerPoint Presentation</vt:lpstr>
      <vt:lpstr>ACT Practice Questions</vt:lpstr>
      <vt:lpstr>When x = 3 and y = 5, by how much does the value 3x² - 2y exceed the value of 2x² - 3y?</vt:lpstr>
      <vt:lpstr>Choice C “Our household might have been described as uncooperative” is correct.</vt:lpstr>
      <vt:lpstr>Make your own CER</vt:lpstr>
      <vt:lpstr>Two Stars and a Wish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Eike, Michell L.</dc:creator>
  <cp:lastModifiedBy>McLeod Porter, Delma</cp:lastModifiedBy>
  <cp:revision>5</cp:revision>
  <dcterms:created xsi:type="dcterms:W3CDTF">2021-08-30T12:17:31Z</dcterms:created>
  <dcterms:modified xsi:type="dcterms:W3CDTF">2024-08-14T18:19:00Z</dcterms:modified>
</cp:coreProperties>
</file>