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39"/>
  </p:notesMasterIdLst>
  <p:sldIdLst>
    <p:sldId id="256" r:id="rId3"/>
    <p:sldId id="257" r:id="rId4"/>
    <p:sldId id="276" r:id="rId5"/>
    <p:sldId id="263" r:id="rId6"/>
    <p:sldId id="272" r:id="rId7"/>
    <p:sldId id="260" r:id="rId8"/>
    <p:sldId id="265" r:id="rId9"/>
    <p:sldId id="273" r:id="rId10"/>
    <p:sldId id="274" r:id="rId11"/>
    <p:sldId id="277" r:id="rId12"/>
    <p:sldId id="278" r:id="rId13"/>
    <p:sldId id="279" r:id="rId14"/>
    <p:sldId id="280" r:id="rId15"/>
    <p:sldId id="275"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81" r:id="rId32"/>
    <p:sldId id="282" r:id="rId33"/>
    <p:sldId id="298" r:id="rId34"/>
    <p:sldId id="299" r:id="rId35"/>
    <p:sldId id="300" r:id="rId36"/>
    <p:sldId id="301" r:id="rId37"/>
    <p:sldId id="302" r:id="rId38"/>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6" autoAdjust="0"/>
    <p:restoredTop sz="94286"/>
  </p:normalViewPr>
  <p:slideViewPr>
    <p:cSldViewPr snapToGrid="0">
      <p:cViewPr varScale="1">
        <p:scale>
          <a:sx n="192" d="100"/>
          <a:sy n="192" d="100"/>
        </p:scale>
        <p:origin x="908" y="10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lesson/555"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lesson/1527"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learn.k20center.ou.edu/strategy/156"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128"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156"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85"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tech-tool/645"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mentimeter.com/app/presentation/blobzrzygtwu1twj21p5jkct92fjv3vg/o5fbw22brzpd"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earn.k20center.ou.edu/strategy/83"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strategy/6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5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lesson/23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f61SPxeIEg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lesson/141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5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This CER activity is from the Evaluate section of K20 lesson Drought and the Dust Bowl: Climate, Ecosystems, and Human Impact. </a:t>
            </a:r>
            <a:r>
              <a:rPr lang="en-US" u="sng" dirty="0">
                <a:solidFill>
                  <a:schemeClr val="hlink"/>
                </a:solidFill>
                <a:hlinkClick r:id="rId3"/>
              </a:rPr>
              <a:t>https://learn.k20center.ou.edu/lesson/555</a:t>
            </a:r>
            <a:r>
              <a:rPr lang="en-US" dirty="0"/>
              <a:t> </a:t>
            </a:r>
          </a:p>
          <a:p>
            <a:endParaRPr lang="en-US" dirty="0"/>
          </a:p>
        </p:txBody>
      </p:sp>
    </p:spTree>
    <p:extLst>
      <p:ext uri="{BB962C8B-B14F-4D97-AF65-F5344CB8AC3E}">
        <p14:creationId xmlns:p14="http://schemas.microsoft.com/office/powerpoint/2010/main" val="4187413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6108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SzPts val="1100"/>
              <a:buNone/>
            </a:pPr>
            <a:r>
              <a:rPr lang="en-US" dirty="0"/>
              <a:t>This CER activity is found in the Explain section of the</a:t>
            </a:r>
            <a:r>
              <a:rPr lang="en-US" i="1" dirty="0"/>
              <a:t> Tinker v. Des Moines</a:t>
            </a:r>
            <a:r>
              <a:rPr lang="en-US" dirty="0"/>
              <a:t> and the First Amendment K20 lesson. </a:t>
            </a:r>
            <a:r>
              <a:rPr lang="en-US" sz="1400" u="sng" dirty="0">
                <a:solidFill>
                  <a:schemeClr val="hlink"/>
                </a:solidFill>
                <a:hlinkClick r:id="rId3"/>
              </a:rPr>
              <a:t>https://learn.k20center.ou.edu/lesson/1527</a:t>
            </a:r>
            <a:r>
              <a:rPr lang="en-US" sz="1400" dirty="0">
                <a:solidFill>
                  <a:srgbClr val="292929"/>
                </a:solidFill>
              </a:rPr>
              <a:t> </a:t>
            </a:r>
          </a:p>
          <a:p>
            <a:pPr marL="0" lvl="0" indent="0" algn="l" rtl="0">
              <a:lnSpc>
                <a:spcPct val="115000"/>
              </a:lnSpc>
              <a:spcBef>
                <a:spcPts val="1200"/>
              </a:spcBef>
              <a:spcAft>
                <a:spcPts val="0"/>
              </a:spcAft>
              <a:buClr>
                <a:schemeClr val="dk1"/>
              </a:buClr>
              <a:buSzPts val="1100"/>
              <a:buFont typeface="Arial"/>
              <a:buNone/>
            </a:pPr>
            <a:r>
              <a:rPr lang="en-US" sz="1400" dirty="0">
                <a:solidFill>
                  <a:srgbClr val="292929"/>
                </a:solidFill>
              </a:rPr>
              <a:t>Once students are familiar with the court case, inform them they will use the </a:t>
            </a:r>
            <a:r>
              <a:rPr lang="en-US" sz="1400" dirty="0">
                <a:solidFill>
                  <a:schemeClr val="hlink"/>
                </a:solidFill>
                <a:uFill>
                  <a:noFill/>
                </a:uFill>
                <a:hlinkClick r:id="rId4"/>
              </a:rPr>
              <a:t>Claim, Evidence, Reasoning (CER)</a:t>
            </a:r>
            <a:r>
              <a:rPr lang="en-US" sz="1400" dirty="0">
                <a:solidFill>
                  <a:srgbClr val="292929"/>
                </a:solidFill>
              </a:rPr>
              <a:t> strategy to dive deeper into the question of “How did this case help to clarify and extend students’ rights?”</a:t>
            </a:r>
          </a:p>
          <a:p>
            <a:pPr marL="0" lvl="0" indent="0" algn="l" rtl="0">
              <a:lnSpc>
                <a:spcPct val="115000"/>
              </a:lnSpc>
              <a:spcBef>
                <a:spcPts val="1200"/>
              </a:spcBef>
              <a:spcAft>
                <a:spcPts val="0"/>
              </a:spcAft>
              <a:buClr>
                <a:schemeClr val="dk1"/>
              </a:buClr>
              <a:buSzPts val="1100"/>
              <a:buFont typeface="Arial"/>
              <a:buNone/>
            </a:pPr>
            <a:r>
              <a:rPr lang="en-US" sz="1400" dirty="0">
                <a:solidFill>
                  <a:srgbClr val="292929"/>
                </a:solidFill>
              </a:rPr>
              <a:t>Explain to students that they should use their annotations and notes from the Why-Lighting activity to complete this activity. Then, pass out the attached </a:t>
            </a:r>
            <a:r>
              <a:rPr lang="en-US" sz="1400" b="1" dirty="0">
                <a:solidFill>
                  <a:srgbClr val="292929"/>
                </a:solidFill>
              </a:rPr>
              <a:t>Claim, Evidence, Reasoning (CER) </a:t>
            </a:r>
            <a:r>
              <a:rPr lang="en-US" sz="1400" dirty="0">
                <a:solidFill>
                  <a:srgbClr val="292929"/>
                </a:solidFill>
              </a:rPr>
              <a:t>handout. Students should work with their groups to complete the handout, but be sure each student has their own copy.</a:t>
            </a:r>
          </a:p>
          <a:p>
            <a:pPr marL="0" lvl="0" indent="0" algn="l" rtl="0">
              <a:lnSpc>
                <a:spcPct val="115000"/>
              </a:lnSpc>
              <a:spcBef>
                <a:spcPts val="1200"/>
              </a:spcBef>
              <a:spcAft>
                <a:spcPts val="0"/>
              </a:spcAft>
              <a:buClr>
                <a:schemeClr val="dk1"/>
              </a:buClr>
              <a:buSzPts val="1100"/>
              <a:buFont typeface="Arial"/>
              <a:buNone/>
            </a:pPr>
            <a:r>
              <a:rPr lang="en-US" sz="1400" dirty="0">
                <a:solidFill>
                  <a:srgbClr val="292929"/>
                </a:solidFill>
              </a:rPr>
              <a:t>Display </a:t>
            </a:r>
            <a:r>
              <a:rPr lang="en-US" sz="1400" b="1" dirty="0">
                <a:solidFill>
                  <a:srgbClr val="292929"/>
                </a:solidFill>
              </a:rPr>
              <a:t>slide 5</a:t>
            </a:r>
            <a:r>
              <a:rPr lang="en-US" sz="1400" dirty="0">
                <a:solidFill>
                  <a:srgbClr val="292929"/>
                </a:solidFill>
              </a:rPr>
              <a:t> to provide students with instructions on how to complete the CER handout if they are not familiar with this strategy.</a:t>
            </a:r>
            <a:r>
              <a:rPr lang="en-US" sz="1400" b="1" dirty="0">
                <a:solidFill>
                  <a:srgbClr val="292929"/>
                </a:solidFill>
              </a:rPr>
              <a:t> </a:t>
            </a:r>
            <a:r>
              <a:rPr lang="en-US" sz="1400" dirty="0">
                <a:solidFill>
                  <a:srgbClr val="292929"/>
                </a:solidFill>
              </a:rPr>
              <a:t>Inform groups they should be prepared to share out what they wrote once they are done. Each group should choose 1–2 individuals to share out.</a:t>
            </a:r>
          </a:p>
          <a:p>
            <a:pPr marL="0" lvl="0" indent="0" algn="l" rtl="0">
              <a:lnSpc>
                <a:spcPct val="115000"/>
              </a:lnSpc>
              <a:spcBef>
                <a:spcPts val="1200"/>
              </a:spcBef>
              <a:spcAft>
                <a:spcPts val="0"/>
              </a:spcAft>
              <a:buClr>
                <a:schemeClr val="dk1"/>
              </a:buClr>
              <a:buSzPts val="1100"/>
              <a:buFont typeface="Arial"/>
              <a:buNone/>
            </a:pPr>
            <a:r>
              <a:rPr lang="en-US" sz="1400" dirty="0">
                <a:solidFill>
                  <a:srgbClr val="292929"/>
                </a:solidFill>
              </a:rPr>
              <a:t>See the attached </a:t>
            </a:r>
            <a:r>
              <a:rPr lang="en-US" sz="1400" b="1" dirty="0">
                <a:solidFill>
                  <a:srgbClr val="292929"/>
                </a:solidFill>
              </a:rPr>
              <a:t>CER Sample Student Responses </a:t>
            </a:r>
            <a:r>
              <a:rPr lang="en-US" sz="1400" dirty="0">
                <a:solidFill>
                  <a:srgbClr val="292929"/>
                </a:solidFill>
              </a:rPr>
              <a:t>for examples of what students may write on the handout.</a:t>
            </a:r>
          </a:p>
          <a:p>
            <a:pPr marL="0" lvl="0" indent="0" algn="l" rtl="0">
              <a:lnSpc>
                <a:spcPct val="115000"/>
              </a:lnSpc>
              <a:spcBef>
                <a:spcPts val="1200"/>
              </a:spcBef>
              <a:spcAft>
                <a:spcPts val="0"/>
              </a:spcAft>
              <a:buClr>
                <a:schemeClr val="dk1"/>
              </a:buClr>
              <a:buSzPts val="1100"/>
              <a:buFont typeface="Arial"/>
              <a:buNone/>
            </a:pPr>
            <a:r>
              <a:rPr lang="en-US" sz="1400" dirty="0">
                <a:solidFill>
                  <a:srgbClr val="292929"/>
                </a:solidFill>
              </a:rPr>
              <a:t>After each group has shared, display </a:t>
            </a:r>
            <a:r>
              <a:rPr lang="en-US" sz="1400" b="1" dirty="0">
                <a:solidFill>
                  <a:srgbClr val="292929"/>
                </a:solidFill>
              </a:rPr>
              <a:t>slide 6</a:t>
            </a:r>
            <a:r>
              <a:rPr lang="en-US" sz="1400" dirty="0">
                <a:solidFill>
                  <a:srgbClr val="292929"/>
                </a:solidFill>
              </a:rPr>
              <a:t> and explain the court’s ruling more in depth. The ruling and an excerpt from the case decision are included on the slide and in the Notes field for you to use as talking points.</a:t>
            </a:r>
          </a:p>
          <a:p>
            <a:pPr marL="0" lvl="0" indent="0" algn="l" rtl="0">
              <a:lnSpc>
                <a:spcPct val="115000"/>
              </a:lnSpc>
              <a:spcBef>
                <a:spcPts val="1200"/>
              </a:spcBef>
              <a:spcAft>
                <a:spcPts val="0"/>
              </a:spcAft>
              <a:buClr>
                <a:schemeClr val="dk1"/>
              </a:buClr>
              <a:buSzPts val="1100"/>
              <a:buFont typeface="Arial"/>
              <a:buNone/>
            </a:pPr>
            <a:r>
              <a:rPr lang="en-US" sz="1400" dirty="0">
                <a:solidFill>
                  <a:srgbClr val="292929"/>
                </a:solidFill>
              </a:rPr>
              <a:t>First, explain the Supreme Court’s ruling and how it favored the students in a 7–2 decision. This meant it overturned the earlier ruling in the lower courts (which had upheld the Des Moines schools’ ban on students’ armbands). Then, explain how the court concluded that prohibiting students from wearing the armbands at school violated their First Amendment rights. You may also want to review the majority opinion excerpts from the </a:t>
            </a:r>
            <a:r>
              <a:rPr lang="en-US" sz="1400" i="1" dirty="0">
                <a:solidFill>
                  <a:srgbClr val="292929"/>
                </a:solidFill>
              </a:rPr>
              <a:t>Tinker v. Des Moines</a:t>
            </a:r>
            <a:r>
              <a:rPr lang="en-US" sz="1400" dirty="0">
                <a:solidFill>
                  <a:srgbClr val="292929"/>
                </a:solidFill>
              </a:rPr>
              <a:t> (1969) reading to provide reasons why the court ruled in favor of the students.</a:t>
            </a:r>
          </a:p>
          <a:p>
            <a:pPr marL="0" lvl="0" indent="0" algn="l" rtl="0">
              <a:lnSpc>
                <a:spcPct val="100000"/>
              </a:lnSpc>
              <a:spcBef>
                <a:spcPts val="120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endParaRPr lang="en-US" dirty="0"/>
          </a:p>
        </p:txBody>
      </p:sp>
    </p:spTree>
    <p:extLst>
      <p:ext uri="{BB962C8B-B14F-4D97-AF65-F5344CB8AC3E}">
        <p14:creationId xmlns:p14="http://schemas.microsoft.com/office/powerpoint/2010/main" val="2013310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K20 Center. (n.d.). Why-Lighting. Strategies. </a:t>
            </a:r>
            <a:r>
              <a:rPr lang="en-US" dirty="0">
                <a:hlinkClick r:id="rId3" tooltip="https://learn.k20center.ou.edu/strategy/128"/>
              </a:rPr>
              <a:t>https://learn.k20center.ou.edu/strategy/</a:t>
            </a:r>
            <a:r>
              <a:rPr lang="en-US" dirty="0"/>
              <a:t>128</a:t>
            </a:r>
          </a:p>
          <a:p>
            <a:endParaRPr lang="en-US" dirty="0"/>
          </a:p>
        </p:txBody>
      </p:sp>
    </p:spTree>
    <p:extLst>
      <p:ext uri="{BB962C8B-B14F-4D97-AF65-F5344CB8AC3E}">
        <p14:creationId xmlns:p14="http://schemas.microsoft.com/office/powerpoint/2010/main" val="772048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000000"/>
                </a:solidFill>
                <a:effectLst/>
                <a:latin typeface="Arial"/>
                <a:ea typeface="Arial"/>
                <a:cs typeface="Arial"/>
                <a:sym typeface="Arial" panose="020B0604020202020204" pitchFamily="34" charset="0"/>
              </a:rPr>
              <a:t>K20 Center. (n.d.). Claim, Evidence, Reasoning (CER). Strategies. </a:t>
            </a:r>
            <a:r>
              <a:rPr lang="en-US" sz="1400" dirty="0">
                <a:solidFill>
                  <a:srgbClr val="000000"/>
                </a:solidFill>
                <a:effectLst/>
                <a:latin typeface="Arial"/>
                <a:ea typeface="Arial"/>
                <a:cs typeface="Arial"/>
                <a:sym typeface="Arial" panose="020B0604020202020204" pitchFamily="34" charset="0"/>
                <a:hlinkClick r:id="rId3" tooltip="https://learn.k20center.ou.edu/strategy/156"/>
              </a:rPr>
              <a:t>https://learn.k20center.ou.edu/strategy/156</a:t>
            </a:r>
            <a:r>
              <a:rPr lang="en-US" sz="1400" dirty="0">
                <a:solidFill>
                  <a:srgbClr val="000000"/>
                </a:solidFill>
                <a:effectLst/>
                <a:latin typeface="Arial"/>
                <a:ea typeface="Arial"/>
                <a:cs typeface="Arial"/>
                <a:sym typeface="Arial" panose="020B0604020202020204" pitchFamily="34" charset="0"/>
              </a:rPr>
              <a:t> </a:t>
            </a:r>
          </a:p>
          <a:p>
            <a:r>
              <a:rPr lang="en-US" sz="1400" dirty="0">
                <a:solidFill>
                  <a:srgbClr val="000000"/>
                </a:solidFill>
                <a:effectLst/>
                <a:latin typeface="Arial"/>
                <a:ea typeface="Arial"/>
                <a:cs typeface="Arial"/>
                <a:sym typeface="Arial" panose="020B0604020202020204" pitchFamily="34" charset="0"/>
              </a:rPr>
              <a:t> </a:t>
            </a:r>
            <a:endParaRPr lang="en-US" dirty="0"/>
          </a:p>
        </p:txBody>
      </p:sp>
    </p:spTree>
    <p:extLst>
      <p:ext uri="{BB962C8B-B14F-4D97-AF65-F5344CB8AC3E}">
        <p14:creationId xmlns:p14="http://schemas.microsoft.com/office/powerpoint/2010/main" val="2100424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K20 Center. (n.d.). Three Stray, One Stays. Strategies. </a:t>
            </a:r>
            <a:r>
              <a:rPr lang="en-US" dirty="0">
                <a:hlinkClick r:id="rId3" tooltip="https://learn.k20center.ou.edu/strategy/85"/>
              </a:rPr>
              <a:t>https://learn.k20center.ou.edu/strategy/</a:t>
            </a:r>
            <a:r>
              <a:rPr lang="en-US" dirty="0"/>
              <a:t>85</a:t>
            </a:r>
          </a:p>
        </p:txBody>
      </p:sp>
    </p:spTree>
    <p:extLst>
      <p:ext uri="{BB962C8B-B14F-4D97-AF65-F5344CB8AC3E}">
        <p14:creationId xmlns:p14="http://schemas.microsoft.com/office/powerpoint/2010/main" val="893437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K20 Center. (n.d.). </a:t>
            </a:r>
            <a:r>
              <a:rPr lang="en-US" dirty="0" err="1"/>
              <a:t>Mentimeter</a:t>
            </a:r>
            <a:r>
              <a:rPr lang="en-US" dirty="0"/>
              <a:t>. Tech tool. </a:t>
            </a:r>
            <a:r>
              <a:rPr lang="en-US" u="sng" dirty="0">
                <a:solidFill>
                  <a:schemeClr val="hlink"/>
                </a:solidFill>
                <a:hlinkClick r:id="rId3"/>
              </a:rPr>
              <a:t>https://learn.k20center.ou.edu/tech-tool/645</a:t>
            </a:r>
            <a:r>
              <a:rPr lang="en-US" dirty="0"/>
              <a:t> </a:t>
            </a:r>
          </a:p>
          <a:p>
            <a:pPr marL="0" lvl="0" indent="0" algn="l" rtl="0">
              <a:spcBef>
                <a:spcPts val="0"/>
              </a:spcBef>
              <a:spcAft>
                <a:spcPts val="0"/>
              </a:spcAft>
              <a:buSzPts val="1100"/>
              <a:buNone/>
            </a:pPr>
            <a:endParaRPr lang="en-US" sz="1400" dirty="0">
              <a:highlight>
                <a:srgbClr val="FFFF00"/>
              </a:highlight>
            </a:endParaRPr>
          </a:p>
          <a:p>
            <a:pPr marL="0" lvl="0" indent="0" algn="l" rtl="0">
              <a:spcBef>
                <a:spcPts val="0"/>
              </a:spcBef>
              <a:spcAft>
                <a:spcPts val="0"/>
              </a:spcAft>
              <a:buClr>
                <a:schemeClr val="dk1"/>
              </a:buClr>
              <a:buSzPts val="1100"/>
              <a:buFont typeface="Arial"/>
              <a:buNone/>
            </a:pPr>
            <a:r>
              <a:rPr lang="en-US" sz="1400" dirty="0">
                <a:highlight>
                  <a:srgbClr val="FFFF00"/>
                </a:highlight>
              </a:rPr>
              <a:t>Facilitation Note: Tech Integration Set up</a:t>
            </a:r>
          </a:p>
          <a:p>
            <a:pPr marL="0" lvl="0" indent="0" algn="l" rtl="0">
              <a:spcBef>
                <a:spcPts val="0"/>
              </a:spcBef>
              <a:spcAft>
                <a:spcPts val="0"/>
              </a:spcAft>
              <a:buSzPts val="1100"/>
              <a:buNone/>
            </a:pPr>
            <a:r>
              <a:rPr lang="en-US" sz="1400" dirty="0"/>
              <a:t>Link for the </a:t>
            </a:r>
            <a:r>
              <a:rPr lang="en-US" sz="1400" dirty="0" err="1"/>
              <a:t>Mentimeter</a:t>
            </a:r>
            <a:r>
              <a:rPr lang="en-US" sz="1400" dirty="0"/>
              <a:t>: </a:t>
            </a:r>
            <a:r>
              <a:rPr lang="en-US" sz="1400" u="sng" dirty="0">
                <a:solidFill>
                  <a:schemeClr val="hlink"/>
                </a:solidFill>
                <a:hlinkClick r:id="rId4"/>
              </a:rPr>
              <a:t>https://www.mentimeter.com/app/presentation/blobzrzygtwu1twj21p5jkct92fjv3vg/o5fbw22brzpd</a:t>
            </a:r>
            <a:endParaRPr lang="en-US" sz="1400" dirty="0"/>
          </a:p>
          <a:p>
            <a:pPr marL="0" lvl="0" indent="0" algn="l" rtl="0">
              <a:spcBef>
                <a:spcPts val="0"/>
              </a:spcBef>
              <a:spcAft>
                <a:spcPts val="0"/>
              </a:spcAft>
              <a:buClr>
                <a:schemeClr val="dk1"/>
              </a:buClr>
              <a:buSzPts val="1100"/>
              <a:buFont typeface="Arial"/>
              <a:buNone/>
            </a:pPr>
            <a:r>
              <a:rPr lang="en-US" sz="1400" dirty="0"/>
              <a:t>Copy this presentation to your own account and update the link for your participants prior to facilitating the activity below. To do this, after entering the link above into your browser, select “Copy to your Account.” Once in your account, choose “Share” to get a new join code for your participants. Paste this new join code and QR code into this slide.</a:t>
            </a:r>
          </a:p>
          <a:p>
            <a:pPr marL="0" lvl="0" indent="0" algn="l" rtl="0">
              <a:spcBef>
                <a:spcPts val="0"/>
              </a:spcBef>
              <a:spcAft>
                <a:spcPts val="0"/>
              </a:spcAft>
              <a:buClr>
                <a:schemeClr val="dk1"/>
              </a:buClr>
              <a:buSzPts val="1100"/>
              <a:buFont typeface="Arial"/>
              <a:buNone/>
            </a:pPr>
            <a:endParaRPr lang="en-US" sz="1400" dirty="0"/>
          </a:p>
          <a:p>
            <a:pPr marL="0" lvl="0" indent="0" algn="l" rtl="0">
              <a:spcBef>
                <a:spcPts val="0"/>
              </a:spcBef>
              <a:spcAft>
                <a:spcPts val="0"/>
              </a:spcAft>
              <a:buClr>
                <a:schemeClr val="dk1"/>
              </a:buClr>
              <a:buSzPts val="1400"/>
              <a:buFont typeface="Arial"/>
              <a:buNone/>
            </a:pPr>
            <a:endParaRPr lang="en-US" sz="1400" dirty="0"/>
          </a:p>
          <a:p>
            <a:pPr marL="0" lvl="0" indent="0" algn="l" rtl="0">
              <a:lnSpc>
                <a:spcPct val="100000"/>
              </a:lnSpc>
              <a:spcBef>
                <a:spcPts val="0"/>
              </a:spcBef>
              <a:spcAft>
                <a:spcPts val="0"/>
              </a:spcAft>
              <a:buSzPts val="1400"/>
              <a:buNone/>
            </a:pPr>
            <a:endParaRPr lang="en-US" dirty="0"/>
          </a:p>
          <a:p>
            <a:endParaRPr lang="en-US" dirty="0"/>
          </a:p>
        </p:txBody>
      </p:sp>
    </p:spTree>
    <p:extLst>
      <p:ext uri="{BB962C8B-B14F-4D97-AF65-F5344CB8AC3E}">
        <p14:creationId xmlns:p14="http://schemas.microsoft.com/office/powerpoint/2010/main" val="574177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236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E0AAB-CDEF-CBE9-4651-ED7A8AA31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0B6698-F97E-855B-28C7-D57B0795FB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ABB490-41C1-949B-05DE-408556B6087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9656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B12B2-9F4A-055C-FF60-F641D75D3D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EED13-90D0-F656-F482-CEC1544B8D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1C788-3F48-244D-78D2-EAA91B5139BD}"/>
              </a:ext>
            </a:extLst>
          </p:cNvPr>
          <p:cNvSpPr>
            <a:spLocks noGrp="1"/>
          </p:cNvSpPr>
          <p:nvPr>
            <p:ph type="body" idx="1"/>
          </p:nvPr>
        </p:nvSpPr>
        <p:spPr/>
        <p:txBody>
          <a:bodyPr/>
          <a:lstStyle/>
          <a:p>
            <a:r>
              <a:rPr lang="en-US" dirty="0"/>
              <a:t> </a:t>
            </a:r>
          </a:p>
          <a:p>
            <a:r>
              <a:rPr lang="en-US" dirty="0"/>
              <a:t>K20 Center. (n.d.). Two Stars and a Wish. Strategies. </a:t>
            </a:r>
            <a:r>
              <a:rPr lang="en-US" dirty="0">
                <a:hlinkClick r:id="rId3" tooltip="https://learn.k20center.ou.edu/strategy/83"/>
              </a:rPr>
              <a:t>https://learn.k20center.ou.edu/strategy/</a:t>
            </a:r>
            <a:r>
              <a:rPr lang="en-US" dirty="0"/>
              <a:t>83</a:t>
            </a:r>
          </a:p>
          <a:p>
            <a:endParaRPr lang="en-US" dirty="0"/>
          </a:p>
        </p:txBody>
      </p:sp>
    </p:spTree>
    <p:extLst>
      <p:ext uri="{BB962C8B-B14F-4D97-AF65-F5344CB8AC3E}">
        <p14:creationId xmlns:p14="http://schemas.microsoft.com/office/powerpoint/2010/main" val="308657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dirty="0"/>
              <a:t>K20 Center. (</a:t>
            </a:r>
            <a:r>
              <a:rPr lang="en-US" dirty="0" err="1"/>
              <a:t>n.d</a:t>
            </a:r>
            <a:r>
              <a:rPr lang="en-US" dirty="0"/>
              <a:t>). Fist to Five. Strategies. </a:t>
            </a:r>
            <a:r>
              <a:rPr lang="en-US" u="sng" dirty="0">
                <a:solidFill>
                  <a:schemeClr val="hlink"/>
                </a:solidFill>
                <a:hlinkClick r:id="rId3"/>
              </a:rPr>
              <a:t>https://learn.k20center.ou.edu/strategy/68</a:t>
            </a:r>
            <a:endParaRPr lang="en-US" dirty="0"/>
          </a:p>
          <a:p>
            <a:pPr marL="0" lvl="0" indent="0" algn="l" rtl="0">
              <a:lnSpc>
                <a:spcPct val="100000"/>
              </a:lnSpc>
              <a:spcBef>
                <a:spcPts val="0"/>
              </a:spcBef>
              <a:spcAft>
                <a:spcPts val="0"/>
              </a:spcAft>
              <a:buSzPts val="1400"/>
              <a:buNone/>
            </a:pPr>
            <a:endParaRPr lang="en-US" dirty="0"/>
          </a:p>
          <a:p>
            <a:endParaRPr lang="en-US" dirty="0"/>
          </a:p>
        </p:txBody>
      </p:sp>
    </p:spTree>
    <p:extLst>
      <p:ext uri="{BB962C8B-B14F-4D97-AF65-F5344CB8AC3E}">
        <p14:creationId xmlns:p14="http://schemas.microsoft.com/office/powerpoint/2010/main" val="2463900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Claim, Evidence, Reasoning (CER). Strategies. </a:t>
            </a:r>
            <a:r>
              <a:rPr lang="en-US" u="sng" dirty="0">
                <a:solidFill>
                  <a:schemeClr val="hlink"/>
                </a:solidFill>
                <a:hlinkClick r:id="rId3"/>
              </a:rPr>
              <a:t>https://learn.k20center.ou.edu/strategy/156</a:t>
            </a:r>
            <a:r>
              <a:rPr lang="en-US" dirty="0"/>
              <a:t> </a:t>
            </a:r>
          </a:p>
          <a:p>
            <a:endParaRPr lang="en-US" dirty="0"/>
          </a:p>
        </p:txBody>
      </p:sp>
    </p:spTree>
    <p:extLst>
      <p:ext uri="{BB962C8B-B14F-4D97-AF65-F5344CB8AC3E}">
        <p14:creationId xmlns:p14="http://schemas.microsoft.com/office/powerpoint/2010/main" val="1601533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https://www.youtube.com/watch?v=JGOxVIgmGWE</a:t>
            </a:r>
          </a:p>
        </p:txBody>
      </p:sp>
    </p:spTree>
    <p:extLst>
      <p:ext uri="{BB962C8B-B14F-4D97-AF65-F5344CB8AC3E}">
        <p14:creationId xmlns:p14="http://schemas.microsoft.com/office/powerpoint/2010/main" val="92816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This CER activity is found in the Extend portion of the Argument is Everywhere K20 Lesson. </a:t>
            </a:r>
            <a:r>
              <a:rPr lang="en-US" u="sng" dirty="0">
                <a:solidFill>
                  <a:schemeClr val="hlink"/>
                </a:solidFill>
                <a:hlinkClick r:id="rId3"/>
              </a:rPr>
              <a:t>https://learn.k20center.ou.edu/lesson/233</a:t>
            </a:r>
            <a:r>
              <a:rPr lang="en-US" dirty="0"/>
              <a:t> </a:t>
            </a:r>
          </a:p>
          <a:p>
            <a:endParaRPr lang="en-US" dirty="0"/>
          </a:p>
        </p:txBody>
      </p:sp>
    </p:spTree>
    <p:extLst>
      <p:ext uri="{BB962C8B-B14F-4D97-AF65-F5344CB8AC3E}">
        <p14:creationId xmlns:p14="http://schemas.microsoft.com/office/powerpoint/2010/main" val="397447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400" dirty="0">
                <a:solidFill>
                  <a:srgbClr val="292929"/>
                </a:solidFill>
              </a:rPr>
              <a:t>Watch the </a:t>
            </a:r>
            <a:r>
              <a:rPr lang="en-US" sz="1400" dirty="0">
                <a:solidFill>
                  <a:schemeClr val="hlink"/>
                </a:solidFill>
                <a:uFill>
                  <a:noFill/>
                </a:uFill>
                <a:hlinkClick r:id="rId3"/>
              </a:rPr>
              <a:t>YouTube video: "A Smart Move: Responding to the Rhetorical Situation." </a:t>
            </a:r>
            <a:r>
              <a:rPr lang="en-US" sz="1400" dirty="0">
                <a:solidFill>
                  <a:srgbClr val="292929"/>
                </a:solidFill>
              </a:rPr>
              <a:t>(1:51)</a:t>
            </a:r>
          </a:p>
          <a:p>
            <a:pPr marL="0" lvl="0" indent="0" algn="l" rtl="0">
              <a:lnSpc>
                <a:spcPct val="115000"/>
              </a:lnSpc>
              <a:spcBef>
                <a:spcPts val="1200"/>
              </a:spcBef>
              <a:spcAft>
                <a:spcPts val="0"/>
              </a:spcAft>
              <a:buClr>
                <a:schemeClr val="dk1"/>
              </a:buClr>
              <a:buSzPts val="1100"/>
              <a:buFont typeface="Arial"/>
              <a:buNone/>
            </a:pPr>
            <a:endParaRPr lang="en-US" sz="1400" dirty="0">
              <a:solidFill>
                <a:srgbClr val="292929"/>
              </a:solidFill>
            </a:endParaRPr>
          </a:p>
          <a:p>
            <a:pPr marL="0" lvl="0" indent="0" algn="l" rtl="0">
              <a:lnSpc>
                <a:spcPct val="100000"/>
              </a:lnSpc>
              <a:spcBef>
                <a:spcPts val="1200"/>
              </a:spcBef>
              <a:spcAft>
                <a:spcPts val="0"/>
              </a:spcAft>
              <a:buSzPts val="1400"/>
              <a:buNone/>
            </a:pPr>
            <a:endParaRPr lang="en-US" dirty="0"/>
          </a:p>
          <a:p>
            <a:endParaRPr lang="en-US" dirty="0"/>
          </a:p>
        </p:txBody>
      </p:sp>
    </p:spTree>
    <p:extLst>
      <p:ext uri="{BB962C8B-B14F-4D97-AF65-F5344CB8AC3E}">
        <p14:creationId xmlns:p14="http://schemas.microsoft.com/office/powerpoint/2010/main" val="153398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400" dirty="0">
                <a:solidFill>
                  <a:srgbClr val="292929"/>
                </a:solidFill>
              </a:rPr>
              <a:t>Show </a:t>
            </a:r>
            <a:r>
              <a:rPr lang="en-US" sz="1400" b="1" dirty="0">
                <a:solidFill>
                  <a:srgbClr val="292929"/>
                </a:solidFill>
              </a:rPr>
              <a:t>slide 6</a:t>
            </a:r>
            <a:r>
              <a:rPr lang="en-US" sz="1400" dirty="0">
                <a:solidFill>
                  <a:srgbClr val="292929"/>
                </a:solidFill>
              </a:rPr>
              <a:t> as a guided practice example. Discuss with students how the Oxford comma is an on-going argument in the field of composition. Share your own experiences learning/using it: Do you have a preference? Have students share their own experiences using it: Do they have a preference?</a:t>
            </a:r>
          </a:p>
          <a:p>
            <a:pPr marL="0" lvl="0" indent="0" algn="l" rtl="0">
              <a:lnSpc>
                <a:spcPct val="115000"/>
              </a:lnSpc>
              <a:spcBef>
                <a:spcPts val="1200"/>
              </a:spcBef>
              <a:spcAft>
                <a:spcPts val="0"/>
              </a:spcAft>
              <a:buClr>
                <a:schemeClr val="dk1"/>
              </a:buClr>
              <a:buSzPts val="1100"/>
              <a:buFont typeface="Arial"/>
              <a:buNone/>
            </a:pPr>
            <a:r>
              <a:rPr lang="en-US" sz="1400" dirty="0">
                <a:solidFill>
                  <a:srgbClr val="292929"/>
                </a:solidFill>
              </a:rPr>
              <a:t>Discuss how the memes on the slide approach the argument about the Oxford comma.</a:t>
            </a:r>
          </a:p>
          <a:p>
            <a:pPr marL="457200" lvl="0" indent="-304800" algn="l" rtl="0">
              <a:lnSpc>
                <a:spcPct val="115000"/>
              </a:lnSpc>
              <a:spcBef>
                <a:spcPts val="1200"/>
              </a:spcBef>
              <a:spcAft>
                <a:spcPts val="0"/>
              </a:spcAft>
              <a:buClr>
                <a:srgbClr val="292929"/>
              </a:buClr>
              <a:buSzPts val="1200"/>
              <a:buChar char="●"/>
            </a:pPr>
            <a:r>
              <a:rPr lang="en-US" sz="1400" dirty="0">
                <a:solidFill>
                  <a:srgbClr val="292929"/>
                </a:solidFill>
              </a:rPr>
              <a:t>What is their CLAIM? (The Oxford comma is necessary to understanding sentence meanings. )</a:t>
            </a:r>
          </a:p>
          <a:p>
            <a:pPr marL="457200" lvl="0" indent="-304800" algn="l" rtl="0">
              <a:lnSpc>
                <a:spcPct val="115000"/>
              </a:lnSpc>
              <a:spcBef>
                <a:spcPts val="0"/>
              </a:spcBef>
              <a:spcAft>
                <a:spcPts val="0"/>
              </a:spcAft>
              <a:buClr>
                <a:srgbClr val="292929"/>
              </a:buClr>
              <a:buSzPts val="1200"/>
              <a:buChar char="●"/>
            </a:pPr>
            <a:r>
              <a:rPr lang="en-US" sz="1400" dirty="0">
                <a:solidFill>
                  <a:srgbClr val="292929"/>
                </a:solidFill>
              </a:rPr>
              <a:t>What are their EXAMPLES? (The sample memes provide examples of sentences that include or do not include the comma.)</a:t>
            </a:r>
          </a:p>
          <a:p>
            <a:pPr marL="457200" lvl="0" indent="-304800" algn="l" rtl="0">
              <a:lnSpc>
                <a:spcPct val="115000"/>
              </a:lnSpc>
              <a:spcBef>
                <a:spcPts val="0"/>
              </a:spcBef>
              <a:spcAft>
                <a:spcPts val="0"/>
              </a:spcAft>
              <a:buClr>
                <a:srgbClr val="292929"/>
              </a:buClr>
              <a:buSzPts val="1200"/>
              <a:buChar char="●"/>
            </a:pPr>
            <a:r>
              <a:rPr lang="en-US" sz="1400" dirty="0">
                <a:solidFill>
                  <a:srgbClr val="292929"/>
                </a:solidFill>
              </a:rPr>
              <a:t>What is their REASONING? (Sentences that do not include the Oxford comma are often prone to misunderstandings.)</a:t>
            </a:r>
          </a:p>
          <a:p>
            <a:pPr marL="457200" lvl="0" indent="-304800" algn="l" rtl="0">
              <a:lnSpc>
                <a:spcPct val="115000"/>
              </a:lnSpc>
              <a:spcBef>
                <a:spcPts val="0"/>
              </a:spcBef>
              <a:spcAft>
                <a:spcPts val="0"/>
              </a:spcAft>
              <a:buClr>
                <a:srgbClr val="292929"/>
              </a:buClr>
              <a:buSzPts val="1200"/>
              <a:buChar char="●"/>
            </a:pPr>
            <a:r>
              <a:rPr lang="en-US" sz="1400" dirty="0">
                <a:solidFill>
                  <a:srgbClr val="292929"/>
                </a:solidFill>
              </a:rPr>
              <a:t>Who is their AUDIENCE? (People who do not use the Oxford comma.)</a:t>
            </a:r>
          </a:p>
          <a:p>
            <a:pPr marL="457200" lvl="0" indent="-304800" algn="l" rtl="0">
              <a:lnSpc>
                <a:spcPct val="115000"/>
              </a:lnSpc>
              <a:spcBef>
                <a:spcPts val="0"/>
              </a:spcBef>
              <a:spcAft>
                <a:spcPts val="0"/>
              </a:spcAft>
              <a:buClr>
                <a:srgbClr val="292929"/>
              </a:buClr>
              <a:buSzPts val="1200"/>
              <a:buChar char="●"/>
            </a:pPr>
            <a:r>
              <a:rPr lang="en-US" sz="1400" dirty="0">
                <a:solidFill>
                  <a:srgbClr val="292929"/>
                </a:solidFill>
              </a:rPr>
              <a:t>What is the PURPOSE? (To stress the importance of using the Oxford comma to clarify meaning.)</a:t>
            </a:r>
          </a:p>
          <a:p>
            <a:pPr marL="457200" lvl="0" indent="-304800" algn="l" rtl="0">
              <a:lnSpc>
                <a:spcPct val="115000"/>
              </a:lnSpc>
              <a:spcBef>
                <a:spcPts val="0"/>
              </a:spcBef>
              <a:spcAft>
                <a:spcPts val="0"/>
              </a:spcAft>
              <a:buClr>
                <a:srgbClr val="292929"/>
              </a:buClr>
              <a:buSzPts val="1200"/>
              <a:buChar char="●"/>
            </a:pPr>
            <a:r>
              <a:rPr lang="en-US" sz="1400" dirty="0">
                <a:solidFill>
                  <a:srgbClr val="292929"/>
                </a:solidFill>
              </a:rPr>
              <a:t>What is the CONTEXT surrounding the argument? (The Oxford (or serial) comma is the final comma in a list of things. Use of the Oxford comma is stylistic, meaning that some style guides demand its use while others don’t. Unless you’re writing for a particular publication or drafting an essay for school, whether or not you use the Oxford comma is generally up to you.)</a:t>
            </a:r>
          </a:p>
          <a:p>
            <a:endParaRPr lang="en-US" dirty="0"/>
          </a:p>
        </p:txBody>
      </p:sp>
    </p:spTree>
    <p:extLst>
      <p:ext uri="{BB962C8B-B14F-4D97-AF65-F5344CB8AC3E}">
        <p14:creationId xmlns:p14="http://schemas.microsoft.com/office/powerpoint/2010/main" val="3015674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The following CER activity comes from the Slice of Pi: Area and Circumference of a Circle lesson.</a:t>
            </a:r>
          </a:p>
          <a:p>
            <a:pPr marL="0" lvl="0" indent="0" algn="l" rtl="0">
              <a:lnSpc>
                <a:spcPct val="100000"/>
              </a:lnSpc>
              <a:spcBef>
                <a:spcPts val="0"/>
              </a:spcBef>
              <a:spcAft>
                <a:spcPts val="0"/>
              </a:spcAft>
              <a:buSzPts val="1400"/>
              <a:buNone/>
            </a:pPr>
            <a:r>
              <a:rPr lang="en-US" u="sng" dirty="0">
                <a:solidFill>
                  <a:schemeClr val="hlink"/>
                </a:solidFill>
                <a:hlinkClick r:id="rId3"/>
              </a:rPr>
              <a:t>https://learn.k20center.ou.edu/lesson/1411</a:t>
            </a:r>
            <a:r>
              <a:rPr lang="en-US" dirty="0"/>
              <a:t> </a:t>
            </a:r>
          </a:p>
          <a:p>
            <a:endParaRPr lang="en-US" dirty="0"/>
          </a:p>
        </p:txBody>
      </p:sp>
    </p:spTree>
    <p:extLst>
      <p:ext uri="{BB962C8B-B14F-4D97-AF65-F5344CB8AC3E}">
        <p14:creationId xmlns:p14="http://schemas.microsoft.com/office/powerpoint/2010/main" val="278510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K20 Center. (n.d.). Claim, Evidence, Reasoning (CER). Strategies. </a:t>
            </a:r>
            <a:r>
              <a:rPr lang="en-US" dirty="0">
                <a:hlinkClick r:id="rId3" tooltip="https://learn.k20center.ou.edu/strategy/156"/>
              </a:rPr>
              <a:t>https://learn.k20center.ou.edu/strategy/156</a:t>
            </a:r>
            <a:r>
              <a:rPr lang="en-US" dirty="0"/>
              <a:t> </a:t>
            </a:r>
          </a:p>
        </p:txBody>
      </p:sp>
    </p:spTree>
    <p:extLst>
      <p:ext uri="{BB962C8B-B14F-4D97-AF65-F5344CB8AC3E}">
        <p14:creationId xmlns:p14="http://schemas.microsoft.com/office/powerpoint/2010/main" val="2745067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learn.k20center.ou.edu/lesson/233"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f61SPxeIEgU?feature=oembed" TargetMode="External"/><Relationship Id="rId6" Type="http://schemas.openxmlformats.org/officeDocument/2006/relationships/hyperlink" Target="https://www.youtube.com/watch?v=f61SPxeIEgU"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learn.k20center.ou.edu/lesson/1411"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learn.k20center.ou.edu/lesson/555"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rought.unl.edu/dustbowl/"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learn.k20center.ou.edu/lesson/1527"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bit.ly/K20CER"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video" Target="https://www.youtube.com/embed/JGOxVIgmGWE?feature=oembed" TargetMode="External"/><Relationship Id="rId5" Type="http://schemas.openxmlformats.org/officeDocument/2006/relationships/image" Target="../media/image10.jpeg"/><Relationship Id="rId4" Type="http://schemas.openxmlformats.org/officeDocument/2006/relationships/hyperlink" Target="https://www.youtube.com/watch?v=JGOxVIgmGW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k20.ou.edu/cermath" TargetMode="External"/><Relationship Id="rId2" Type="http://schemas.openxmlformats.org/officeDocument/2006/relationships/hyperlink" Target="http://k20.ou.edu/cerela" TargetMode="Externa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k20.ou.edu/cerss" TargetMode="External"/><Relationship Id="rId4" Type="http://schemas.openxmlformats.org/officeDocument/2006/relationships/hyperlink" Target="http://k20.ou.edu/cersci"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a:bodyPr>
          <a:lstStyle/>
          <a:p>
            <a:pPr fontAlgn="auto">
              <a:spcAft>
                <a:spcPts val="0"/>
              </a:spcAft>
              <a:defRPr/>
            </a:pPr>
            <a:r>
              <a:rPr lang="en-US" dirty="0"/>
              <a:t>English Language Arts </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a:xfrm>
            <a:off x="628650" y="1379707"/>
            <a:ext cx="7886700" cy="3262312"/>
          </a:xfrm>
        </p:spPr>
        <p:txBody>
          <a:bodyPr/>
          <a:lstStyle/>
          <a:p>
            <a:pPr marL="64008" indent="0">
              <a:buNone/>
            </a:pPr>
            <a:r>
              <a:rPr lang="en-US" altLang="en-US" dirty="0"/>
              <a:t>Argument is Everywhere</a:t>
            </a:r>
          </a:p>
          <a:p>
            <a:pPr marL="64008" indent="0">
              <a:buNone/>
            </a:pPr>
            <a:r>
              <a:rPr lang="en-US" b="1" u="sng" dirty="0">
                <a:solidFill>
                  <a:schemeClr val="accent2"/>
                </a:solidFill>
                <a:latin typeface="+mn-lt"/>
                <a:ea typeface="Arial"/>
                <a:cs typeface="Arial"/>
                <a:sym typeface="Arial"/>
                <a:hlinkClick r:id="rId3">
                  <a:extLst>
                    <a:ext uri="{A12FA001-AC4F-418D-AE19-62706E023703}">
                      <ahyp:hlinkClr xmlns:ahyp="http://schemas.microsoft.com/office/drawing/2018/hyperlinkcolor" val="tx"/>
                    </a:ext>
                  </a:extLst>
                </a:hlinkClick>
              </a:rPr>
              <a:t>https://learn.k20center.ou.edu/lesson/233</a:t>
            </a:r>
            <a:r>
              <a:rPr lang="en-US" b="1" dirty="0">
                <a:solidFill>
                  <a:schemeClr val="accent2"/>
                </a:solidFill>
                <a:latin typeface="+mn-lt"/>
                <a:ea typeface="Arial"/>
                <a:cs typeface="Arial"/>
                <a:sym typeface="Arial"/>
              </a:rPr>
              <a:t> </a:t>
            </a:r>
          </a:p>
          <a:p>
            <a:pPr marL="64008" indent="0">
              <a:buNone/>
            </a:pPr>
            <a:endParaRPr lang="en-US" altLang="en-US" dirty="0"/>
          </a:p>
        </p:txBody>
      </p:sp>
      <p:pic>
        <p:nvPicPr>
          <p:cNvPr id="5" name="Picture 4">
            <a:extLst>
              <a:ext uri="{FF2B5EF4-FFF2-40B4-BE49-F238E27FC236}">
                <a16:creationId xmlns:a16="http://schemas.microsoft.com/office/drawing/2014/main" id="{7BAD1046-B0DD-AA60-6E66-5114587A749B}"/>
              </a:ext>
            </a:extLst>
          </p:cNvPr>
          <p:cNvPicPr>
            <a:picLocks noChangeAspect="1"/>
          </p:cNvPicPr>
          <p:nvPr/>
        </p:nvPicPr>
        <p:blipFill>
          <a:blip r:embed="rId4"/>
          <a:stretch>
            <a:fillRect/>
          </a:stretch>
        </p:blipFill>
        <p:spPr>
          <a:xfrm>
            <a:off x="791336" y="2373049"/>
            <a:ext cx="3166758" cy="212534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CD075-DC98-6B26-3E67-C8E311EED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83B70-C234-FF92-0D72-D5A1B763C301}"/>
              </a:ext>
            </a:extLst>
          </p:cNvPr>
          <p:cNvSpPr>
            <a:spLocks noGrp="1"/>
          </p:cNvSpPr>
          <p:nvPr>
            <p:ph type="title"/>
          </p:nvPr>
        </p:nvSpPr>
        <p:spPr/>
        <p:txBody>
          <a:bodyPr rtlCol="0">
            <a:normAutofit/>
          </a:bodyPr>
          <a:lstStyle/>
          <a:p>
            <a:pPr fontAlgn="auto">
              <a:spcAft>
                <a:spcPts val="0"/>
              </a:spcAft>
              <a:defRPr/>
            </a:pPr>
            <a:r>
              <a:rPr lang="en-US" dirty="0"/>
              <a:t>Directions</a:t>
            </a:r>
          </a:p>
        </p:txBody>
      </p:sp>
      <p:sp>
        <p:nvSpPr>
          <p:cNvPr id="25602" name="Content Placeholder 2">
            <a:extLst>
              <a:ext uri="{FF2B5EF4-FFF2-40B4-BE49-F238E27FC236}">
                <a16:creationId xmlns:a16="http://schemas.microsoft.com/office/drawing/2014/main" id="{862A96D3-6C42-7AE9-66E3-AB041BB2BDB8}"/>
              </a:ext>
            </a:extLst>
          </p:cNvPr>
          <p:cNvSpPr>
            <a:spLocks noGrp="1" noChangeArrowheads="1"/>
          </p:cNvSpPr>
          <p:nvPr>
            <p:ph idx="4294967295"/>
          </p:nvPr>
        </p:nvSpPr>
        <p:spPr/>
        <p:txBody>
          <a:bodyPr/>
          <a:lstStyle/>
          <a:p>
            <a:r>
              <a:rPr lang="en-US" altLang="en-US" dirty="0"/>
              <a:t>Show </a:t>
            </a:r>
            <a:r>
              <a:rPr lang="en-US" altLang="en-US" b="1" dirty="0"/>
              <a:t>slide 5</a:t>
            </a:r>
            <a:r>
              <a:rPr lang="en-US" altLang="en-US" dirty="0"/>
              <a:t> to go more in depth about the rhetorical situation. Analyze and discuss the graphic.</a:t>
            </a:r>
          </a:p>
          <a:p>
            <a:r>
              <a:rPr lang="en-US" altLang="en-US" dirty="0"/>
              <a:t>Explain the meaning of the sentences that omit the Oxford Comma versus the sentences where it is used.</a:t>
            </a:r>
          </a:p>
        </p:txBody>
      </p:sp>
      <p:sp>
        <p:nvSpPr>
          <p:cNvPr id="3" name="Google Shape;117;g2e1799729be_0_4">
            <a:extLst>
              <a:ext uri="{FF2B5EF4-FFF2-40B4-BE49-F238E27FC236}">
                <a16:creationId xmlns:a16="http://schemas.microsoft.com/office/drawing/2014/main" id="{93D21ECD-22F3-8AC1-5B1F-C932D08A8A43}"/>
              </a:ext>
            </a:extLst>
          </p:cNvPr>
          <p:cNvSpPr txBox="1">
            <a:spLocks/>
          </p:cNvSpPr>
          <p:nvPr/>
        </p:nvSpPr>
        <p:spPr bwMode="auto">
          <a:xfrm>
            <a:off x="7911430" y="601821"/>
            <a:ext cx="484200" cy="8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0" tIns="45700" rIns="0" bIns="0" numCol="1" anchor="b" anchorCtr="0" compatLnSpc="1">
            <a:prstTxWarp prst="textNoShape">
              <a:avLst/>
            </a:prstTxWarp>
            <a:normAutofit fontScale="25000" lnSpcReduction="20000"/>
          </a:bodyPr>
          <a:lstStyle>
            <a:lvl1pPr algn="l" rtl="0" eaLnBrk="1" fontAlgn="base" hangingPunct="1">
              <a:lnSpc>
                <a:spcPct val="90000"/>
              </a:lnSpc>
              <a:spcBef>
                <a:spcPct val="0"/>
              </a:spcBef>
              <a:spcAft>
                <a:spcPct val="0"/>
              </a:spcAft>
              <a:defRPr sz="3600" kern="1200">
                <a:solidFill>
                  <a:schemeClr val="accent3"/>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a:lstStyle>
          <a:p>
            <a:pPr>
              <a:lnSpc>
                <a:spcPct val="100000"/>
              </a:lnSpc>
              <a:spcBef>
                <a:spcPts val="0"/>
              </a:spcBef>
              <a:spcAft>
                <a:spcPts val="0"/>
              </a:spcAft>
              <a:buClr>
                <a:schemeClr val="accent4"/>
              </a:buClr>
              <a:buSzPts val="3240"/>
              <a:buFont typeface="Calibri"/>
              <a:buNone/>
            </a:pPr>
            <a:r>
              <a:rPr lang="en-US" sz="80000" dirty="0"/>
              <a:t>,</a:t>
            </a:r>
            <a:r>
              <a:rPr lang="en-US" dirty="0"/>
              <a:t> </a:t>
            </a:r>
          </a:p>
        </p:txBody>
      </p:sp>
    </p:spTree>
    <p:extLst>
      <p:ext uri="{BB962C8B-B14F-4D97-AF65-F5344CB8AC3E}">
        <p14:creationId xmlns:p14="http://schemas.microsoft.com/office/powerpoint/2010/main" val="4053693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402A2-6AE0-9D03-66A2-FF215B36D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42324-9BCB-1196-6BCF-4701183B3F4A}"/>
              </a:ext>
            </a:extLst>
          </p:cNvPr>
          <p:cNvSpPr>
            <a:spLocks noGrp="1"/>
          </p:cNvSpPr>
          <p:nvPr>
            <p:ph type="title"/>
          </p:nvPr>
        </p:nvSpPr>
        <p:spPr/>
        <p:txBody>
          <a:bodyPr rtlCol="0">
            <a:normAutofit/>
          </a:bodyPr>
          <a:lstStyle/>
          <a:p>
            <a:pPr fontAlgn="auto">
              <a:spcAft>
                <a:spcPts val="0"/>
              </a:spcAft>
              <a:defRPr/>
            </a:pPr>
            <a:r>
              <a:rPr lang="en-US" dirty="0"/>
              <a:t>ELA Example – The Oxford Comma </a:t>
            </a:r>
          </a:p>
        </p:txBody>
      </p:sp>
      <p:pic>
        <p:nvPicPr>
          <p:cNvPr id="3" name="Google Shape;124;p8">
            <a:extLst>
              <a:ext uri="{FF2B5EF4-FFF2-40B4-BE49-F238E27FC236}">
                <a16:creationId xmlns:a16="http://schemas.microsoft.com/office/drawing/2014/main" id="{FAA9E1D3-E377-DEAB-1EFD-1307669F2081}"/>
              </a:ext>
            </a:extLst>
          </p:cNvPr>
          <p:cNvPicPr preferRelativeResize="0"/>
          <p:nvPr/>
        </p:nvPicPr>
        <p:blipFill rotWithShape="1">
          <a:blip r:embed="rId4">
            <a:alphaModFix/>
          </a:blip>
          <a:srcRect t="10666" r="59501" b="49443"/>
          <a:stretch>
            <a:fillRect/>
          </a:stretch>
        </p:blipFill>
        <p:spPr>
          <a:xfrm>
            <a:off x="628650" y="1344028"/>
            <a:ext cx="2591755" cy="1562658"/>
          </a:xfrm>
          <a:prstGeom prst="rect">
            <a:avLst/>
          </a:prstGeom>
          <a:noFill/>
          <a:ln>
            <a:noFill/>
          </a:ln>
        </p:spPr>
      </p:pic>
      <p:pic>
        <p:nvPicPr>
          <p:cNvPr id="4" name="Google Shape;125;p8">
            <a:extLst>
              <a:ext uri="{FF2B5EF4-FFF2-40B4-BE49-F238E27FC236}">
                <a16:creationId xmlns:a16="http://schemas.microsoft.com/office/drawing/2014/main" id="{4C115D0D-582A-CA3E-1D65-CEC733D26412}"/>
              </a:ext>
            </a:extLst>
          </p:cNvPr>
          <p:cNvPicPr preferRelativeResize="0"/>
          <p:nvPr/>
        </p:nvPicPr>
        <p:blipFill rotWithShape="1">
          <a:blip r:embed="rId4">
            <a:alphaModFix/>
          </a:blip>
          <a:srcRect l="41690" t="3279" r="3768" b="48458"/>
          <a:stretch>
            <a:fillRect/>
          </a:stretch>
        </p:blipFill>
        <p:spPr>
          <a:xfrm>
            <a:off x="787420" y="2982301"/>
            <a:ext cx="2427519" cy="1638166"/>
          </a:xfrm>
          <a:prstGeom prst="rect">
            <a:avLst/>
          </a:prstGeom>
          <a:noFill/>
          <a:ln>
            <a:noFill/>
          </a:ln>
        </p:spPr>
      </p:pic>
      <p:pic>
        <p:nvPicPr>
          <p:cNvPr id="5" name="Online Media 4" title="A Smart Move: Responding to the Rhetorical Situation">
            <a:hlinkClick r:id="" action="ppaction://media"/>
            <a:extLst>
              <a:ext uri="{FF2B5EF4-FFF2-40B4-BE49-F238E27FC236}">
                <a16:creationId xmlns:a16="http://schemas.microsoft.com/office/drawing/2014/main" id="{AF07C8D1-63B0-9B14-FBFB-E68AE3215E45}"/>
              </a:ext>
            </a:extLst>
          </p:cNvPr>
          <p:cNvPicPr>
            <a:picLocks noRot="1" noChangeAspect="1"/>
          </p:cNvPicPr>
          <p:nvPr>
            <a:videoFile r:link="rId1"/>
          </p:nvPr>
        </p:nvPicPr>
        <p:blipFill>
          <a:blip r:embed="rId5"/>
          <a:stretch>
            <a:fillRect/>
          </a:stretch>
        </p:blipFill>
        <p:spPr>
          <a:xfrm>
            <a:off x="3394670" y="1447532"/>
            <a:ext cx="4954535" cy="2799074"/>
          </a:xfrm>
          <a:prstGeom prst="rect">
            <a:avLst/>
          </a:prstGeom>
        </p:spPr>
      </p:pic>
      <p:sp>
        <p:nvSpPr>
          <p:cNvPr id="7" name="Title 1">
            <a:extLst>
              <a:ext uri="{FF2B5EF4-FFF2-40B4-BE49-F238E27FC236}">
                <a16:creationId xmlns:a16="http://schemas.microsoft.com/office/drawing/2014/main" id="{F80F4AC6-9B5F-39F8-5674-576FB265D598}"/>
              </a:ext>
            </a:extLst>
          </p:cNvPr>
          <p:cNvSpPr txBox="1">
            <a:spLocks/>
          </p:cNvSpPr>
          <p:nvPr/>
        </p:nvSpPr>
        <p:spPr bwMode="auto">
          <a:xfrm>
            <a:off x="3288655" y="4076825"/>
            <a:ext cx="522669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7500"/>
          </a:bodyPr>
          <a:lstStyle>
            <a:lvl1pPr algn="l" rtl="0" eaLnBrk="1" fontAlgn="base" hangingPunct="1">
              <a:lnSpc>
                <a:spcPct val="90000"/>
              </a:lnSpc>
              <a:spcBef>
                <a:spcPct val="0"/>
              </a:spcBef>
              <a:spcAft>
                <a:spcPct val="0"/>
              </a:spcAft>
              <a:defRPr sz="3600" kern="1200">
                <a:solidFill>
                  <a:schemeClr val="accent3"/>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a:lstStyle>
          <a:p>
            <a:pPr fontAlgn="auto">
              <a:defRPr/>
            </a:pPr>
            <a:r>
              <a:rPr lang="en-US" sz="1800" dirty="0">
                <a:hlinkClick r:id="rId6"/>
              </a:rPr>
              <a:t>A Smart Move: Responding to the Rhetorical Situation</a:t>
            </a:r>
            <a:endParaRPr lang="en-US" sz="1800" dirty="0"/>
          </a:p>
        </p:txBody>
      </p:sp>
    </p:spTree>
    <p:extLst>
      <p:ext uri="{BB962C8B-B14F-4D97-AF65-F5344CB8AC3E}">
        <p14:creationId xmlns:p14="http://schemas.microsoft.com/office/powerpoint/2010/main" val="179627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F3ADD-F489-C57E-766B-839EB6828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6C988C-3795-59E6-6009-B14778D144EF}"/>
              </a:ext>
            </a:extLst>
          </p:cNvPr>
          <p:cNvSpPr>
            <a:spLocks noGrp="1"/>
          </p:cNvSpPr>
          <p:nvPr>
            <p:ph type="title"/>
          </p:nvPr>
        </p:nvSpPr>
        <p:spPr/>
        <p:txBody>
          <a:bodyPr rtlCol="0">
            <a:normAutofit/>
          </a:bodyPr>
          <a:lstStyle/>
          <a:p>
            <a:pPr fontAlgn="auto">
              <a:spcAft>
                <a:spcPts val="0"/>
              </a:spcAft>
              <a:defRPr/>
            </a:pPr>
            <a:r>
              <a:rPr lang="en-US" dirty="0"/>
              <a:t>ELA Example – The Oxford Comma </a:t>
            </a:r>
          </a:p>
        </p:txBody>
      </p:sp>
      <p:pic>
        <p:nvPicPr>
          <p:cNvPr id="3" name="Google Shape;132;g292581ec347_0_34">
            <a:extLst>
              <a:ext uri="{FF2B5EF4-FFF2-40B4-BE49-F238E27FC236}">
                <a16:creationId xmlns:a16="http://schemas.microsoft.com/office/drawing/2014/main" id="{1E21AF64-A1A3-0845-4796-A58FFF1973CB}"/>
              </a:ext>
            </a:extLst>
          </p:cNvPr>
          <p:cNvPicPr preferRelativeResize="0"/>
          <p:nvPr/>
        </p:nvPicPr>
        <p:blipFill rotWithShape="1">
          <a:blip r:embed="rId3">
            <a:alphaModFix/>
          </a:blip>
          <a:srcRect l="46301" t="51538" r="822"/>
          <a:stretch/>
        </p:blipFill>
        <p:spPr>
          <a:xfrm>
            <a:off x="628651" y="1421660"/>
            <a:ext cx="3828998" cy="2384916"/>
          </a:xfrm>
          <a:prstGeom prst="rect">
            <a:avLst/>
          </a:prstGeom>
          <a:noFill/>
          <a:ln>
            <a:noFill/>
          </a:ln>
        </p:spPr>
      </p:pic>
      <p:pic>
        <p:nvPicPr>
          <p:cNvPr id="4" name="Google Shape;133;g292581ec347_0_34">
            <a:extLst>
              <a:ext uri="{FF2B5EF4-FFF2-40B4-BE49-F238E27FC236}">
                <a16:creationId xmlns:a16="http://schemas.microsoft.com/office/drawing/2014/main" id="{8F754115-15C5-C565-322D-78C8C19971A6}"/>
              </a:ext>
            </a:extLst>
          </p:cNvPr>
          <p:cNvPicPr preferRelativeResize="0"/>
          <p:nvPr/>
        </p:nvPicPr>
        <p:blipFill rotWithShape="1">
          <a:blip r:embed="rId3">
            <a:alphaModFix/>
          </a:blip>
          <a:srcRect t="51538" r="62207"/>
          <a:stretch/>
        </p:blipFill>
        <p:spPr>
          <a:xfrm>
            <a:off x="4363641" y="1454544"/>
            <a:ext cx="4004896" cy="2574978"/>
          </a:xfrm>
          <a:prstGeom prst="rect">
            <a:avLst/>
          </a:prstGeom>
          <a:noFill/>
          <a:ln>
            <a:noFill/>
          </a:ln>
        </p:spPr>
      </p:pic>
    </p:spTree>
    <p:extLst>
      <p:ext uri="{BB962C8B-B14F-4D97-AF65-F5344CB8AC3E}">
        <p14:creationId xmlns:p14="http://schemas.microsoft.com/office/powerpoint/2010/main" val="789485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889F5-4ECA-F900-8123-D2D4A1476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E7B53-F630-C049-DDB4-30369E91C904}"/>
              </a:ext>
            </a:extLst>
          </p:cNvPr>
          <p:cNvSpPr>
            <a:spLocks noGrp="1"/>
          </p:cNvSpPr>
          <p:nvPr>
            <p:ph type="title"/>
          </p:nvPr>
        </p:nvSpPr>
        <p:spPr/>
        <p:txBody>
          <a:bodyPr rtlCol="0">
            <a:normAutofit/>
          </a:bodyPr>
          <a:lstStyle/>
          <a:p>
            <a:pPr fontAlgn="auto">
              <a:spcAft>
                <a:spcPts val="0"/>
              </a:spcAft>
              <a:defRPr/>
            </a:pPr>
            <a:r>
              <a:rPr lang="en-US" dirty="0"/>
              <a:t>The Oxford Comma </a:t>
            </a:r>
          </a:p>
        </p:txBody>
      </p:sp>
      <p:sp>
        <p:nvSpPr>
          <p:cNvPr id="25602" name="Content Placeholder 2">
            <a:extLst>
              <a:ext uri="{FF2B5EF4-FFF2-40B4-BE49-F238E27FC236}">
                <a16:creationId xmlns:a16="http://schemas.microsoft.com/office/drawing/2014/main" id="{881DF15C-A521-955A-C11B-6CACCA8BCBD9}"/>
              </a:ext>
            </a:extLst>
          </p:cNvPr>
          <p:cNvSpPr>
            <a:spLocks noGrp="1" noChangeArrowheads="1"/>
          </p:cNvSpPr>
          <p:nvPr>
            <p:ph idx="4294967295"/>
          </p:nvPr>
        </p:nvSpPr>
        <p:spPr/>
        <p:txBody>
          <a:bodyPr/>
          <a:lstStyle/>
          <a:p>
            <a:r>
              <a:rPr lang="en-US" altLang="en-US" sz="1800" b="1" dirty="0" err="1"/>
              <a:t>C.laim</a:t>
            </a:r>
            <a:r>
              <a:rPr lang="en-US" altLang="en-US" sz="1800" dirty="0"/>
              <a:t>: The Oxford Comma is necessary to understanding sentence meanings. </a:t>
            </a:r>
          </a:p>
          <a:p>
            <a:r>
              <a:rPr lang="en-US" altLang="en-US" sz="1800" b="1" dirty="0" err="1"/>
              <a:t>E.vidence</a:t>
            </a:r>
            <a:r>
              <a:rPr lang="en-US" altLang="en-US" sz="1800" dirty="0"/>
              <a:t>: The sample memes provide examples of sentences that include or do not include the comma.</a:t>
            </a:r>
          </a:p>
          <a:p>
            <a:r>
              <a:rPr lang="en-US" altLang="en-US" sz="1800" b="1" dirty="0" err="1"/>
              <a:t>R.easoning</a:t>
            </a:r>
            <a:r>
              <a:rPr lang="en-US" altLang="en-US" sz="1800" dirty="0"/>
              <a:t>: Sentences that do not include the Oxford Comma are often prone to misunderstandings.</a:t>
            </a:r>
          </a:p>
          <a:p>
            <a:r>
              <a:rPr lang="en-US" altLang="en-US" sz="1800" b="1" dirty="0"/>
              <a:t>Rhetorical Situation</a:t>
            </a:r>
            <a:r>
              <a:rPr lang="en-US" altLang="en-US" sz="1800" dirty="0"/>
              <a:t>:</a:t>
            </a:r>
          </a:p>
          <a:p>
            <a:pPr lvl="1"/>
            <a:r>
              <a:rPr lang="en-US" altLang="en-US" sz="1400" b="1" dirty="0"/>
              <a:t>Audience: </a:t>
            </a:r>
            <a:r>
              <a:rPr lang="en-US" altLang="en-US" sz="1400" dirty="0"/>
              <a:t>People who do not use the Oxford Comma.</a:t>
            </a:r>
          </a:p>
          <a:p>
            <a:pPr lvl="1"/>
            <a:r>
              <a:rPr lang="en-US" altLang="en-US" sz="1400" b="1" dirty="0"/>
              <a:t>Purpose: </a:t>
            </a:r>
            <a:r>
              <a:rPr lang="en-US" altLang="en-US" sz="1400" dirty="0"/>
              <a:t>To stress the importance of using the Oxford Comma to clarify meaning.</a:t>
            </a:r>
          </a:p>
          <a:p>
            <a:pPr lvl="1"/>
            <a:r>
              <a:rPr lang="en-US" altLang="en-US" sz="1400" b="1" dirty="0"/>
              <a:t>Context: </a:t>
            </a:r>
            <a:r>
              <a:rPr lang="en-US" altLang="en-US" sz="1400" dirty="0"/>
              <a:t>The Oxford (or serial) Comma is the final comma in a list of things. Use of the Oxford Comma is stylistic, meaning that some style guides demand its use while others don’t. Unless you’re writing for a particular publication or drafting an essay for school, whether or not you use the Oxford Comma is generally up to you.</a:t>
            </a:r>
          </a:p>
        </p:txBody>
      </p:sp>
    </p:spTree>
    <p:extLst>
      <p:ext uri="{BB962C8B-B14F-4D97-AF65-F5344CB8AC3E}">
        <p14:creationId xmlns:p14="http://schemas.microsoft.com/office/powerpoint/2010/main" val="735075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a:bodyPr>
          <a:lstStyle/>
          <a:p>
            <a:pPr fontAlgn="auto">
              <a:spcAft>
                <a:spcPts val="0"/>
              </a:spcAft>
              <a:defRPr/>
            </a:pPr>
            <a:r>
              <a:rPr lang="en-US" dirty="0"/>
              <a:t>Geometry Example</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a:xfrm>
            <a:off x="4572000" y="1434634"/>
            <a:ext cx="4210117" cy="1337645"/>
          </a:xfrm>
        </p:spPr>
        <p:txBody>
          <a:bodyPr/>
          <a:lstStyle/>
          <a:p>
            <a:pPr marL="64008" indent="0" algn="ctr">
              <a:buNone/>
            </a:pPr>
            <a:r>
              <a:rPr lang="en-US" altLang="en-US" sz="3600" dirty="0"/>
              <a:t>Slice of Pi: </a:t>
            </a:r>
            <a:br>
              <a:rPr lang="en-US" altLang="en-US" sz="3600" dirty="0"/>
            </a:br>
            <a:r>
              <a:rPr lang="en-US" altLang="en-US" sz="3600" dirty="0"/>
              <a:t>Area and Circumference </a:t>
            </a:r>
            <a:br>
              <a:rPr lang="en-US" altLang="en-US" sz="3600" dirty="0"/>
            </a:br>
            <a:r>
              <a:rPr lang="en-US" altLang="en-US" sz="3600" dirty="0"/>
              <a:t>of a Circle</a:t>
            </a:r>
          </a:p>
          <a:p>
            <a:pPr marL="64008" indent="0" algn="ctr">
              <a:buNone/>
            </a:pPr>
            <a:r>
              <a:rPr lang="en-US" sz="1600" u="sng" dirty="0">
                <a:solidFill>
                  <a:schemeClr val="accent2"/>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https://learn.k20center.ou.edu/lesson/1411</a:t>
            </a:r>
            <a:r>
              <a:rPr lang="en-US" sz="1600" dirty="0">
                <a:solidFill>
                  <a:schemeClr val="accent2"/>
                </a:solidFill>
                <a:latin typeface="Arial"/>
                <a:ea typeface="Arial"/>
                <a:cs typeface="Arial"/>
                <a:sym typeface="Arial"/>
              </a:rPr>
              <a:t> </a:t>
            </a:r>
            <a:endParaRPr lang="en-US" sz="1600" dirty="0">
              <a:solidFill>
                <a:schemeClr val="accent2"/>
              </a:solidFill>
            </a:endParaRPr>
          </a:p>
          <a:p>
            <a:pPr marL="64008" indent="0" algn="ctr">
              <a:buNone/>
            </a:pPr>
            <a:endParaRPr lang="en-US" altLang="en-US" dirty="0"/>
          </a:p>
        </p:txBody>
      </p:sp>
      <p:pic>
        <p:nvPicPr>
          <p:cNvPr id="3" name="Google Shape;109;p6">
            <a:extLst>
              <a:ext uri="{FF2B5EF4-FFF2-40B4-BE49-F238E27FC236}">
                <a16:creationId xmlns:a16="http://schemas.microsoft.com/office/drawing/2014/main" id="{25867F37-CEBE-40F9-BAC5-1664DEB45C0D}"/>
              </a:ext>
            </a:extLst>
          </p:cNvPr>
          <p:cNvPicPr preferRelativeResize="0"/>
          <p:nvPr/>
        </p:nvPicPr>
        <p:blipFill rotWithShape="1">
          <a:blip r:embed="rId4">
            <a:alphaModFix/>
          </a:blip>
          <a:srcRect/>
          <a:stretch/>
        </p:blipFill>
        <p:spPr>
          <a:xfrm>
            <a:off x="845575" y="1327478"/>
            <a:ext cx="3789399" cy="37893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2A24A-5803-C92C-1419-A7EF43772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9709CC-D824-4482-C1CF-2306569C628B}"/>
              </a:ext>
            </a:extLst>
          </p:cNvPr>
          <p:cNvSpPr>
            <a:spLocks noGrp="1"/>
          </p:cNvSpPr>
          <p:nvPr>
            <p:ph type="title"/>
          </p:nvPr>
        </p:nvSpPr>
        <p:spPr/>
        <p:txBody>
          <a:bodyPr rtlCol="0">
            <a:normAutofit/>
          </a:bodyPr>
          <a:lstStyle/>
          <a:p>
            <a:pPr fontAlgn="auto">
              <a:spcAft>
                <a:spcPts val="0"/>
              </a:spcAft>
              <a:defRPr/>
            </a:pPr>
            <a:r>
              <a:rPr lang="en-US" dirty="0"/>
              <a:t>What’s the Ratio? </a:t>
            </a:r>
          </a:p>
        </p:txBody>
      </p:sp>
      <p:sp>
        <p:nvSpPr>
          <p:cNvPr id="25602" name="Content Placeholder 2">
            <a:extLst>
              <a:ext uri="{FF2B5EF4-FFF2-40B4-BE49-F238E27FC236}">
                <a16:creationId xmlns:a16="http://schemas.microsoft.com/office/drawing/2014/main" id="{D9E78D32-EB5D-D862-D696-00C2DDE08628}"/>
              </a:ext>
            </a:extLst>
          </p:cNvPr>
          <p:cNvSpPr>
            <a:spLocks noGrp="1" noChangeArrowheads="1"/>
          </p:cNvSpPr>
          <p:nvPr>
            <p:ph idx="4294967295"/>
          </p:nvPr>
        </p:nvSpPr>
        <p:spPr/>
        <p:txBody>
          <a:bodyPr/>
          <a:lstStyle/>
          <a:p>
            <a:pPr marL="64008" indent="0">
              <a:buNone/>
            </a:pPr>
            <a:r>
              <a:rPr lang="en-US" altLang="en-US" dirty="0"/>
              <a:t>Create a CER (Claim, Evidence, Reading) statement about the situation.</a:t>
            </a:r>
          </a:p>
          <a:p>
            <a:pPr lvl="0" indent="0">
              <a:spcAft>
                <a:spcPts val="0"/>
              </a:spcAft>
              <a:buNone/>
            </a:pPr>
            <a:r>
              <a:rPr lang="en-US" sz="2000" dirty="0"/>
              <a:t>Write a 1-2 sentence claim based on the statement: “No matter the size of a circle, its ratio is the same.”</a:t>
            </a:r>
          </a:p>
          <a:p>
            <a:pPr lvl="0" indent="0">
              <a:spcBef>
                <a:spcPts val="1800"/>
              </a:spcBef>
              <a:spcAft>
                <a:spcPts val="0"/>
              </a:spcAft>
              <a:buNone/>
            </a:pPr>
            <a:r>
              <a:rPr lang="en-US" sz="2000" dirty="0"/>
              <a:t>Show your evidence and work from the measurements at each station.</a:t>
            </a:r>
          </a:p>
          <a:p>
            <a:pPr lvl="0" indent="0">
              <a:spcBef>
                <a:spcPts val="1800"/>
              </a:spcBef>
              <a:spcAft>
                <a:spcPts val="0"/>
              </a:spcAft>
              <a:buNone/>
            </a:pPr>
            <a:r>
              <a:rPr lang="en-US" sz="2000" dirty="0"/>
              <a:t>Write a 3-4 sentence conclusion, providing explanations for why the data you chose counts as evidence and supports your claim.</a:t>
            </a:r>
          </a:p>
          <a:p>
            <a:pPr marL="64008" indent="0">
              <a:buNone/>
            </a:pPr>
            <a:endParaRPr lang="en-US" altLang="en-US" dirty="0"/>
          </a:p>
        </p:txBody>
      </p:sp>
      <p:sp>
        <p:nvSpPr>
          <p:cNvPr id="3" name="Google Shape;117;g272a0194db9_1_0">
            <a:extLst>
              <a:ext uri="{FF2B5EF4-FFF2-40B4-BE49-F238E27FC236}">
                <a16:creationId xmlns:a16="http://schemas.microsoft.com/office/drawing/2014/main" id="{B8ECA416-3886-607E-7A76-73A1F01E0903}"/>
              </a:ext>
            </a:extLst>
          </p:cNvPr>
          <p:cNvSpPr txBox="1"/>
          <p:nvPr/>
        </p:nvSpPr>
        <p:spPr>
          <a:xfrm>
            <a:off x="628650" y="2110316"/>
            <a:ext cx="367800" cy="4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800" dirty="0">
                <a:solidFill>
                  <a:srgbClr val="991B1E"/>
                </a:solidFill>
                <a:latin typeface="Arial Black"/>
                <a:ea typeface="Arial Black"/>
                <a:cs typeface="Arial Black"/>
                <a:sym typeface="Arial Black"/>
              </a:rPr>
              <a:t>C</a:t>
            </a:r>
            <a:endParaRPr sz="3800" dirty="0">
              <a:solidFill>
                <a:srgbClr val="991B1E"/>
              </a:solidFill>
              <a:latin typeface="Arial Black"/>
              <a:ea typeface="Arial Black"/>
              <a:cs typeface="Arial Black"/>
              <a:sym typeface="Arial Black"/>
            </a:endParaRPr>
          </a:p>
        </p:txBody>
      </p:sp>
      <p:sp>
        <p:nvSpPr>
          <p:cNvPr id="4" name="Google Shape;118;g272a0194db9_1_0">
            <a:extLst>
              <a:ext uri="{FF2B5EF4-FFF2-40B4-BE49-F238E27FC236}">
                <a16:creationId xmlns:a16="http://schemas.microsoft.com/office/drawing/2014/main" id="{B379A378-6DD5-BF4A-F093-7C12737F6D40}"/>
              </a:ext>
            </a:extLst>
          </p:cNvPr>
          <p:cNvSpPr txBox="1"/>
          <p:nvPr/>
        </p:nvSpPr>
        <p:spPr>
          <a:xfrm>
            <a:off x="628650" y="2983541"/>
            <a:ext cx="367800" cy="4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800">
                <a:solidFill>
                  <a:srgbClr val="991B1E"/>
                </a:solidFill>
                <a:latin typeface="Arial Black"/>
                <a:ea typeface="Arial Black"/>
                <a:cs typeface="Arial Black"/>
                <a:sym typeface="Arial Black"/>
              </a:rPr>
              <a:t>E</a:t>
            </a:r>
            <a:endParaRPr sz="3800">
              <a:solidFill>
                <a:srgbClr val="991B1E"/>
              </a:solidFill>
              <a:latin typeface="Arial Black"/>
              <a:ea typeface="Arial Black"/>
              <a:cs typeface="Arial Black"/>
              <a:sym typeface="Arial Black"/>
            </a:endParaRPr>
          </a:p>
        </p:txBody>
      </p:sp>
      <p:sp>
        <p:nvSpPr>
          <p:cNvPr id="5" name="Google Shape;119;g272a0194db9_1_0">
            <a:extLst>
              <a:ext uri="{FF2B5EF4-FFF2-40B4-BE49-F238E27FC236}">
                <a16:creationId xmlns:a16="http://schemas.microsoft.com/office/drawing/2014/main" id="{070E0CAB-B446-DDA2-44D8-D5BAC63CBFCF}"/>
              </a:ext>
            </a:extLst>
          </p:cNvPr>
          <p:cNvSpPr txBox="1"/>
          <p:nvPr/>
        </p:nvSpPr>
        <p:spPr>
          <a:xfrm>
            <a:off x="628650" y="3834791"/>
            <a:ext cx="367800" cy="4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800">
                <a:solidFill>
                  <a:srgbClr val="991B1E"/>
                </a:solidFill>
                <a:latin typeface="Arial Black"/>
                <a:ea typeface="Arial Black"/>
                <a:cs typeface="Arial Black"/>
                <a:sym typeface="Arial Black"/>
              </a:rPr>
              <a:t>R</a:t>
            </a:r>
            <a:endParaRPr sz="3800">
              <a:solidFill>
                <a:srgbClr val="991B1E"/>
              </a:solidFill>
              <a:latin typeface="Arial Black"/>
              <a:ea typeface="Arial Black"/>
              <a:cs typeface="Arial Black"/>
              <a:sym typeface="Arial Black"/>
            </a:endParaRPr>
          </a:p>
        </p:txBody>
      </p:sp>
      <p:pic>
        <p:nvPicPr>
          <p:cNvPr id="8" name="Picture 7">
            <a:extLst>
              <a:ext uri="{FF2B5EF4-FFF2-40B4-BE49-F238E27FC236}">
                <a16:creationId xmlns:a16="http://schemas.microsoft.com/office/drawing/2014/main" id="{E6FEAE7B-2663-DA21-16C4-79AAF9F1096A}"/>
              </a:ext>
            </a:extLst>
          </p:cNvPr>
          <p:cNvPicPr>
            <a:picLocks noChangeAspect="1"/>
          </p:cNvPicPr>
          <p:nvPr/>
        </p:nvPicPr>
        <p:blipFill>
          <a:blip r:embed="rId3"/>
          <a:stretch>
            <a:fillRect/>
          </a:stretch>
        </p:blipFill>
        <p:spPr>
          <a:xfrm>
            <a:off x="7465126" y="160622"/>
            <a:ext cx="1384845" cy="1384845"/>
          </a:xfrm>
          <a:prstGeom prst="rect">
            <a:avLst/>
          </a:prstGeom>
        </p:spPr>
      </p:pic>
    </p:spTree>
    <p:extLst>
      <p:ext uri="{BB962C8B-B14F-4D97-AF65-F5344CB8AC3E}">
        <p14:creationId xmlns:p14="http://schemas.microsoft.com/office/powerpoint/2010/main" val="553046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1DADC-7815-F2B0-CF40-533E62FAA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1CCABA-0B18-3D81-F0A4-EFD384C2446D}"/>
              </a:ext>
            </a:extLst>
          </p:cNvPr>
          <p:cNvSpPr>
            <a:spLocks noGrp="1"/>
          </p:cNvSpPr>
          <p:nvPr>
            <p:ph type="title"/>
          </p:nvPr>
        </p:nvSpPr>
        <p:spPr/>
        <p:txBody>
          <a:bodyPr rtlCol="0">
            <a:normAutofit/>
          </a:bodyPr>
          <a:lstStyle/>
          <a:p>
            <a:pPr fontAlgn="auto">
              <a:spcAft>
                <a:spcPts val="0"/>
              </a:spcAft>
              <a:defRPr/>
            </a:pPr>
            <a:r>
              <a:rPr lang="en-US" dirty="0"/>
              <a:t>Directions</a:t>
            </a:r>
          </a:p>
        </p:txBody>
      </p:sp>
      <p:sp>
        <p:nvSpPr>
          <p:cNvPr id="25602" name="Content Placeholder 2">
            <a:extLst>
              <a:ext uri="{FF2B5EF4-FFF2-40B4-BE49-F238E27FC236}">
                <a16:creationId xmlns:a16="http://schemas.microsoft.com/office/drawing/2014/main" id="{03AE2300-D80E-A550-8A1A-051BBB211674}"/>
              </a:ext>
            </a:extLst>
          </p:cNvPr>
          <p:cNvSpPr>
            <a:spLocks noGrp="1" noChangeArrowheads="1"/>
          </p:cNvSpPr>
          <p:nvPr>
            <p:ph idx="4294967295"/>
          </p:nvPr>
        </p:nvSpPr>
        <p:spPr/>
        <p:txBody>
          <a:bodyPr/>
          <a:lstStyle/>
          <a:p>
            <a:pPr marL="578358" indent="-514350">
              <a:buFont typeface="+mj-lt"/>
              <a:buAutoNum type="arabicPeriod"/>
            </a:pPr>
            <a:r>
              <a:rPr lang="en-US" altLang="en-US" dirty="0"/>
              <a:t>Write the Claim in the Circles Ration CER handout.</a:t>
            </a:r>
          </a:p>
          <a:p>
            <a:pPr marL="578358" indent="-514350">
              <a:buFont typeface="+mj-lt"/>
              <a:buAutoNum type="arabicPeriod"/>
            </a:pPr>
            <a:r>
              <a:rPr lang="en-US" altLang="en-US" dirty="0"/>
              <a:t>Use the string and ruler to measure each of the three circles. You may use your own or use the examples on </a:t>
            </a:r>
            <a:r>
              <a:rPr lang="en-US" altLang="en-US" b="1" dirty="0"/>
              <a:t>slide 6</a:t>
            </a:r>
            <a:r>
              <a:rPr lang="en-US" altLang="en-US" dirty="0"/>
              <a:t>. Write this on the Evidence section of your CER handout.</a:t>
            </a:r>
          </a:p>
          <a:p>
            <a:pPr marL="578358" indent="-514350">
              <a:buFont typeface="+mj-lt"/>
              <a:buAutoNum type="arabicPeriod"/>
            </a:pPr>
            <a:r>
              <a:rPr lang="en-US" altLang="en-US" dirty="0"/>
              <a:t>Write your Reasoning on the appropriate section of your CER handout.</a:t>
            </a:r>
          </a:p>
        </p:txBody>
      </p:sp>
    </p:spTree>
    <p:extLst>
      <p:ext uri="{BB962C8B-B14F-4D97-AF65-F5344CB8AC3E}">
        <p14:creationId xmlns:p14="http://schemas.microsoft.com/office/powerpoint/2010/main" val="41620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a:bodyPr>
          <a:lstStyle/>
          <a:p>
            <a:pPr fontAlgn="auto">
              <a:spcAft>
                <a:spcPts val="0"/>
              </a:spcAft>
              <a:defRPr/>
            </a:pPr>
            <a:r>
              <a:rPr lang="en-US" dirty="0"/>
              <a:t>Science</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a:xfrm>
            <a:off x="628651" y="1370013"/>
            <a:ext cx="5533048" cy="3262312"/>
          </a:xfrm>
        </p:spPr>
        <p:txBody>
          <a:bodyPr/>
          <a:lstStyle/>
          <a:p>
            <a:pPr marL="64008" indent="0">
              <a:buNone/>
            </a:pPr>
            <a:r>
              <a:rPr lang="en-US" altLang="en-US" sz="3600" dirty="0"/>
              <a:t>Drought and the Dust Bowl: Climate, Ecosystems, and Human Impact.</a:t>
            </a:r>
          </a:p>
          <a:p>
            <a:pPr marL="64008" indent="0">
              <a:buNone/>
            </a:pPr>
            <a:r>
              <a:rPr lang="en-US" sz="1800" u="sng" dirty="0">
                <a:solidFill>
                  <a:schemeClr val="accent2"/>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https://learn.k20center.ou.edu/lesson/555</a:t>
            </a:r>
            <a:r>
              <a:rPr lang="en-US" sz="1800" dirty="0">
                <a:solidFill>
                  <a:schemeClr val="accent2"/>
                </a:solidFill>
                <a:latin typeface="Arial"/>
                <a:ea typeface="Arial"/>
                <a:cs typeface="Arial"/>
                <a:sym typeface="Arial"/>
              </a:rPr>
              <a:t> </a:t>
            </a:r>
          </a:p>
          <a:p>
            <a:pPr marL="64008" indent="0">
              <a:buNone/>
            </a:pPr>
            <a:endParaRPr lang="en-US" altLang="en-US" dirty="0"/>
          </a:p>
        </p:txBody>
      </p:sp>
      <p:pic>
        <p:nvPicPr>
          <p:cNvPr id="5" name="Google Shape;109;g286df4a434b_0_99">
            <a:extLst>
              <a:ext uri="{FF2B5EF4-FFF2-40B4-BE49-F238E27FC236}">
                <a16:creationId xmlns:a16="http://schemas.microsoft.com/office/drawing/2014/main" id="{EC8F3722-3FA0-C051-CA3D-BA1858071008}"/>
              </a:ext>
            </a:extLst>
          </p:cNvPr>
          <p:cNvPicPr preferRelativeResize="0"/>
          <p:nvPr/>
        </p:nvPicPr>
        <p:blipFill rotWithShape="1">
          <a:blip r:embed="rId4">
            <a:alphaModFix/>
          </a:blip>
          <a:srcRect/>
          <a:stretch/>
        </p:blipFill>
        <p:spPr>
          <a:xfrm>
            <a:off x="6243012" y="1544853"/>
            <a:ext cx="1495882" cy="186072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058A9-ED67-EDC6-B815-5E24A46C64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CCFCB9-047C-7C1F-C5A3-8864F4C10440}"/>
              </a:ext>
            </a:extLst>
          </p:cNvPr>
          <p:cNvSpPr>
            <a:spLocks noGrp="1"/>
          </p:cNvSpPr>
          <p:nvPr>
            <p:ph type="title"/>
          </p:nvPr>
        </p:nvSpPr>
        <p:spPr/>
        <p:txBody>
          <a:bodyPr rtlCol="0">
            <a:normAutofit/>
          </a:bodyPr>
          <a:lstStyle/>
          <a:p>
            <a:pPr fontAlgn="auto">
              <a:spcAft>
                <a:spcPts val="0"/>
              </a:spcAft>
              <a:defRPr/>
            </a:pPr>
            <a:r>
              <a:rPr lang="en-US" dirty="0"/>
              <a:t>Directions</a:t>
            </a:r>
          </a:p>
        </p:txBody>
      </p:sp>
      <p:sp>
        <p:nvSpPr>
          <p:cNvPr id="25602" name="Content Placeholder 2">
            <a:extLst>
              <a:ext uri="{FF2B5EF4-FFF2-40B4-BE49-F238E27FC236}">
                <a16:creationId xmlns:a16="http://schemas.microsoft.com/office/drawing/2014/main" id="{0D830B26-492F-F411-3F45-7B2A361E4B10}"/>
              </a:ext>
            </a:extLst>
          </p:cNvPr>
          <p:cNvSpPr>
            <a:spLocks noGrp="1" noChangeArrowheads="1"/>
          </p:cNvSpPr>
          <p:nvPr>
            <p:ph idx="4294967295"/>
          </p:nvPr>
        </p:nvSpPr>
        <p:spPr/>
        <p:txBody>
          <a:bodyPr/>
          <a:lstStyle/>
          <a:p>
            <a:pPr marL="578358" indent="-514350">
              <a:buFont typeface="+mj-lt"/>
              <a:buAutoNum type="arabicPeriod"/>
            </a:pPr>
            <a:r>
              <a:rPr lang="en-US" altLang="en-US" dirty="0"/>
              <a:t>Review the information on the charts from Oklahoma’s temperature, precipitation, and dust, slides 5-9.</a:t>
            </a:r>
          </a:p>
          <a:p>
            <a:pPr marL="578358" indent="-514350">
              <a:buFont typeface="+mj-lt"/>
              <a:buAutoNum type="arabicPeriod"/>
            </a:pPr>
            <a:r>
              <a:rPr lang="en-US" altLang="en-US" dirty="0"/>
              <a:t>Complete the Engage section on your CER &amp; Rubric handout.</a:t>
            </a:r>
          </a:p>
        </p:txBody>
      </p:sp>
    </p:spTree>
    <p:extLst>
      <p:ext uri="{BB962C8B-B14F-4D97-AF65-F5344CB8AC3E}">
        <p14:creationId xmlns:p14="http://schemas.microsoft.com/office/powerpoint/2010/main" val="254739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a:extLst>
              <a:ext uri="{FF2B5EF4-FFF2-40B4-BE49-F238E27FC236}">
                <a16:creationId xmlns:a16="http://schemas.microsoft.com/office/drawing/2014/main" id="{D39454A6-31F6-9DC3-BE75-39D080090E23}"/>
              </a:ext>
            </a:extLst>
          </p:cNvPr>
          <p:cNvSpPr>
            <a:spLocks noGrp="1" noChangeArrowheads="1"/>
          </p:cNvSpPr>
          <p:nvPr>
            <p:ph type="title"/>
          </p:nvPr>
        </p:nvSpPr>
        <p:spPr>
          <a:xfrm>
            <a:off x="623888" y="560388"/>
            <a:ext cx="7886700" cy="2139950"/>
          </a:xfrm>
        </p:spPr>
        <p:txBody>
          <a:bodyPr/>
          <a:lstStyle/>
          <a:p>
            <a:r>
              <a:rPr lang="en-US" altLang="en-US" dirty="0"/>
              <a:t>CER Across Content Areas</a:t>
            </a:r>
          </a:p>
        </p:txBody>
      </p:sp>
      <p:sp>
        <p:nvSpPr>
          <p:cNvPr id="22530" name="Text Placeholder 4">
            <a:extLst>
              <a:ext uri="{FF2B5EF4-FFF2-40B4-BE49-F238E27FC236}">
                <a16:creationId xmlns:a16="http://schemas.microsoft.com/office/drawing/2014/main" id="{019E2450-727C-5F8C-E55D-223CCB11F23B}"/>
              </a:ext>
            </a:extLst>
          </p:cNvPr>
          <p:cNvSpPr>
            <a:spLocks noGrp="1" noChangeArrowheads="1"/>
          </p:cNvSpPr>
          <p:nvPr>
            <p:ph type="body" sz="quarter" idx="10"/>
          </p:nvPr>
        </p:nvSpPr>
        <p:spPr>
          <a:xfrm>
            <a:off x="623888" y="2808288"/>
            <a:ext cx="7885112" cy="1397000"/>
          </a:xfrm>
        </p:spPr>
        <p:txBody>
          <a:bodyPr/>
          <a:lstStyle/>
          <a:p>
            <a:r>
              <a:rPr lang="en-US" altLang="en-US" dirty="0"/>
              <a:t>Claim Evidence Reasoning Strategy Across Content Areas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BEBF5-8174-7DAB-B408-8DD6964A056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51D756A-06E4-18B8-3FD0-15B56C83EBA8}"/>
              </a:ext>
            </a:extLst>
          </p:cNvPr>
          <p:cNvPicPr>
            <a:picLocks noChangeAspect="1"/>
          </p:cNvPicPr>
          <p:nvPr/>
        </p:nvPicPr>
        <p:blipFill>
          <a:blip r:embed="rId3"/>
          <a:stretch>
            <a:fillRect/>
          </a:stretch>
        </p:blipFill>
        <p:spPr>
          <a:xfrm>
            <a:off x="0" y="15020"/>
            <a:ext cx="9144000" cy="5113459"/>
          </a:xfrm>
          <a:prstGeom prst="rect">
            <a:avLst/>
          </a:prstGeom>
        </p:spPr>
      </p:pic>
    </p:spTree>
    <p:extLst>
      <p:ext uri="{BB962C8B-B14F-4D97-AF65-F5344CB8AC3E}">
        <p14:creationId xmlns:p14="http://schemas.microsoft.com/office/powerpoint/2010/main" val="582609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6A73E-F0F4-B427-CC87-16AD81BFCC6A}"/>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F43773D8-4020-B0AD-0699-4FDB19CEB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608" y="0"/>
            <a:ext cx="68675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518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35713-E7C7-84FA-62D6-16F96813565E}"/>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704A22D8-F045-F511-D8CE-48E79BD6DC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957"/>
          <a:stretch>
            <a:fillRect/>
          </a:stretch>
        </p:blipFill>
        <p:spPr bwMode="auto">
          <a:xfrm>
            <a:off x="48150" y="994667"/>
            <a:ext cx="4523850" cy="28892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37CCB682-76A0-B307-0CAC-F86DCB1B57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703"/>
          <a:stretch>
            <a:fillRect/>
          </a:stretch>
        </p:blipFill>
        <p:spPr bwMode="auto">
          <a:xfrm>
            <a:off x="4572000" y="1006867"/>
            <a:ext cx="4523850" cy="2904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721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E2F42-1B03-8584-CCBB-2BD5385F635B}"/>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CDD6344A-FAAD-A535-A897-1115A9CB9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219" y="0"/>
            <a:ext cx="6781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48CDBC2-72DF-4260-AFF2-E9CA270D7D16}"/>
              </a:ext>
            </a:extLst>
          </p:cNvPr>
          <p:cNvSpPr>
            <a:spLocks noGrp="1"/>
          </p:cNvSpPr>
          <p:nvPr>
            <p:ph type="title"/>
          </p:nvPr>
        </p:nvSpPr>
        <p:spPr>
          <a:xfrm>
            <a:off x="7369674" y="2284288"/>
            <a:ext cx="1652213" cy="487576"/>
          </a:xfrm>
        </p:spPr>
        <p:txBody>
          <a:bodyPr rtlCol="0">
            <a:normAutofit/>
          </a:bodyPr>
          <a:lstStyle/>
          <a:p>
            <a:pPr fontAlgn="auto">
              <a:spcAft>
                <a:spcPts val="0"/>
              </a:spcAft>
              <a:defRPr/>
            </a:pPr>
            <a:r>
              <a:rPr lang="en-US" sz="2600" dirty="0"/>
              <a:t>1932-1936</a:t>
            </a:r>
          </a:p>
        </p:txBody>
      </p:sp>
    </p:spTree>
    <p:extLst>
      <p:ext uri="{BB962C8B-B14F-4D97-AF65-F5344CB8AC3E}">
        <p14:creationId xmlns:p14="http://schemas.microsoft.com/office/powerpoint/2010/main" val="2169815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D27D4-2B1B-2027-8D3C-16730A5D43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6F8C5-6808-2209-B3DA-A8AED72BDDBE}"/>
              </a:ext>
            </a:extLst>
          </p:cNvPr>
          <p:cNvSpPr>
            <a:spLocks noGrp="1"/>
          </p:cNvSpPr>
          <p:nvPr>
            <p:ph type="title"/>
          </p:nvPr>
        </p:nvSpPr>
        <p:spPr/>
        <p:txBody>
          <a:bodyPr rtlCol="0">
            <a:normAutofit fontScale="90000"/>
          </a:bodyPr>
          <a:lstStyle/>
          <a:p>
            <a:pPr fontAlgn="auto">
              <a:spcAft>
                <a:spcPts val="0"/>
              </a:spcAft>
              <a:defRPr/>
            </a:pPr>
            <a:r>
              <a:rPr lang="en-US" dirty="0"/>
              <a:t>National Drought Mitigation Center </a:t>
            </a:r>
            <a:br>
              <a:rPr lang="en-US" dirty="0"/>
            </a:br>
            <a:r>
              <a:rPr lang="en-US" dirty="0"/>
              <a:t>The Dust Bowl</a:t>
            </a:r>
          </a:p>
        </p:txBody>
      </p:sp>
      <p:sp>
        <p:nvSpPr>
          <p:cNvPr id="25602" name="Content Placeholder 2">
            <a:extLst>
              <a:ext uri="{FF2B5EF4-FFF2-40B4-BE49-F238E27FC236}">
                <a16:creationId xmlns:a16="http://schemas.microsoft.com/office/drawing/2014/main" id="{AF75A1A7-1124-A9D2-0B79-09C3C0793569}"/>
              </a:ext>
            </a:extLst>
          </p:cNvPr>
          <p:cNvSpPr>
            <a:spLocks noGrp="1" noChangeArrowheads="1"/>
          </p:cNvSpPr>
          <p:nvPr>
            <p:ph idx="4294967295"/>
          </p:nvPr>
        </p:nvSpPr>
        <p:spPr>
          <a:xfrm>
            <a:off x="628650" y="4135801"/>
            <a:ext cx="7886700" cy="496523"/>
          </a:xfrm>
        </p:spPr>
        <p:txBody>
          <a:bodyPr/>
          <a:lstStyle/>
          <a:p>
            <a:pPr marL="0" lvl="0" indent="0" algn="ctr">
              <a:spcBef>
                <a:spcPts val="0"/>
              </a:spcBef>
              <a:spcAft>
                <a:spcPts val="0"/>
              </a:spcAft>
              <a:buClr>
                <a:srgbClr val="000000"/>
              </a:buClr>
              <a:buSzPts val="3600"/>
              <a:buNone/>
            </a:pPr>
            <a:r>
              <a:rPr lang="en-US" dirty="0">
                <a:solidFill>
                  <a:schemeClr val="accent2"/>
                </a:solidFill>
                <a:latin typeface="Arial"/>
                <a:ea typeface="Arial"/>
                <a:cs typeface="Arial"/>
                <a:sym typeface="Arial"/>
                <a:hlinkClick r:id="rId2"/>
              </a:rPr>
              <a:t>https://drought.unl.edu/dustbowl/ </a:t>
            </a:r>
            <a:endParaRPr lang="en-US" dirty="0">
              <a:solidFill>
                <a:schemeClr val="accent2"/>
              </a:solidFill>
              <a:latin typeface="Arial"/>
              <a:ea typeface="Arial"/>
              <a:cs typeface="Arial"/>
              <a:sym typeface="Arial"/>
            </a:endParaRPr>
          </a:p>
        </p:txBody>
      </p:sp>
      <p:pic>
        <p:nvPicPr>
          <p:cNvPr id="3" name="Google Shape;150;g292581ec347_0_59">
            <a:extLst>
              <a:ext uri="{FF2B5EF4-FFF2-40B4-BE49-F238E27FC236}">
                <a16:creationId xmlns:a16="http://schemas.microsoft.com/office/drawing/2014/main" id="{B8171391-8BCC-28CB-4F18-AA19081DD82B}"/>
              </a:ext>
            </a:extLst>
          </p:cNvPr>
          <p:cNvPicPr preferRelativeResize="0"/>
          <p:nvPr/>
        </p:nvPicPr>
        <p:blipFill rotWithShape="1">
          <a:blip r:embed="rId3">
            <a:alphaModFix/>
          </a:blip>
          <a:srcRect/>
          <a:stretch/>
        </p:blipFill>
        <p:spPr>
          <a:xfrm>
            <a:off x="3127303" y="1344992"/>
            <a:ext cx="2889394" cy="2889394"/>
          </a:xfrm>
          <a:prstGeom prst="rect">
            <a:avLst/>
          </a:prstGeom>
          <a:noFill/>
          <a:ln>
            <a:noFill/>
          </a:ln>
        </p:spPr>
      </p:pic>
    </p:spTree>
    <p:extLst>
      <p:ext uri="{BB962C8B-B14F-4D97-AF65-F5344CB8AC3E}">
        <p14:creationId xmlns:p14="http://schemas.microsoft.com/office/powerpoint/2010/main" val="956104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E45F0-ECE3-11F1-37A4-E1C4377ED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627CD-ED72-DC60-3B5D-400F59DB9E7E}"/>
              </a:ext>
            </a:extLst>
          </p:cNvPr>
          <p:cNvSpPr>
            <a:spLocks noGrp="1"/>
          </p:cNvSpPr>
          <p:nvPr>
            <p:ph type="title"/>
          </p:nvPr>
        </p:nvSpPr>
        <p:spPr/>
        <p:txBody>
          <a:bodyPr rtlCol="0">
            <a:normAutofit/>
          </a:bodyPr>
          <a:lstStyle/>
          <a:p>
            <a:pPr fontAlgn="auto">
              <a:spcAft>
                <a:spcPts val="0"/>
              </a:spcAft>
              <a:defRPr/>
            </a:pPr>
            <a:r>
              <a:rPr lang="en-US" dirty="0"/>
              <a:t>The Dust Bowl</a:t>
            </a:r>
          </a:p>
        </p:txBody>
      </p:sp>
      <p:sp>
        <p:nvSpPr>
          <p:cNvPr id="25602" name="Content Placeholder 2">
            <a:extLst>
              <a:ext uri="{FF2B5EF4-FFF2-40B4-BE49-F238E27FC236}">
                <a16:creationId xmlns:a16="http://schemas.microsoft.com/office/drawing/2014/main" id="{7EB28874-54D8-B2B6-7148-F89D09A1DD0E}"/>
              </a:ext>
            </a:extLst>
          </p:cNvPr>
          <p:cNvSpPr>
            <a:spLocks noGrp="1" noChangeArrowheads="1"/>
          </p:cNvSpPr>
          <p:nvPr>
            <p:ph idx="4294967295"/>
          </p:nvPr>
        </p:nvSpPr>
        <p:spPr/>
        <p:txBody>
          <a:bodyPr/>
          <a:lstStyle/>
          <a:p>
            <a:pPr marL="64008" indent="0">
              <a:buNone/>
            </a:pPr>
            <a:r>
              <a:rPr lang="en-US" altLang="en-US" dirty="0"/>
              <a:t>For each prompt, make a claim and justify it.</a:t>
            </a:r>
          </a:p>
          <a:p>
            <a:pPr marL="64008" indent="0">
              <a:buNone/>
            </a:pPr>
            <a:endParaRPr lang="en-US" altLang="en-US" dirty="0"/>
          </a:p>
          <a:p>
            <a:r>
              <a:rPr lang="en-US" altLang="en-US" dirty="0"/>
              <a:t>What factors caused the Dust Bowl?</a:t>
            </a:r>
          </a:p>
          <a:p>
            <a:r>
              <a:rPr lang="en-US" altLang="en-US" dirty="0"/>
              <a:t>How was the Dust Bowl historically documented (e.g., how did people make a record of the event)?</a:t>
            </a:r>
          </a:p>
        </p:txBody>
      </p:sp>
    </p:spTree>
    <p:extLst>
      <p:ext uri="{BB962C8B-B14F-4D97-AF65-F5344CB8AC3E}">
        <p14:creationId xmlns:p14="http://schemas.microsoft.com/office/powerpoint/2010/main" val="3073706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a:bodyPr>
          <a:lstStyle/>
          <a:p>
            <a:pPr fontAlgn="auto">
              <a:spcAft>
                <a:spcPts val="0"/>
              </a:spcAft>
              <a:defRPr/>
            </a:pPr>
            <a:r>
              <a:rPr lang="en-US" dirty="0"/>
              <a:t>Social Studies</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a:xfrm>
            <a:off x="4124349" y="1370013"/>
            <a:ext cx="3890239" cy="2202920"/>
          </a:xfrm>
        </p:spPr>
        <p:txBody>
          <a:bodyPr/>
          <a:lstStyle/>
          <a:p>
            <a:pPr marL="64008" indent="0" algn="ctr">
              <a:buNone/>
            </a:pPr>
            <a:r>
              <a:rPr lang="en-US" altLang="en-US" sz="3600" i="1" dirty="0"/>
              <a:t>Tinker v. Des Moines </a:t>
            </a:r>
            <a:r>
              <a:rPr lang="en-US" altLang="en-US" sz="3600" dirty="0"/>
              <a:t>and the First Amendment</a:t>
            </a:r>
          </a:p>
          <a:p>
            <a:pPr marL="64008" indent="0" algn="ctr">
              <a:buNone/>
            </a:pPr>
            <a:r>
              <a:rPr lang="en-US" sz="1600" u="sng" dirty="0">
                <a:solidFill>
                  <a:schemeClr val="accent2"/>
                </a:solidFill>
                <a:latin typeface="+mn-lt"/>
                <a:ea typeface="Arial"/>
                <a:cs typeface="Arial"/>
                <a:sym typeface="Arial"/>
                <a:hlinkClick r:id="rId3">
                  <a:extLst>
                    <a:ext uri="{A12FA001-AC4F-418D-AE19-62706E023703}">
                      <ahyp:hlinkClr xmlns:ahyp="http://schemas.microsoft.com/office/drawing/2018/hyperlinkcolor" val="tx"/>
                    </a:ext>
                  </a:extLst>
                </a:hlinkClick>
              </a:rPr>
              <a:t>https://learn.k20center.ou.edu/lesson/1527</a:t>
            </a:r>
            <a:r>
              <a:rPr lang="en-US" sz="1600" dirty="0">
                <a:solidFill>
                  <a:schemeClr val="accent2"/>
                </a:solidFill>
                <a:latin typeface="+mn-lt"/>
                <a:ea typeface="Arial"/>
                <a:cs typeface="Arial"/>
                <a:sym typeface="Arial"/>
              </a:rPr>
              <a:t> </a:t>
            </a:r>
          </a:p>
          <a:p>
            <a:pPr marL="64008" indent="0">
              <a:buNone/>
            </a:pPr>
            <a:endParaRPr lang="en-US" altLang="en-US" dirty="0"/>
          </a:p>
        </p:txBody>
      </p:sp>
      <p:pic>
        <p:nvPicPr>
          <p:cNvPr id="3" name="Google Shape;108;p7">
            <a:extLst>
              <a:ext uri="{FF2B5EF4-FFF2-40B4-BE49-F238E27FC236}">
                <a16:creationId xmlns:a16="http://schemas.microsoft.com/office/drawing/2014/main" id="{ECDAA592-64B2-C244-960F-85AAA8A672F0}"/>
              </a:ext>
            </a:extLst>
          </p:cNvPr>
          <p:cNvPicPr preferRelativeResize="0"/>
          <p:nvPr/>
        </p:nvPicPr>
        <p:blipFill rotWithShape="1">
          <a:blip r:embed="rId4">
            <a:alphaModFix/>
          </a:blip>
          <a:srcRect/>
          <a:stretch/>
        </p:blipFill>
        <p:spPr>
          <a:xfrm>
            <a:off x="771484" y="1375101"/>
            <a:ext cx="2892890" cy="288948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ADC07-A729-A556-CF58-9BA1702510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6CBDA2-CEF2-C04A-1873-6F4680BDC4E3}"/>
              </a:ext>
            </a:extLst>
          </p:cNvPr>
          <p:cNvSpPr>
            <a:spLocks noGrp="1"/>
          </p:cNvSpPr>
          <p:nvPr>
            <p:ph type="title"/>
          </p:nvPr>
        </p:nvSpPr>
        <p:spPr/>
        <p:txBody>
          <a:bodyPr rtlCol="0">
            <a:normAutofit/>
          </a:bodyPr>
          <a:lstStyle/>
          <a:p>
            <a:pPr fontAlgn="auto">
              <a:spcAft>
                <a:spcPts val="0"/>
              </a:spcAft>
              <a:defRPr/>
            </a:pPr>
            <a:r>
              <a:rPr lang="en-US" dirty="0"/>
              <a:t>Why-Lighting</a:t>
            </a:r>
          </a:p>
        </p:txBody>
      </p:sp>
      <p:sp>
        <p:nvSpPr>
          <p:cNvPr id="25602" name="Content Placeholder 2">
            <a:extLst>
              <a:ext uri="{FF2B5EF4-FFF2-40B4-BE49-F238E27FC236}">
                <a16:creationId xmlns:a16="http://schemas.microsoft.com/office/drawing/2014/main" id="{3B1649C2-8443-AB74-C264-6F5FAB9EE17D}"/>
              </a:ext>
            </a:extLst>
          </p:cNvPr>
          <p:cNvSpPr>
            <a:spLocks noGrp="1" noChangeArrowheads="1"/>
          </p:cNvSpPr>
          <p:nvPr>
            <p:ph idx="4294967295"/>
          </p:nvPr>
        </p:nvSpPr>
        <p:spPr/>
        <p:txBody>
          <a:bodyPr/>
          <a:lstStyle/>
          <a:p>
            <a:r>
              <a:rPr lang="en-US" altLang="en-US" dirty="0"/>
              <a:t>As you read, </a:t>
            </a:r>
            <a:r>
              <a:rPr lang="en-US" altLang="en-US" b="1" dirty="0"/>
              <a:t>Tinker v. Des Moines</a:t>
            </a:r>
            <a:r>
              <a:rPr lang="en-US" altLang="en-US" dirty="0"/>
              <a:t>, you will Why-Light any information that helps to answer the following question: </a:t>
            </a:r>
          </a:p>
          <a:p>
            <a:pPr lvl="1"/>
            <a:r>
              <a:rPr lang="en-US" altLang="en-US" dirty="0"/>
              <a:t>“</a:t>
            </a:r>
            <a:r>
              <a:rPr lang="en-US" altLang="en-US" i="1" dirty="0"/>
              <a:t>How does this case help extend students rights?”</a:t>
            </a:r>
            <a:endParaRPr lang="en-US" altLang="en-US" dirty="0"/>
          </a:p>
          <a:p>
            <a:r>
              <a:rPr lang="en-US" altLang="en-US" dirty="0"/>
              <a:t>Justify your highlight with notes in the margins that explain your reasoning.</a:t>
            </a:r>
          </a:p>
        </p:txBody>
      </p:sp>
      <p:pic>
        <p:nvPicPr>
          <p:cNvPr id="3" name="Google Shape;117;g286df4a434b_0_145">
            <a:extLst>
              <a:ext uri="{FF2B5EF4-FFF2-40B4-BE49-F238E27FC236}">
                <a16:creationId xmlns:a16="http://schemas.microsoft.com/office/drawing/2014/main" id="{790AA62B-AEA8-9957-9994-9197CD996D60}"/>
              </a:ext>
            </a:extLst>
          </p:cNvPr>
          <p:cNvPicPr preferRelativeResize="0"/>
          <p:nvPr/>
        </p:nvPicPr>
        <p:blipFill rotWithShape="1">
          <a:blip r:embed="rId3">
            <a:alphaModFix/>
          </a:blip>
          <a:srcRect/>
          <a:stretch/>
        </p:blipFill>
        <p:spPr>
          <a:xfrm>
            <a:off x="6257175" y="150650"/>
            <a:ext cx="2429625" cy="1234825"/>
          </a:xfrm>
          <a:prstGeom prst="rect">
            <a:avLst/>
          </a:prstGeom>
          <a:noFill/>
          <a:ln>
            <a:noFill/>
          </a:ln>
        </p:spPr>
      </p:pic>
    </p:spTree>
    <p:extLst>
      <p:ext uri="{BB962C8B-B14F-4D97-AF65-F5344CB8AC3E}">
        <p14:creationId xmlns:p14="http://schemas.microsoft.com/office/powerpoint/2010/main" val="1566709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DA68D-3DF8-0432-4F7B-8C8AB100F2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9987B3-F2FD-40B9-B719-F02EA40C6B4B}"/>
              </a:ext>
            </a:extLst>
          </p:cNvPr>
          <p:cNvSpPr>
            <a:spLocks noGrp="1"/>
          </p:cNvSpPr>
          <p:nvPr>
            <p:ph type="title"/>
          </p:nvPr>
        </p:nvSpPr>
        <p:spPr/>
        <p:txBody>
          <a:bodyPr rtlCol="0">
            <a:normAutofit/>
          </a:bodyPr>
          <a:lstStyle/>
          <a:p>
            <a:pPr fontAlgn="auto">
              <a:spcAft>
                <a:spcPts val="0"/>
              </a:spcAft>
              <a:defRPr/>
            </a:pPr>
            <a:r>
              <a:rPr lang="en-US" dirty="0"/>
              <a:t>Claim, Evidence, Reasoning (CER)</a:t>
            </a:r>
          </a:p>
        </p:txBody>
      </p:sp>
      <p:sp>
        <p:nvSpPr>
          <p:cNvPr id="25602" name="Content Placeholder 2">
            <a:extLst>
              <a:ext uri="{FF2B5EF4-FFF2-40B4-BE49-F238E27FC236}">
                <a16:creationId xmlns:a16="http://schemas.microsoft.com/office/drawing/2014/main" id="{957CB891-510F-E680-2992-00990A6D151F}"/>
              </a:ext>
            </a:extLst>
          </p:cNvPr>
          <p:cNvSpPr>
            <a:spLocks noGrp="1" noChangeArrowheads="1"/>
          </p:cNvSpPr>
          <p:nvPr>
            <p:ph idx="4294967295"/>
          </p:nvPr>
        </p:nvSpPr>
        <p:spPr>
          <a:xfrm>
            <a:off x="628649" y="1370013"/>
            <a:ext cx="7886700" cy="3262312"/>
          </a:xfrm>
        </p:spPr>
        <p:txBody>
          <a:bodyPr/>
          <a:lstStyle/>
          <a:p>
            <a:r>
              <a:rPr lang="en-US" altLang="en-US" sz="2000" dirty="0"/>
              <a:t>Use evidence to create a claim, provide evidence, and state your reasoning based on the following question:</a:t>
            </a:r>
          </a:p>
          <a:p>
            <a:r>
              <a:rPr lang="en-US" altLang="en-US" sz="2000" i="1" dirty="0"/>
              <a:t>How does the landmark decision of Tinker v. Des Moines clarify and extend students rights protected by the First Amendment?</a:t>
            </a:r>
          </a:p>
          <a:p>
            <a:r>
              <a:rPr lang="en-US" altLang="en-US" sz="2000" b="1" dirty="0"/>
              <a:t>Claim</a:t>
            </a:r>
            <a:r>
              <a:rPr lang="en-US" altLang="en-US" sz="2000" dirty="0"/>
              <a:t>: Create a claim based on the following question.</a:t>
            </a:r>
          </a:p>
          <a:p>
            <a:r>
              <a:rPr lang="en-US" altLang="en-US" sz="2000" b="1" dirty="0"/>
              <a:t>Evidence</a:t>
            </a:r>
            <a:r>
              <a:rPr lang="en-US" altLang="en-US" sz="2000" dirty="0"/>
              <a:t>: Provide direct evidence from the reading to support your claim.</a:t>
            </a:r>
          </a:p>
          <a:p>
            <a:r>
              <a:rPr lang="en-US" altLang="en-US" sz="2000" b="1" dirty="0"/>
              <a:t>Reasoning</a:t>
            </a:r>
            <a:r>
              <a:rPr lang="en-US" altLang="en-US" sz="2000" dirty="0"/>
              <a:t>: Explain your reasoning and how the evidence supports it.</a:t>
            </a:r>
          </a:p>
        </p:txBody>
      </p:sp>
      <p:pic>
        <p:nvPicPr>
          <p:cNvPr id="3" name="Google Shape;124;g286df4a434b_0_151">
            <a:extLst>
              <a:ext uri="{FF2B5EF4-FFF2-40B4-BE49-F238E27FC236}">
                <a16:creationId xmlns:a16="http://schemas.microsoft.com/office/drawing/2014/main" id="{8242C7F5-B1A6-7314-1478-A3E59428B205}"/>
              </a:ext>
            </a:extLst>
          </p:cNvPr>
          <p:cNvPicPr preferRelativeResize="0"/>
          <p:nvPr/>
        </p:nvPicPr>
        <p:blipFill rotWithShape="1">
          <a:blip r:embed="rId3">
            <a:alphaModFix/>
          </a:blip>
          <a:srcRect/>
          <a:stretch/>
        </p:blipFill>
        <p:spPr>
          <a:xfrm rot="1249895">
            <a:off x="7619978" y="308380"/>
            <a:ext cx="1214089" cy="1214089"/>
          </a:xfrm>
          <a:prstGeom prst="rect">
            <a:avLst/>
          </a:prstGeom>
          <a:noFill/>
          <a:ln>
            <a:noFill/>
          </a:ln>
        </p:spPr>
      </p:pic>
    </p:spTree>
    <p:extLst>
      <p:ext uri="{BB962C8B-B14F-4D97-AF65-F5344CB8AC3E}">
        <p14:creationId xmlns:p14="http://schemas.microsoft.com/office/powerpoint/2010/main" val="3044224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02345-18E5-CC86-9B16-661C08322A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7FE6C-FF84-C764-7987-5E590BFB9E04}"/>
              </a:ext>
            </a:extLst>
          </p:cNvPr>
          <p:cNvSpPr>
            <a:spLocks noGrp="1"/>
          </p:cNvSpPr>
          <p:nvPr>
            <p:ph type="title"/>
          </p:nvPr>
        </p:nvSpPr>
        <p:spPr/>
        <p:txBody>
          <a:bodyPr rtlCol="0">
            <a:normAutofit/>
          </a:bodyPr>
          <a:lstStyle/>
          <a:p>
            <a:pPr fontAlgn="auto">
              <a:spcAft>
                <a:spcPts val="0"/>
              </a:spcAft>
              <a:defRPr/>
            </a:pPr>
            <a:r>
              <a:rPr lang="en-US" dirty="0"/>
              <a:t>Tinker v. Des Moines Ruling</a:t>
            </a:r>
          </a:p>
        </p:txBody>
      </p:sp>
      <p:sp>
        <p:nvSpPr>
          <p:cNvPr id="25602" name="Content Placeholder 2">
            <a:extLst>
              <a:ext uri="{FF2B5EF4-FFF2-40B4-BE49-F238E27FC236}">
                <a16:creationId xmlns:a16="http://schemas.microsoft.com/office/drawing/2014/main" id="{CCC97B47-C31C-E47E-55AF-24D18D0D69B1}"/>
              </a:ext>
            </a:extLst>
          </p:cNvPr>
          <p:cNvSpPr>
            <a:spLocks noGrp="1" noChangeArrowheads="1"/>
          </p:cNvSpPr>
          <p:nvPr>
            <p:ph idx="4294967295"/>
          </p:nvPr>
        </p:nvSpPr>
        <p:spPr/>
        <p:txBody>
          <a:bodyPr/>
          <a:lstStyle/>
          <a:p>
            <a:r>
              <a:rPr lang="en-US" altLang="en-US" dirty="0"/>
              <a:t>7-2 Decision in favor of students</a:t>
            </a:r>
          </a:p>
          <a:p>
            <a:r>
              <a:rPr lang="en-US" altLang="en-US" i="1" dirty="0"/>
              <a:t>“…prohibiting students from wearing armbands to school as a form of protest was violating their first amendment right to freedom of speech.”</a:t>
            </a:r>
          </a:p>
        </p:txBody>
      </p:sp>
    </p:spTree>
    <p:extLst>
      <p:ext uri="{BB962C8B-B14F-4D97-AF65-F5344CB8AC3E}">
        <p14:creationId xmlns:p14="http://schemas.microsoft.com/office/powerpoint/2010/main" val="302615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5E508-C228-98B8-0AD0-FE641EE35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15B662-4001-8907-68F2-1A2045321016}"/>
              </a:ext>
            </a:extLst>
          </p:cNvPr>
          <p:cNvSpPr>
            <a:spLocks noGrp="1"/>
          </p:cNvSpPr>
          <p:nvPr>
            <p:ph type="title"/>
          </p:nvPr>
        </p:nvSpPr>
        <p:spPr/>
        <p:txBody>
          <a:bodyPr rtlCol="0">
            <a:normAutofit/>
          </a:bodyPr>
          <a:lstStyle/>
          <a:p>
            <a:pPr fontAlgn="auto">
              <a:spcAft>
                <a:spcPts val="0"/>
              </a:spcAft>
              <a:defRPr/>
            </a:pPr>
            <a:r>
              <a:rPr lang="en-US" dirty="0"/>
              <a:t>Fist to Five</a:t>
            </a:r>
          </a:p>
        </p:txBody>
      </p:sp>
      <p:sp>
        <p:nvSpPr>
          <p:cNvPr id="25602" name="Content Placeholder 2">
            <a:extLst>
              <a:ext uri="{FF2B5EF4-FFF2-40B4-BE49-F238E27FC236}">
                <a16:creationId xmlns:a16="http://schemas.microsoft.com/office/drawing/2014/main" id="{36F086BF-9A00-E930-CC97-54476F2707E2}"/>
              </a:ext>
            </a:extLst>
          </p:cNvPr>
          <p:cNvSpPr>
            <a:spLocks noGrp="1" noChangeArrowheads="1"/>
          </p:cNvSpPr>
          <p:nvPr>
            <p:ph idx="4294967295"/>
          </p:nvPr>
        </p:nvSpPr>
        <p:spPr/>
        <p:txBody>
          <a:bodyPr/>
          <a:lstStyle/>
          <a:p>
            <a:pPr marL="64008" indent="0">
              <a:buNone/>
            </a:pPr>
            <a:r>
              <a:rPr lang="en-US" altLang="en-US" dirty="0">
                <a:solidFill>
                  <a:schemeClr val="accent3"/>
                </a:solidFill>
              </a:rPr>
              <a:t>Closed Fist: </a:t>
            </a:r>
            <a:r>
              <a:rPr lang="en-US" altLang="en-US" dirty="0"/>
              <a:t>I haven’t heard of it.</a:t>
            </a:r>
          </a:p>
          <a:p>
            <a:pPr marL="64008" indent="0">
              <a:buNone/>
            </a:pPr>
            <a:r>
              <a:rPr lang="en-US" altLang="en-US" dirty="0">
                <a:solidFill>
                  <a:schemeClr val="accent3"/>
                </a:solidFill>
              </a:rPr>
              <a:t>One Finger: </a:t>
            </a:r>
            <a:r>
              <a:rPr lang="en-US" altLang="en-US" dirty="0"/>
              <a:t>I have heard of it but haven’t used it.</a:t>
            </a:r>
          </a:p>
          <a:p>
            <a:pPr marL="64008" indent="0">
              <a:buNone/>
            </a:pPr>
            <a:r>
              <a:rPr lang="en-US" altLang="en-US" dirty="0">
                <a:solidFill>
                  <a:schemeClr val="accent3"/>
                </a:solidFill>
              </a:rPr>
              <a:t>Two Fingers: </a:t>
            </a:r>
            <a:r>
              <a:rPr lang="en-US" altLang="en-US" dirty="0"/>
              <a:t>I have used it once or twice.</a:t>
            </a:r>
          </a:p>
          <a:p>
            <a:pPr marL="64008" indent="0">
              <a:buNone/>
            </a:pPr>
            <a:r>
              <a:rPr lang="en-US" altLang="en-US" dirty="0">
                <a:solidFill>
                  <a:schemeClr val="accent3"/>
                </a:solidFill>
              </a:rPr>
              <a:t>Three Fingers: </a:t>
            </a:r>
            <a:r>
              <a:rPr lang="en-US" altLang="en-US" dirty="0"/>
              <a:t>I have used it a few times.</a:t>
            </a:r>
          </a:p>
          <a:p>
            <a:pPr marL="64008" indent="0">
              <a:buNone/>
            </a:pPr>
            <a:r>
              <a:rPr lang="en-US" altLang="en-US" dirty="0">
                <a:solidFill>
                  <a:schemeClr val="accent3"/>
                </a:solidFill>
              </a:rPr>
              <a:t>Four Fingers: </a:t>
            </a:r>
            <a:r>
              <a:rPr lang="en-US" altLang="en-US" dirty="0"/>
              <a:t>I have used it many times.</a:t>
            </a:r>
          </a:p>
          <a:p>
            <a:pPr marL="64008" indent="0">
              <a:buNone/>
            </a:pPr>
            <a:r>
              <a:rPr lang="en-US" altLang="en-US" dirty="0">
                <a:solidFill>
                  <a:schemeClr val="accent3"/>
                </a:solidFill>
              </a:rPr>
              <a:t>Five Fingers: </a:t>
            </a:r>
            <a:r>
              <a:rPr lang="en-US" altLang="en-US" dirty="0"/>
              <a:t>I have used it extensively.</a:t>
            </a:r>
          </a:p>
        </p:txBody>
      </p:sp>
      <p:pic>
        <p:nvPicPr>
          <p:cNvPr id="3" name="Google Shape;109;g10414295e52_0_2">
            <a:extLst>
              <a:ext uri="{FF2B5EF4-FFF2-40B4-BE49-F238E27FC236}">
                <a16:creationId xmlns:a16="http://schemas.microsoft.com/office/drawing/2014/main" id="{7E901813-F9E2-9327-4F0B-15DDEB6D223A}"/>
              </a:ext>
            </a:extLst>
          </p:cNvPr>
          <p:cNvPicPr preferRelativeResize="0"/>
          <p:nvPr/>
        </p:nvPicPr>
        <p:blipFill rotWithShape="1">
          <a:blip r:embed="rId3">
            <a:alphaModFix/>
          </a:blip>
          <a:srcRect/>
          <a:stretch/>
        </p:blipFill>
        <p:spPr>
          <a:xfrm rot="1213678">
            <a:off x="5799061" y="912161"/>
            <a:ext cx="2985071" cy="814105"/>
          </a:xfrm>
          <a:prstGeom prst="rect">
            <a:avLst/>
          </a:prstGeom>
          <a:noFill/>
          <a:ln>
            <a:noFill/>
          </a:ln>
        </p:spPr>
      </p:pic>
    </p:spTree>
    <p:extLst>
      <p:ext uri="{BB962C8B-B14F-4D97-AF65-F5344CB8AC3E}">
        <p14:creationId xmlns:p14="http://schemas.microsoft.com/office/powerpoint/2010/main" val="3476235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A7B22-7C32-7F21-064D-8755513A1D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16683-55F0-EE64-EEB6-287164A3C6DB}"/>
              </a:ext>
            </a:extLst>
          </p:cNvPr>
          <p:cNvSpPr>
            <a:spLocks noGrp="1"/>
          </p:cNvSpPr>
          <p:nvPr>
            <p:ph type="title"/>
          </p:nvPr>
        </p:nvSpPr>
        <p:spPr/>
        <p:txBody>
          <a:bodyPr rtlCol="0">
            <a:normAutofit/>
          </a:bodyPr>
          <a:lstStyle/>
          <a:p>
            <a:pPr fontAlgn="auto">
              <a:spcAft>
                <a:spcPts val="0"/>
              </a:spcAft>
              <a:defRPr/>
            </a:pPr>
            <a:r>
              <a:rPr lang="en-US" dirty="0"/>
              <a:t>Three Stray, One Stays</a:t>
            </a:r>
          </a:p>
        </p:txBody>
      </p:sp>
      <p:sp>
        <p:nvSpPr>
          <p:cNvPr id="25602" name="Content Placeholder 2">
            <a:extLst>
              <a:ext uri="{FF2B5EF4-FFF2-40B4-BE49-F238E27FC236}">
                <a16:creationId xmlns:a16="http://schemas.microsoft.com/office/drawing/2014/main" id="{E734D13C-DF9A-0559-741B-264567704190}"/>
              </a:ext>
            </a:extLst>
          </p:cNvPr>
          <p:cNvSpPr>
            <a:spLocks noGrp="1" noChangeArrowheads="1"/>
          </p:cNvSpPr>
          <p:nvPr>
            <p:ph idx="4294967295"/>
          </p:nvPr>
        </p:nvSpPr>
        <p:spPr>
          <a:xfrm>
            <a:off x="628649" y="1370013"/>
            <a:ext cx="5900843" cy="3262312"/>
          </a:xfrm>
        </p:spPr>
        <p:txBody>
          <a:bodyPr/>
          <a:lstStyle/>
          <a:p>
            <a:r>
              <a:rPr lang="en-US" altLang="en-US" dirty="0"/>
              <a:t>Sit in groups of 4, one person from each content area.</a:t>
            </a:r>
          </a:p>
          <a:p>
            <a:r>
              <a:rPr lang="en-US" altLang="en-US" dirty="0"/>
              <a:t>Share your strategy on the Lesson Note Catcher handout with members of other content areas.</a:t>
            </a:r>
          </a:p>
          <a:p>
            <a:r>
              <a:rPr lang="en-US" altLang="en-US" dirty="0"/>
              <a:t>As each member shares, others should take notes on their Note Catcher.</a:t>
            </a:r>
          </a:p>
        </p:txBody>
      </p:sp>
      <p:pic>
        <p:nvPicPr>
          <p:cNvPr id="5" name="Picture 4">
            <a:extLst>
              <a:ext uri="{FF2B5EF4-FFF2-40B4-BE49-F238E27FC236}">
                <a16:creationId xmlns:a16="http://schemas.microsoft.com/office/drawing/2014/main" id="{7ADB790C-8847-7B27-F9B6-7376920757C7}"/>
              </a:ext>
            </a:extLst>
          </p:cNvPr>
          <p:cNvPicPr>
            <a:picLocks noChangeAspect="1"/>
          </p:cNvPicPr>
          <p:nvPr/>
        </p:nvPicPr>
        <p:blipFill>
          <a:blip r:embed="rId3"/>
          <a:stretch>
            <a:fillRect/>
          </a:stretch>
        </p:blipFill>
        <p:spPr>
          <a:xfrm>
            <a:off x="6762324" y="1537548"/>
            <a:ext cx="1911806" cy="1784352"/>
          </a:xfrm>
          <a:prstGeom prst="rect">
            <a:avLst/>
          </a:prstGeom>
        </p:spPr>
      </p:pic>
    </p:spTree>
    <p:extLst>
      <p:ext uri="{BB962C8B-B14F-4D97-AF65-F5344CB8AC3E}">
        <p14:creationId xmlns:p14="http://schemas.microsoft.com/office/powerpoint/2010/main" val="1338561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9A152-BAE0-DC65-9B63-D77131B258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EFCF9F-5827-61ED-C677-6B3FCDC5CB5A}"/>
              </a:ext>
            </a:extLst>
          </p:cNvPr>
          <p:cNvSpPr>
            <a:spLocks noGrp="1"/>
          </p:cNvSpPr>
          <p:nvPr>
            <p:ph type="title"/>
          </p:nvPr>
        </p:nvSpPr>
        <p:spPr/>
        <p:txBody>
          <a:bodyPr rtlCol="0">
            <a:normAutofit/>
          </a:bodyPr>
          <a:lstStyle/>
          <a:p>
            <a:pPr fontAlgn="auto">
              <a:spcAft>
                <a:spcPts val="0"/>
              </a:spcAft>
              <a:defRPr/>
            </a:pPr>
            <a:r>
              <a:rPr lang="en-US" dirty="0"/>
              <a:t>Menti</a:t>
            </a:r>
          </a:p>
        </p:txBody>
      </p:sp>
      <p:sp>
        <p:nvSpPr>
          <p:cNvPr id="25602" name="Content Placeholder 2">
            <a:extLst>
              <a:ext uri="{FF2B5EF4-FFF2-40B4-BE49-F238E27FC236}">
                <a16:creationId xmlns:a16="http://schemas.microsoft.com/office/drawing/2014/main" id="{6E2C57A6-F7F4-32B0-79BE-CD4696B356F3}"/>
              </a:ext>
            </a:extLst>
          </p:cNvPr>
          <p:cNvSpPr>
            <a:spLocks noGrp="1" noChangeArrowheads="1"/>
          </p:cNvSpPr>
          <p:nvPr>
            <p:ph idx="4294967295"/>
          </p:nvPr>
        </p:nvSpPr>
        <p:spPr>
          <a:xfrm>
            <a:off x="628650" y="1370013"/>
            <a:ext cx="6205117" cy="3262312"/>
          </a:xfrm>
        </p:spPr>
        <p:txBody>
          <a:bodyPr/>
          <a:lstStyle/>
          <a:p>
            <a:pPr marL="64008" indent="0">
              <a:buNone/>
            </a:pPr>
            <a:r>
              <a:rPr lang="en-US" altLang="en-US" dirty="0"/>
              <a:t>Using your phone or computer, answer the following question:</a:t>
            </a:r>
          </a:p>
          <a:p>
            <a:pPr marL="64008" indent="0">
              <a:buNone/>
            </a:pPr>
            <a:r>
              <a:rPr lang="en-US" altLang="en-US" b="1" dirty="0"/>
              <a:t>In your area/discipline, what skills do your students need to prepare them for college and career readiness exams, such as the ACT/SAT?</a:t>
            </a:r>
          </a:p>
          <a:p>
            <a:pPr marL="64008" indent="0">
              <a:buNone/>
            </a:pPr>
            <a:r>
              <a:rPr lang="en-US" altLang="en-US" dirty="0"/>
              <a:t>Join: </a:t>
            </a:r>
            <a:r>
              <a:rPr lang="en-US" altLang="en-US" dirty="0">
                <a:solidFill>
                  <a:schemeClr val="accent2"/>
                </a:solidFill>
              </a:rPr>
              <a:t>Menti.com</a:t>
            </a:r>
          </a:p>
          <a:p>
            <a:pPr marL="64008" indent="0">
              <a:buNone/>
            </a:pPr>
            <a:r>
              <a:rPr lang="en-US" altLang="en-US" dirty="0"/>
              <a:t>Code: </a:t>
            </a:r>
            <a:r>
              <a:rPr lang="en-US" altLang="en-US" dirty="0">
                <a:solidFill>
                  <a:schemeClr val="accent2"/>
                </a:solidFill>
              </a:rPr>
              <a:t>#### ####</a:t>
            </a:r>
          </a:p>
        </p:txBody>
      </p:sp>
      <p:sp>
        <p:nvSpPr>
          <p:cNvPr id="5" name="Google Shape;308;g29172669a7b_0_0">
            <a:extLst>
              <a:ext uri="{FF2B5EF4-FFF2-40B4-BE49-F238E27FC236}">
                <a16:creationId xmlns:a16="http://schemas.microsoft.com/office/drawing/2014/main" id="{DA0A394C-9B0A-FC1C-DD8B-A76015A7D806}"/>
              </a:ext>
            </a:extLst>
          </p:cNvPr>
          <p:cNvSpPr/>
          <p:nvPr/>
        </p:nvSpPr>
        <p:spPr>
          <a:xfrm>
            <a:off x="6772376" y="1537582"/>
            <a:ext cx="1749852" cy="1777522"/>
          </a:xfrm>
          <a:prstGeom prst="rect">
            <a:avLst/>
          </a:prstGeom>
          <a:solidFill>
            <a:srgbClr val="E0EBF5"/>
          </a:solidFill>
          <a:ln w="9525" cap="flat" cmpd="sng">
            <a:solidFill>
              <a:srgbClr val="62626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300" dirty="0">
                <a:latin typeface="Calibri"/>
                <a:ea typeface="Calibri"/>
                <a:cs typeface="Calibri"/>
                <a:sym typeface="Calibri"/>
              </a:rPr>
              <a:t>Paste </a:t>
            </a:r>
            <a:endParaRPr sz="2300" dirty="0">
              <a:latin typeface="Calibri"/>
              <a:ea typeface="Calibri"/>
              <a:cs typeface="Calibri"/>
              <a:sym typeface="Calibri"/>
            </a:endParaRPr>
          </a:p>
          <a:p>
            <a:pPr marL="0" lvl="0" indent="0" algn="ctr" rtl="0">
              <a:spcBef>
                <a:spcPts val="0"/>
              </a:spcBef>
              <a:spcAft>
                <a:spcPts val="0"/>
              </a:spcAft>
              <a:buNone/>
            </a:pPr>
            <a:r>
              <a:rPr lang="en-US" sz="2300" dirty="0">
                <a:latin typeface="Calibri"/>
                <a:ea typeface="Calibri"/>
                <a:cs typeface="Calibri"/>
                <a:sym typeface="Calibri"/>
              </a:rPr>
              <a:t>QR code </a:t>
            </a:r>
            <a:endParaRPr sz="2300" dirty="0">
              <a:latin typeface="Calibri"/>
              <a:ea typeface="Calibri"/>
              <a:cs typeface="Calibri"/>
              <a:sym typeface="Calibri"/>
            </a:endParaRPr>
          </a:p>
          <a:p>
            <a:pPr marL="0" lvl="0" indent="0" algn="ctr" rtl="0">
              <a:spcBef>
                <a:spcPts val="0"/>
              </a:spcBef>
              <a:spcAft>
                <a:spcPts val="0"/>
              </a:spcAft>
              <a:buNone/>
            </a:pPr>
            <a:r>
              <a:rPr lang="en-US" sz="2300" dirty="0">
                <a:latin typeface="Calibri"/>
                <a:ea typeface="Calibri"/>
                <a:cs typeface="Calibri"/>
                <a:sym typeface="Calibri"/>
              </a:rPr>
              <a:t>here</a:t>
            </a:r>
            <a:endParaRPr sz="2300" dirty="0">
              <a:latin typeface="Calibri"/>
              <a:ea typeface="Calibri"/>
              <a:cs typeface="Calibri"/>
              <a:sym typeface="Calibri"/>
            </a:endParaRPr>
          </a:p>
        </p:txBody>
      </p:sp>
    </p:spTree>
    <p:extLst>
      <p:ext uri="{BB962C8B-B14F-4D97-AF65-F5344CB8AC3E}">
        <p14:creationId xmlns:p14="http://schemas.microsoft.com/office/powerpoint/2010/main" val="2568761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A5933-C112-D303-51D2-6C190C9068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8154EC-A016-5204-0F0D-591E705052D1}"/>
              </a:ext>
            </a:extLst>
          </p:cNvPr>
          <p:cNvSpPr>
            <a:spLocks noGrp="1"/>
          </p:cNvSpPr>
          <p:nvPr>
            <p:ph type="title"/>
          </p:nvPr>
        </p:nvSpPr>
        <p:spPr/>
        <p:txBody>
          <a:bodyPr rtlCol="0">
            <a:normAutofit/>
          </a:bodyPr>
          <a:lstStyle/>
          <a:p>
            <a:pPr fontAlgn="auto">
              <a:spcAft>
                <a:spcPts val="0"/>
              </a:spcAft>
              <a:defRPr/>
            </a:pPr>
            <a:r>
              <a:rPr lang="en-US" dirty="0"/>
              <a:t>ACT Practice Questions</a:t>
            </a:r>
          </a:p>
        </p:txBody>
      </p:sp>
      <p:sp>
        <p:nvSpPr>
          <p:cNvPr id="25602" name="Content Placeholder 2">
            <a:extLst>
              <a:ext uri="{FF2B5EF4-FFF2-40B4-BE49-F238E27FC236}">
                <a16:creationId xmlns:a16="http://schemas.microsoft.com/office/drawing/2014/main" id="{2DD2A73E-E9EF-A5D0-56D5-0DB866F9BB26}"/>
              </a:ext>
            </a:extLst>
          </p:cNvPr>
          <p:cNvSpPr>
            <a:spLocks noGrp="1" noChangeArrowheads="1"/>
          </p:cNvSpPr>
          <p:nvPr>
            <p:ph idx="4294967295"/>
          </p:nvPr>
        </p:nvSpPr>
        <p:spPr/>
        <p:txBody>
          <a:bodyPr/>
          <a:lstStyle/>
          <a:p>
            <a:r>
              <a:rPr lang="en-US" altLang="en-US" dirty="0"/>
              <a:t>Based on the </a:t>
            </a:r>
            <a:r>
              <a:rPr lang="en-US" altLang="en-US" b="1" dirty="0"/>
              <a:t>skills</a:t>
            </a:r>
            <a:r>
              <a:rPr lang="en-US" altLang="en-US" dirty="0"/>
              <a:t> students gain from implementing CER, explain how they could apply those skills to the sample ACT questions for your content area.</a:t>
            </a:r>
          </a:p>
        </p:txBody>
      </p:sp>
      <p:sp>
        <p:nvSpPr>
          <p:cNvPr id="3" name="Google Shape;315;g29172669a7b_0_77">
            <a:extLst>
              <a:ext uri="{FF2B5EF4-FFF2-40B4-BE49-F238E27FC236}">
                <a16:creationId xmlns:a16="http://schemas.microsoft.com/office/drawing/2014/main" id="{560DD7CF-38E6-12B9-7637-FA94379657C1}"/>
              </a:ext>
            </a:extLst>
          </p:cNvPr>
          <p:cNvSpPr/>
          <p:nvPr/>
        </p:nvSpPr>
        <p:spPr>
          <a:xfrm>
            <a:off x="2693544" y="3001169"/>
            <a:ext cx="3756911" cy="1398342"/>
          </a:xfrm>
          <a:prstGeom prst="rect">
            <a:avLst/>
          </a:prstGeom>
        </p:spPr>
        <p:txBody>
          <a:bodyPr>
            <a:prstTxWarp prst="textPlain">
              <a:avLst/>
            </a:prstTxWarp>
          </a:bodyPr>
          <a:lstStyle/>
          <a:p>
            <a:pPr lvl="0" algn="ctr"/>
            <a:r>
              <a:rPr b="0" i="0" dirty="0">
                <a:ln w="9525" cap="flat" cmpd="sng">
                  <a:solidFill>
                    <a:srgbClr val="595959"/>
                  </a:solidFill>
                  <a:prstDash val="solid"/>
                  <a:round/>
                  <a:headEnd type="none" w="sm" len="sm"/>
                  <a:tailEnd type="none" w="sm" len="sm"/>
                </a:ln>
                <a:solidFill>
                  <a:schemeClr val="accent3"/>
                </a:solidFill>
                <a:latin typeface="Bungee Shade"/>
              </a:rPr>
              <a:t>ACT</a:t>
            </a:r>
          </a:p>
        </p:txBody>
      </p:sp>
    </p:spTree>
    <p:extLst>
      <p:ext uri="{BB962C8B-B14F-4D97-AF65-F5344CB8AC3E}">
        <p14:creationId xmlns:p14="http://schemas.microsoft.com/office/powerpoint/2010/main" val="2557347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83122-5A03-73CE-F729-1B6D92BEF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926BF5-F3BD-C050-53F6-5C50D91A79F6}"/>
              </a:ext>
            </a:extLst>
          </p:cNvPr>
          <p:cNvSpPr>
            <a:spLocks noGrp="1"/>
          </p:cNvSpPr>
          <p:nvPr>
            <p:ph type="title"/>
          </p:nvPr>
        </p:nvSpPr>
        <p:spPr/>
        <p:txBody>
          <a:bodyPr rtlCol="0">
            <a:normAutofit fontScale="90000"/>
          </a:bodyPr>
          <a:lstStyle/>
          <a:p>
            <a:pPr fontAlgn="auto">
              <a:spcAft>
                <a:spcPts val="0"/>
              </a:spcAft>
              <a:defRPr/>
            </a:pPr>
            <a:r>
              <a:rPr lang="en-US" dirty="0"/>
              <a:t>When x = 3 and y = 5, by how much does the value 3x² - 2y exceed the value of 2x² - 3y?</a:t>
            </a:r>
          </a:p>
        </p:txBody>
      </p:sp>
      <p:pic>
        <p:nvPicPr>
          <p:cNvPr id="3" name="Google Shape;321;g292581ec347_0_2">
            <a:extLst>
              <a:ext uri="{FF2B5EF4-FFF2-40B4-BE49-F238E27FC236}">
                <a16:creationId xmlns:a16="http://schemas.microsoft.com/office/drawing/2014/main" id="{F33693D3-A8F6-4388-06A4-A3F83FAD1F87}"/>
              </a:ext>
            </a:extLst>
          </p:cNvPr>
          <p:cNvPicPr preferRelativeResize="0"/>
          <p:nvPr/>
        </p:nvPicPr>
        <p:blipFill rotWithShape="1">
          <a:blip r:embed="rId2">
            <a:alphaModFix/>
          </a:blip>
          <a:srcRect/>
          <a:stretch/>
        </p:blipFill>
        <p:spPr>
          <a:xfrm>
            <a:off x="2092691" y="1448241"/>
            <a:ext cx="4958618" cy="3172764"/>
          </a:xfrm>
          <a:prstGeom prst="rect">
            <a:avLst/>
          </a:prstGeom>
          <a:noFill/>
          <a:ln>
            <a:noFill/>
          </a:ln>
        </p:spPr>
      </p:pic>
    </p:spTree>
    <p:extLst>
      <p:ext uri="{BB962C8B-B14F-4D97-AF65-F5344CB8AC3E}">
        <p14:creationId xmlns:p14="http://schemas.microsoft.com/office/powerpoint/2010/main" val="731730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5969D-9C0B-2BC2-C4EC-7DEC869CDF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B2DA15-E0A3-48F7-F6A0-CE29153FAFC1}"/>
              </a:ext>
            </a:extLst>
          </p:cNvPr>
          <p:cNvSpPr>
            <a:spLocks noGrp="1"/>
          </p:cNvSpPr>
          <p:nvPr>
            <p:ph type="title"/>
          </p:nvPr>
        </p:nvSpPr>
        <p:spPr/>
        <p:txBody>
          <a:bodyPr rtlCol="0">
            <a:normAutofit fontScale="90000"/>
          </a:bodyPr>
          <a:lstStyle/>
          <a:p>
            <a:pPr fontAlgn="auto">
              <a:spcAft>
                <a:spcPts val="0"/>
              </a:spcAft>
              <a:defRPr/>
            </a:pPr>
            <a:r>
              <a:rPr lang="en-US" dirty="0"/>
              <a:t>Choice C “Our household might have been described as uncooperative” is correct.</a:t>
            </a:r>
          </a:p>
        </p:txBody>
      </p:sp>
      <p:sp>
        <p:nvSpPr>
          <p:cNvPr id="25602" name="Content Placeholder 2">
            <a:extLst>
              <a:ext uri="{FF2B5EF4-FFF2-40B4-BE49-F238E27FC236}">
                <a16:creationId xmlns:a16="http://schemas.microsoft.com/office/drawing/2014/main" id="{6582A187-A5A1-0668-3C2C-4A5ACAD0DE44}"/>
              </a:ext>
            </a:extLst>
          </p:cNvPr>
          <p:cNvSpPr>
            <a:spLocks noGrp="1" noChangeArrowheads="1"/>
          </p:cNvSpPr>
          <p:nvPr>
            <p:ph idx="4294967295"/>
          </p:nvPr>
        </p:nvSpPr>
        <p:spPr/>
        <p:txBody>
          <a:bodyPr/>
          <a:lstStyle/>
          <a:p>
            <a:pPr marL="64008" indent="0">
              <a:buNone/>
            </a:pPr>
            <a:r>
              <a:rPr lang="en-US" altLang="en-US" sz="2400" b="1" dirty="0"/>
              <a:t>Claim</a:t>
            </a:r>
            <a:r>
              <a:rPr lang="en-US" altLang="en-US" sz="2400" dirty="0"/>
              <a:t>: Our household didn’t run according to a typical schedule.</a:t>
            </a:r>
          </a:p>
          <a:p>
            <a:pPr marL="64008" indent="0">
              <a:buNone/>
            </a:pPr>
            <a:r>
              <a:rPr lang="en-US" altLang="en-US" sz="2400" b="1" dirty="0"/>
              <a:t>Evidence</a:t>
            </a:r>
            <a:r>
              <a:rPr lang="en-US" altLang="en-US" sz="2400" dirty="0"/>
              <a:t>: The rule concerns wordy material and appropriate (best) choice.</a:t>
            </a:r>
          </a:p>
          <a:p>
            <a:pPr marL="64008" indent="0">
              <a:buNone/>
            </a:pPr>
            <a:r>
              <a:rPr lang="en-US" altLang="en-US" sz="2400" b="1" dirty="0"/>
              <a:t>Reasoning</a:t>
            </a:r>
            <a:r>
              <a:rPr lang="en-US" altLang="en-US" sz="2400" dirty="0"/>
              <a:t>: Choice A is wrong because the word “uncooperative,” which means unwilling to cooperate. Choice B is wrong because there is evidence explaining why mom is focused on her work. Choice D is wrong because of the word “spectacular,” which means extraordinary.</a:t>
            </a:r>
          </a:p>
        </p:txBody>
      </p:sp>
    </p:spTree>
    <p:extLst>
      <p:ext uri="{BB962C8B-B14F-4D97-AF65-F5344CB8AC3E}">
        <p14:creationId xmlns:p14="http://schemas.microsoft.com/office/powerpoint/2010/main" val="3872379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E6EA0-A555-9A64-4863-FCD51F28E6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5A5891-2A52-FFF7-4E4A-EE201598FAC1}"/>
              </a:ext>
            </a:extLst>
          </p:cNvPr>
          <p:cNvSpPr>
            <a:spLocks noGrp="1"/>
          </p:cNvSpPr>
          <p:nvPr>
            <p:ph type="title"/>
          </p:nvPr>
        </p:nvSpPr>
        <p:spPr/>
        <p:txBody>
          <a:bodyPr rtlCol="0">
            <a:normAutofit/>
          </a:bodyPr>
          <a:lstStyle/>
          <a:p>
            <a:pPr fontAlgn="auto">
              <a:spcAft>
                <a:spcPts val="0"/>
              </a:spcAft>
              <a:defRPr/>
            </a:pPr>
            <a:r>
              <a:rPr lang="en-US" dirty="0"/>
              <a:t>Make your own CER</a:t>
            </a:r>
          </a:p>
        </p:txBody>
      </p:sp>
      <p:sp>
        <p:nvSpPr>
          <p:cNvPr id="25602" name="Content Placeholder 2">
            <a:extLst>
              <a:ext uri="{FF2B5EF4-FFF2-40B4-BE49-F238E27FC236}">
                <a16:creationId xmlns:a16="http://schemas.microsoft.com/office/drawing/2014/main" id="{A2B25D59-2F4B-D46A-07F4-F0B9BD949628}"/>
              </a:ext>
            </a:extLst>
          </p:cNvPr>
          <p:cNvSpPr>
            <a:spLocks noGrp="1" noChangeArrowheads="1"/>
          </p:cNvSpPr>
          <p:nvPr>
            <p:ph idx="4294967295"/>
          </p:nvPr>
        </p:nvSpPr>
        <p:spPr>
          <a:xfrm>
            <a:off x="628650" y="1370013"/>
            <a:ext cx="5006380" cy="3262312"/>
          </a:xfrm>
        </p:spPr>
        <p:txBody>
          <a:bodyPr/>
          <a:lstStyle/>
          <a:p>
            <a:r>
              <a:rPr lang="en-US" altLang="en-US" sz="2400" dirty="0"/>
              <a:t>Open a copy of the CER Template: </a:t>
            </a:r>
            <a:r>
              <a:rPr lang="en-US" sz="2400" b="1" u="sng" dirty="0">
                <a:solidFill>
                  <a:schemeClr val="accent2"/>
                </a:solidFill>
                <a:hlinkClick r:id="rId3">
                  <a:extLst>
                    <a:ext uri="{A12FA001-AC4F-418D-AE19-62706E023703}">
                      <ahyp:hlinkClr xmlns:ahyp="http://schemas.microsoft.com/office/drawing/2018/hyperlinkcolor" val="tx"/>
                    </a:ext>
                  </a:extLst>
                </a:hlinkClick>
              </a:rPr>
              <a:t>bit.ly/K20CER</a:t>
            </a:r>
            <a:r>
              <a:rPr lang="en-US" sz="2400" b="1" dirty="0">
                <a:solidFill>
                  <a:schemeClr val="accent2"/>
                </a:solidFill>
              </a:rPr>
              <a:t> </a:t>
            </a:r>
          </a:p>
          <a:p>
            <a:r>
              <a:rPr lang="en-US" altLang="en-US" sz="2400" dirty="0"/>
              <a:t>Think of the content you teach. How could you modify the CER strategy for your content?</a:t>
            </a:r>
          </a:p>
          <a:p>
            <a:r>
              <a:rPr lang="en-US" altLang="en-US" sz="2400" dirty="0"/>
              <a:t>Create a CER activity to take back to your classroom.</a:t>
            </a:r>
          </a:p>
        </p:txBody>
      </p:sp>
      <p:pic>
        <p:nvPicPr>
          <p:cNvPr id="3" name="Google Shape;334;g107db7bf7de_0_0">
            <a:extLst>
              <a:ext uri="{FF2B5EF4-FFF2-40B4-BE49-F238E27FC236}">
                <a16:creationId xmlns:a16="http://schemas.microsoft.com/office/drawing/2014/main" id="{A28ED383-7917-3B35-9B23-E2ABB06C88DC}"/>
              </a:ext>
            </a:extLst>
          </p:cNvPr>
          <p:cNvPicPr preferRelativeResize="0"/>
          <p:nvPr/>
        </p:nvPicPr>
        <p:blipFill rotWithShape="1">
          <a:blip r:embed="rId4">
            <a:alphaModFix/>
          </a:blip>
          <a:srcRect/>
          <a:stretch/>
        </p:blipFill>
        <p:spPr>
          <a:xfrm>
            <a:off x="5635030" y="1344429"/>
            <a:ext cx="2832295" cy="2803590"/>
          </a:xfrm>
          <a:prstGeom prst="rect">
            <a:avLst/>
          </a:prstGeom>
          <a:noFill/>
          <a:ln>
            <a:noFill/>
          </a:ln>
        </p:spPr>
      </p:pic>
    </p:spTree>
    <p:extLst>
      <p:ext uri="{BB962C8B-B14F-4D97-AF65-F5344CB8AC3E}">
        <p14:creationId xmlns:p14="http://schemas.microsoft.com/office/powerpoint/2010/main" val="3996954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8C6F2-8D99-E0D1-9937-0E426DA7A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568082-4AB9-8863-E895-179615761F53}"/>
              </a:ext>
            </a:extLst>
          </p:cNvPr>
          <p:cNvSpPr>
            <a:spLocks noGrp="1"/>
          </p:cNvSpPr>
          <p:nvPr>
            <p:ph type="title"/>
          </p:nvPr>
        </p:nvSpPr>
        <p:spPr/>
        <p:txBody>
          <a:bodyPr rtlCol="0">
            <a:normAutofit/>
          </a:bodyPr>
          <a:lstStyle/>
          <a:p>
            <a:pPr fontAlgn="auto">
              <a:spcAft>
                <a:spcPts val="0"/>
              </a:spcAft>
              <a:defRPr/>
            </a:pPr>
            <a:r>
              <a:rPr lang="en-US" dirty="0"/>
              <a:t>Two Stars and a Wish</a:t>
            </a:r>
          </a:p>
        </p:txBody>
      </p:sp>
      <p:sp>
        <p:nvSpPr>
          <p:cNvPr id="25602" name="Content Placeholder 2">
            <a:extLst>
              <a:ext uri="{FF2B5EF4-FFF2-40B4-BE49-F238E27FC236}">
                <a16:creationId xmlns:a16="http://schemas.microsoft.com/office/drawing/2014/main" id="{4869DCCB-7026-B182-450E-0B484F16D9AD}"/>
              </a:ext>
            </a:extLst>
          </p:cNvPr>
          <p:cNvSpPr>
            <a:spLocks noGrp="1" noChangeArrowheads="1"/>
          </p:cNvSpPr>
          <p:nvPr>
            <p:ph idx="4294967295"/>
          </p:nvPr>
        </p:nvSpPr>
        <p:spPr>
          <a:xfrm>
            <a:off x="628650" y="1370013"/>
            <a:ext cx="4524935" cy="3262312"/>
          </a:xfrm>
        </p:spPr>
        <p:txBody>
          <a:bodyPr/>
          <a:lstStyle/>
          <a:p>
            <a:pPr marL="64008" indent="0">
              <a:buNone/>
            </a:pPr>
            <a:r>
              <a:rPr lang="en-US" sz="3200" dirty="0">
                <a:solidFill>
                  <a:schemeClr val="accent3"/>
                </a:solidFill>
              </a:rPr>
              <a:t>✰</a:t>
            </a:r>
            <a:r>
              <a:rPr lang="en-US" sz="2400" dirty="0"/>
              <a:t> What are two benefits of incorporating CER into your lesson?</a:t>
            </a:r>
          </a:p>
          <a:p>
            <a:pPr marL="64008" indent="0">
              <a:buNone/>
            </a:pPr>
            <a:endParaRPr lang="en-US" altLang="en-US" sz="2400" dirty="0"/>
          </a:p>
          <a:p>
            <a:pPr marL="64008" indent="0">
              <a:buNone/>
            </a:pPr>
            <a:r>
              <a:rPr lang="en-US" altLang="en-US" sz="2400" dirty="0">
                <a:solidFill>
                  <a:schemeClr val="accent3"/>
                </a:solidFill>
              </a:rPr>
              <a:t>Wish: </a:t>
            </a:r>
            <a:r>
              <a:rPr lang="en-US" altLang="en-US" sz="2400" dirty="0"/>
              <a:t>What is one area that you will need help with in implementing this strategy?</a:t>
            </a:r>
          </a:p>
        </p:txBody>
      </p:sp>
      <p:pic>
        <p:nvPicPr>
          <p:cNvPr id="3" name="Google Shape;341;g107db7bf7de_0_5">
            <a:extLst>
              <a:ext uri="{FF2B5EF4-FFF2-40B4-BE49-F238E27FC236}">
                <a16:creationId xmlns:a16="http://schemas.microsoft.com/office/drawing/2014/main" id="{D4B3DA2C-BDA1-F027-E76B-4AAAFF76D384}"/>
              </a:ext>
            </a:extLst>
          </p:cNvPr>
          <p:cNvPicPr preferRelativeResize="0"/>
          <p:nvPr/>
        </p:nvPicPr>
        <p:blipFill rotWithShape="1">
          <a:blip r:embed="rId3">
            <a:alphaModFix/>
          </a:blip>
          <a:srcRect/>
          <a:stretch/>
        </p:blipFill>
        <p:spPr>
          <a:xfrm>
            <a:off x="4945924" y="1268413"/>
            <a:ext cx="3702816" cy="2722801"/>
          </a:xfrm>
          <a:prstGeom prst="rect">
            <a:avLst/>
          </a:prstGeom>
          <a:noFill/>
          <a:ln>
            <a:noFill/>
          </a:ln>
        </p:spPr>
      </p:pic>
    </p:spTree>
    <p:extLst>
      <p:ext uri="{BB962C8B-B14F-4D97-AF65-F5344CB8AC3E}">
        <p14:creationId xmlns:p14="http://schemas.microsoft.com/office/powerpoint/2010/main" val="1325702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7A133F9F-8BD4-BFCE-947E-74745460EF13}"/>
              </a:ext>
            </a:extLst>
          </p:cNvPr>
          <p:cNvSpPr>
            <a:spLocks noGrp="1" noChangeArrowheads="1"/>
          </p:cNvSpPr>
          <p:nvPr>
            <p:ph type="title"/>
          </p:nvPr>
        </p:nvSpPr>
        <p:spPr>
          <a:xfrm>
            <a:off x="623888" y="-137529"/>
            <a:ext cx="7886700" cy="2139950"/>
          </a:xfrm>
        </p:spPr>
        <p:txBody>
          <a:bodyPr/>
          <a:lstStyle/>
          <a:p>
            <a:r>
              <a:rPr lang="en-US" altLang="en-US" dirty="0"/>
              <a:t>Essential Question</a:t>
            </a:r>
          </a:p>
        </p:txBody>
      </p:sp>
      <p:sp>
        <p:nvSpPr>
          <p:cNvPr id="5" name="Text Placeholder 4">
            <a:extLst>
              <a:ext uri="{FF2B5EF4-FFF2-40B4-BE49-F238E27FC236}">
                <a16:creationId xmlns:a16="http://schemas.microsoft.com/office/drawing/2014/main" id="{4928C0DD-EBA7-945F-414B-0577DA3BB329}"/>
              </a:ext>
            </a:extLst>
          </p:cNvPr>
          <p:cNvSpPr>
            <a:spLocks noGrp="1"/>
          </p:cNvSpPr>
          <p:nvPr>
            <p:ph type="body" sz="quarter" idx="10"/>
          </p:nvPr>
        </p:nvSpPr>
        <p:spPr>
          <a:xfrm>
            <a:off x="623888" y="2110371"/>
            <a:ext cx="7885112" cy="1397000"/>
          </a:xfrm>
        </p:spPr>
        <p:txBody>
          <a:bodyPr rtlCol="0">
            <a:noAutofit/>
          </a:bodyPr>
          <a:lstStyle/>
          <a:p>
            <a:pPr marL="0" indent="0" fontAlgn="auto">
              <a:spcAft>
                <a:spcPts val="0"/>
              </a:spcAft>
              <a:buNone/>
              <a:defRPr/>
            </a:pPr>
            <a:r>
              <a:rPr lang="en-US" altLang="en-US" dirty="0"/>
              <a:t>How can the Claim-Evidence-Reasoning (CER) instructional strategy be effectively modified and integrated into any content area to better prepare students for college entrance exams?</a:t>
            </a:r>
          </a:p>
          <a:p>
            <a:pPr marL="0" indent="0" fontAlgn="auto">
              <a:spcAft>
                <a:spcPts val="0"/>
              </a:spcAft>
              <a:buNone/>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DDB9C-9241-6679-41D1-F3CEC8ECEE61}"/>
            </a:ext>
          </a:extLst>
        </p:cNvPr>
        <p:cNvGrpSpPr/>
        <p:nvPr/>
      </p:nvGrpSpPr>
      <p:grpSpPr>
        <a:xfrm>
          <a:off x="0" y="0"/>
          <a:ext cx="0" cy="0"/>
          <a:chOff x="0" y="0"/>
          <a:chExt cx="0" cy="0"/>
        </a:xfrm>
      </p:grpSpPr>
      <p:sp>
        <p:nvSpPr>
          <p:cNvPr id="24577" name="Title 3">
            <a:extLst>
              <a:ext uri="{FF2B5EF4-FFF2-40B4-BE49-F238E27FC236}">
                <a16:creationId xmlns:a16="http://schemas.microsoft.com/office/drawing/2014/main" id="{4341B27E-3668-CE34-D224-A97392C01A57}"/>
              </a:ext>
            </a:extLst>
          </p:cNvPr>
          <p:cNvSpPr>
            <a:spLocks noGrp="1" noChangeArrowheads="1"/>
          </p:cNvSpPr>
          <p:nvPr>
            <p:ph type="title"/>
          </p:nvPr>
        </p:nvSpPr>
        <p:spPr>
          <a:xfrm>
            <a:off x="623888" y="-137529"/>
            <a:ext cx="7886700" cy="2139950"/>
          </a:xfrm>
        </p:spPr>
        <p:txBody>
          <a:bodyPr/>
          <a:lstStyle/>
          <a:p>
            <a:r>
              <a:rPr lang="en-US" altLang="en-US" dirty="0"/>
              <a:t>Learning Objectives</a:t>
            </a:r>
          </a:p>
        </p:txBody>
      </p:sp>
      <p:sp>
        <p:nvSpPr>
          <p:cNvPr id="5" name="Text Placeholder 4">
            <a:extLst>
              <a:ext uri="{FF2B5EF4-FFF2-40B4-BE49-F238E27FC236}">
                <a16:creationId xmlns:a16="http://schemas.microsoft.com/office/drawing/2014/main" id="{6D018E81-321B-63A1-9D29-463D7101EAC1}"/>
              </a:ext>
            </a:extLst>
          </p:cNvPr>
          <p:cNvSpPr>
            <a:spLocks noGrp="1"/>
          </p:cNvSpPr>
          <p:nvPr>
            <p:ph type="body" sz="quarter" idx="10"/>
          </p:nvPr>
        </p:nvSpPr>
        <p:spPr>
          <a:xfrm>
            <a:off x="623888" y="2110371"/>
            <a:ext cx="7885112" cy="1397000"/>
          </a:xfrm>
        </p:spPr>
        <p:txBody>
          <a:bodyPr rtlCol="0">
            <a:noAutofit/>
          </a:bodyPr>
          <a:lstStyle/>
          <a:p>
            <a:pPr fontAlgn="auto">
              <a:spcAft>
                <a:spcPts val="0"/>
              </a:spcAft>
              <a:defRPr/>
            </a:pPr>
            <a:r>
              <a:rPr lang="en-US" dirty="0"/>
              <a:t>Apply the CER instructional strategy to multiple content areas at different parts of a lesson.</a:t>
            </a:r>
          </a:p>
          <a:p>
            <a:pPr fontAlgn="auto">
              <a:spcAft>
                <a:spcPts val="0"/>
              </a:spcAft>
              <a:defRPr/>
            </a:pPr>
            <a:r>
              <a:rPr lang="en-US" dirty="0"/>
              <a:t>Explain how the CER instructional strategy supports the skills needed to be successful on College and Career Readiness exams.</a:t>
            </a:r>
          </a:p>
          <a:p>
            <a:pPr fontAlgn="auto">
              <a:spcAft>
                <a:spcPts val="0"/>
              </a:spcAft>
              <a:defRPr/>
            </a:pPr>
            <a:r>
              <a:rPr lang="en-US" dirty="0"/>
              <a:t>Construct a CER for your content area.</a:t>
            </a:r>
          </a:p>
          <a:p>
            <a:pPr marL="457200" indent="-457200" fontAlgn="auto">
              <a:spcAft>
                <a:spcPts val="0"/>
              </a:spcAft>
              <a:defRPr/>
            </a:pPr>
            <a:endParaRPr lang="en-US" dirty="0"/>
          </a:p>
        </p:txBody>
      </p:sp>
    </p:spTree>
    <p:extLst>
      <p:ext uri="{BB962C8B-B14F-4D97-AF65-F5344CB8AC3E}">
        <p14:creationId xmlns:p14="http://schemas.microsoft.com/office/powerpoint/2010/main" val="462988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a:bodyPr>
          <a:lstStyle/>
          <a:p>
            <a:pPr fontAlgn="auto">
              <a:spcAft>
                <a:spcPts val="0"/>
              </a:spcAft>
              <a:defRPr/>
            </a:pPr>
            <a:r>
              <a:rPr lang="en-US" dirty="0"/>
              <a:t>CER Instructional Strategy</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a:xfrm>
            <a:off x="628650" y="1370013"/>
            <a:ext cx="6053243" cy="3262312"/>
          </a:xfrm>
        </p:spPr>
        <p:txBody>
          <a:bodyPr/>
          <a:lstStyle/>
          <a:p>
            <a:r>
              <a:rPr lang="en-US" altLang="en-US" b="1" dirty="0">
                <a:solidFill>
                  <a:schemeClr val="accent3"/>
                </a:solidFill>
              </a:rPr>
              <a:t>Claim?</a:t>
            </a:r>
            <a:r>
              <a:rPr lang="en-US" altLang="en-US" dirty="0"/>
              <a:t> The answer to a posed question.</a:t>
            </a:r>
          </a:p>
          <a:p>
            <a:r>
              <a:rPr lang="en-US" altLang="en-US" b="1" dirty="0">
                <a:solidFill>
                  <a:schemeClr val="accent3"/>
                </a:solidFill>
              </a:rPr>
              <a:t>Evidence? </a:t>
            </a:r>
            <a:r>
              <a:rPr lang="en-US" altLang="en-US" dirty="0"/>
              <a:t>Material, sentences, and research to support the claim.</a:t>
            </a:r>
          </a:p>
          <a:p>
            <a:r>
              <a:rPr lang="en-US" altLang="en-US" b="1" dirty="0">
                <a:solidFill>
                  <a:schemeClr val="accent3"/>
                </a:solidFill>
              </a:rPr>
              <a:t>Reasoning? </a:t>
            </a:r>
            <a:r>
              <a:rPr lang="en-US" altLang="en-US" dirty="0"/>
              <a:t>Explanation of why the data/evidence supports the claim.</a:t>
            </a:r>
          </a:p>
        </p:txBody>
      </p:sp>
      <p:pic>
        <p:nvPicPr>
          <p:cNvPr id="3" name="Google Shape;128;p14">
            <a:extLst>
              <a:ext uri="{FF2B5EF4-FFF2-40B4-BE49-F238E27FC236}">
                <a16:creationId xmlns:a16="http://schemas.microsoft.com/office/drawing/2014/main" id="{C15699A5-6773-88EB-991C-BE3D50C9A82D}"/>
              </a:ext>
            </a:extLst>
          </p:cNvPr>
          <p:cNvPicPr preferRelativeResize="0"/>
          <p:nvPr/>
        </p:nvPicPr>
        <p:blipFill rotWithShape="1">
          <a:blip r:embed="rId3">
            <a:alphaModFix/>
          </a:blip>
          <a:srcRect/>
          <a:stretch/>
        </p:blipFill>
        <p:spPr>
          <a:xfrm>
            <a:off x="6639570" y="1300480"/>
            <a:ext cx="2175427" cy="21754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7305-E72B-0511-2B0D-1ADF5810850F}"/>
              </a:ext>
            </a:extLst>
          </p:cNvPr>
          <p:cNvSpPr>
            <a:spLocks noGrp="1"/>
          </p:cNvSpPr>
          <p:nvPr>
            <p:ph type="title"/>
          </p:nvPr>
        </p:nvSpPr>
        <p:spPr>
          <a:xfrm>
            <a:off x="754063" y="4329113"/>
            <a:ext cx="7635875" cy="573087"/>
          </a:xfrm>
        </p:spPr>
        <p:txBody>
          <a:bodyPr rtlCol="0">
            <a:normAutofit fontScale="90000"/>
          </a:bodyPr>
          <a:lstStyle/>
          <a:p>
            <a:pPr fontAlgn="auto">
              <a:defRPr/>
            </a:pPr>
            <a:r>
              <a:rPr lang="en-US" dirty="0">
                <a:hlinkClick r:id="rId4"/>
              </a:rPr>
              <a:t>Claims, Evidence, and Reasoning.</a:t>
            </a:r>
            <a:endParaRPr lang="en-US" dirty="0"/>
          </a:p>
        </p:txBody>
      </p:sp>
      <p:pic>
        <p:nvPicPr>
          <p:cNvPr id="3" name="Online Media 2" title="Claims, Evidence, and Reasoning.">
            <a:hlinkClick r:id="" action="ppaction://media"/>
            <a:extLst>
              <a:ext uri="{FF2B5EF4-FFF2-40B4-BE49-F238E27FC236}">
                <a16:creationId xmlns:a16="http://schemas.microsoft.com/office/drawing/2014/main" id="{D0C74112-C6A9-B373-431B-1DF3F8A18448}"/>
              </a:ext>
            </a:extLst>
          </p:cNvPr>
          <p:cNvPicPr>
            <a:picLocks noRot="1" noChangeAspect="1"/>
          </p:cNvPicPr>
          <p:nvPr>
            <a:videoFile r:link="rId1"/>
          </p:nvPr>
        </p:nvPicPr>
        <p:blipFill>
          <a:blip r:embed="rId5"/>
          <a:stretch>
            <a:fillRect/>
          </a:stretch>
        </p:blipFill>
        <p:spPr>
          <a:xfrm>
            <a:off x="1024625" y="410561"/>
            <a:ext cx="7094750" cy="40081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2D331-A8BC-3B73-4C58-2B135D5EAE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A589B1-7E5B-1782-BF6E-1CF58CBE8E6F}"/>
              </a:ext>
            </a:extLst>
          </p:cNvPr>
          <p:cNvSpPr>
            <a:spLocks noGrp="1"/>
          </p:cNvSpPr>
          <p:nvPr>
            <p:ph type="title"/>
          </p:nvPr>
        </p:nvSpPr>
        <p:spPr/>
        <p:txBody>
          <a:bodyPr rtlCol="0">
            <a:normAutofit/>
          </a:bodyPr>
          <a:lstStyle/>
          <a:p>
            <a:pPr fontAlgn="auto">
              <a:spcAft>
                <a:spcPts val="0"/>
              </a:spcAft>
              <a:defRPr/>
            </a:pPr>
            <a:r>
              <a:rPr lang="en-US" dirty="0"/>
              <a:t>Core Classes</a:t>
            </a:r>
          </a:p>
        </p:txBody>
      </p:sp>
      <p:sp>
        <p:nvSpPr>
          <p:cNvPr id="25602" name="Content Placeholder 2">
            <a:extLst>
              <a:ext uri="{FF2B5EF4-FFF2-40B4-BE49-F238E27FC236}">
                <a16:creationId xmlns:a16="http://schemas.microsoft.com/office/drawing/2014/main" id="{1FA58B9D-15A6-87E3-8817-24398543C5B8}"/>
              </a:ext>
            </a:extLst>
          </p:cNvPr>
          <p:cNvSpPr>
            <a:spLocks noGrp="1" noChangeArrowheads="1"/>
          </p:cNvSpPr>
          <p:nvPr>
            <p:ph idx="4294967295"/>
          </p:nvPr>
        </p:nvSpPr>
        <p:spPr/>
        <p:txBody>
          <a:bodyPr/>
          <a:lstStyle/>
          <a:p>
            <a:pPr marL="64008" indent="0">
              <a:buNone/>
            </a:pPr>
            <a:r>
              <a:rPr lang="en-US" altLang="en-US" dirty="0"/>
              <a:t>English Language Arts: </a:t>
            </a:r>
            <a:r>
              <a:rPr lang="en-US" u="sng" dirty="0">
                <a:solidFill>
                  <a:schemeClr val="accent2"/>
                </a:solidFill>
                <a:hlinkClick r:id="rId2">
                  <a:extLst>
                    <a:ext uri="{A12FA001-AC4F-418D-AE19-62706E023703}">
                      <ahyp:hlinkClr xmlns:ahyp="http://schemas.microsoft.com/office/drawing/2018/hyperlinkcolor" val="tx"/>
                    </a:ext>
                  </a:extLst>
                </a:hlinkClick>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k20.ou.edu/</a:t>
            </a:r>
            <a:r>
              <a:rPr lang="en-US" u="sng" dirty="0" err="1">
                <a:solidFill>
                  <a:schemeClr val="accent2"/>
                </a:solidFill>
                <a:hlinkClick r:id="rId2">
                  <a:extLst>
                    <a:ext uri="{A12FA001-AC4F-418D-AE19-62706E023703}">
                      <ahyp:hlinkClr xmlns:ahyp="http://schemas.microsoft.com/office/drawing/2018/hyperlinkcolor" val="tx"/>
                    </a:ext>
                  </a:extLst>
                </a:hlinkClick>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cerela</a:t>
            </a:r>
            <a:endParaRPr lang="en-US" altLang="en-US" dirty="0">
              <a:solidFill>
                <a:schemeClr val="accent2"/>
              </a:solidFill>
            </a:endParaRPr>
          </a:p>
          <a:p>
            <a:pPr marL="64008" indent="0">
              <a:buNone/>
            </a:pPr>
            <a:r>
              <a:rPr lang="en-US" altLang="en-US" dirty="0"/>
              <a:t>Math: </a:t>
            </a:r>
            <a:r>
              <a:rPr lang="en-US" u="sng" dirty="0">
                <a:solidFill>
                  <a:schemeClr val="accent2"/>
                </a:solidFill>
                <a:hlinkClick r:id="rId3">
                  <a:extLst>
                    <a:ext uri="{A12FA001-AC4F-418D-AE19-62706E023703}">
                      <ahyp:hlinkClr xmlns:ahyp="http://schemas.microsoft.com/office/drawing/2018/hyperlinkcolor" val="tx"/>
                    </a:ext>
                  </a:extLst>
                </a:hlinkClick>
              </a:rPr>
              <a:t>k20.ou.edu/</a:t>
            </a:r>
            <a:r>
              <a:rPr lang="en-US" u="sng" dirty="0" err="1">
                <a:solidFill>
                  <a:schemeClr val="accent2"/>
                </a:solidFill>
                <a:hlinkClick r:id="rId3">
                  <a:extLst>
                    <a:ext uri="{A12FA001-AC4F-418D-AE19-62706E023703}">
                      <ahyp:hlinkClr xmlns:ahyp="http://schemas.microsoft.com/office/drawing/2018/hyperlinkcolor" val="tx"/>
                    </a:ext>
                  </a:extLst>
                </a:hlinkClick>
              </a:rPr>
              <a:t>cermath</a:t>
            </a:r>
            <a:endParaRPr lang="en-US" altLang="en-US" dirty="0">
              <a:solidFill>
                <a:schemeClr val="accent2"/>
              </a:solidFill>
            </a:endParaRPr>
          </a:p>
          <a:p>
            <a:pPr marL="64008" indent="0">
              <a:buNone/>
            </a:pPr>
            <a:r>
              <a:rPr lang="en-US" altLang="en-US" dirty="0"/>
              <a:t>Science: </a:t>
            </a:r>
            <a:r>
              <a:rPr lang="en-US" u="sng" dirty="0">
                <a:solidFill>
                  <a:schemeClr val="accent2"/>
                </a:solidFill>
                <a:hlinkClick r:id="rId4">
                  <a:extLst>
                    <a:ext uri="{A12FA001-AC4F-418D-AE19-62706E023703}">
                      <ahyp:hlinkClr xmlns:ahyp="http://schemas.microsoft.com/office/drawing/2018/hyperlinkcolor" val="tx"/>
                    </a:ext>
                  </a:extLst>
                </a:hlinkClick>
              </a:rPr>
              <a:t>k20.ou.edu/</a:t>
            </a:r>
            <a:r>
              <a:rPr lang="en-US" u="sng" dirty="0" err="1">
                <a:solidFill>
                  <a:schemeClr val="accent2"/>
                </a:solidFill>
                <a:hlinkClick r:id="rId4">
                  <a:extLst>
                    <a:ext uri="{A12FA001-AC4F-418D-AE19-62706E023703}">
                      <ahyp:hlinkClr xmlns:ahyp="http://schemas.microsoft.com/office/drawing/2018/hyperlinkcolor" val="tx"/>
                    </a:ext>
                  </a:extLst>
                </a:hlinkClick>
              </a:rPr>
              <a:t>cersci</a:t>
            </a:r>
            <a:endParaRPr lang="en-US" altLang="en-US" dirty="0">
              <a:solidFill>
                <a:schemeClr val="accent2"/>
              </a:solidFill>
            </a:endParaRPr>
          </a:p>
          <a:p>
            <a:pPr marL="64008" indent="0">
              <a:buNone/>
            </a:pPr>
            <a:r>
              <a:rPr lang="en-US" altLang="en-US" dirty="0"/>
              <a:t>Social Studies: </a:t>
            </a:r>
            <a:r>
              <a:rPr lang="en-US" u="sng" dirty="0">
                <a:solidFill>
                  <a:schemeClr val="accent2"/>
                </a:solidFill>
                <a:hlinkClick r:id="rId5">
                  <a:extLst>
                    <a:ext uri="{A12FA001-AC4F-418D-AE19-62706E023703}">
                      <ahyp:hlinkClr xmlns:ahyp="http://schemas.microsoft.com/office/drawing/2018/hyperlinkcolor" val="tx"/>
                    </a:ext>
                  </a:extLst>
                </a:hlinkClick>
              </a:rPr>
              <a:t>k20.ou.edu/</a:t>
            </a:r>
            <a:r>
              <a:rPr lang="en-US" u="sng" dirty="0" err="1">
                <a:solidFill>
                  <a:schemeClr val="accent2"/>
                </a:solidFill>
                <a:hlinkClick r:id="rId5">
                  <a:extLst>
                    <a:ext uri="{A12FA001-AC4F-418D-AE19-62706E023703}">
                      <ahyp:hlinkClr xmlns:ahyp="http://schemas.microsoft.com/office/drawing/2018/hyperlinkcolor" val="tx"/>
                    </a:ext>
                  </a:extLst>
                </a:hlinkClick>
              </a:rPr>
              <a:t>cerss</a:t>
            </a:r>
            <a:endParaRPr lang="en-US" altLang="en-US" dirty="0">
              <a:solidFill>
                <a:schemeClr val="accent2"/>
              </a:solidFill>
            </a:endParaRPr>
          </a:p>
        </p:txBody>
      </p:sp>
      <p:pic>
        <p:nvPicPr>
          <p:cNvPr id="3" name="Google Shape;140;g286df4a434b_0_475">
            <a:extLst>
              <a:ext uri="{FF2B5EF4-FFF2-40B4-BE49-F238E27FC236}">
                <a16:creationId xmlns:a16="http://schemas.microsoft.com/office/drawing/2014/main" id="{92EAC19B-CAA2-147C-D31A-6BD519E714B2}"/>
              </a:ext>
            </a:extLst>
          </p:cNvPr>
          <p:cNvPicPr preferRelativeResize="0"/>
          <p:nvPr/>
        </p:nvPicPr>
        <p:blipFill rotWithShape="1">
          <a:blip r:embed="rId6">
            <a:alphaModFix/>
          </a:blip>
          <a:srcRect/>
          <a:stretch/>
        </p:blipFill>
        <p:spPr>
          <a:xfrm>
            <a:off x="5782499" y="557205"/>
            <a:ext cx="3361501" cy="3129551"/>
          </a:xfrm>
          <a:prstGeom prst="rect">
            <a:avLst/>
          </a:prstGeom>
          <a:noFill/>
          <a:ln>
            <a:noFill/>
          </a:ln>
        </p:spPr>
      </p:pic>
    </p:spTree>
    <p:extLst>
      <p:ext uri="{BB962C8B-B14F-4D97-AF65-F5344CB8AC3E}">
        <p14:creationId xmlns:p14="http://schemas.microsoft.com/office/powerpoint/2010/main" val="864263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81710-2091-92B8-773E-A7C84D2135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3D87DA-7A55-B9A3-D571-DD5B547966FD}"/>
              </a:ext>
            </a:extLst>
          </p:cNvPr>
          <p:cNvSpPr>
            <a:spLocks noGrp="1"/>
          </p:cNvSpPr>
          <p:nvPr>
            <p:ph type="title"/>
          </p:nvPr>
        </p:nvSpPr>
        <p:spPr/>
        <p:txBody>
          <a:bodyPr rtlCol="0">
            <a:normAutofit/>
          </a:bodyPr>
          <a:lstStyle/>
          <a:p>
            <a:pPr fontAlgn="auto">
              <a:spcAft>
                <a:spcPts val="0"/>
              </a:spcAft>
              <a:defRPr/>
            </a:pPr>
            <a:r>
              <a:rPr lang="en-US" dirty="0"/>
              <a:t>Lesson Note Catcher</a:t>
            </a:r>
          </a:p>
        </p:txBody>
      </p:sp>
      <p:sp>
        <p:nvSpPr>
          <p:cNvPr id="25602" name="Content Placeholder 2">
            <a:extLst>
              <a:ext uri="{FF2B5EF4-FFF2-40B4-BE49-F238E27FC236}">
                <a16:creationId xmlns:a16="http://schemas.microsoft.com/office/drawing/2014/main" id="{07BF653D-C1C8-5A0D-F848-C2F367F88386}"/>
              </a:ext>
            </a:extLst>
          </p:cNvPr>
          <p:cNvSpPr>
            <a:spLocks noGrp="1" noChangeArrowheads="1"/>
          </p:cNvSpPr>
          <p:nvPr>
            <p:ph idx="4294967295"/>
          </p:nvPr>
        </p:nvSpPr>
        <p:spPr>
          <a:xfrm>
            <a:off x="628650" y="1370013"/>
            <a:ext cx="5352203" cy="3262312"/>
          </a:xfrm>
        </p:spPr>
        <p:txBody>
          <a:bodyPr/>
          <a:lstStyle/>
          <a:p>
            <a:pPr marL="578358" indent="-514350">
              <a:buFont typeface="+mj-lt"/>
              <a:buAutoNum type="arabicPeriod"/>
            </a:pPr>
            <a:r>
              <a:rPr lang="en-US" altLang="en-US" sz="2000" b="1" dirty="0"/>
              <a:t>Where in the lesson was the strategy used?</a:t>
            </a:r>
            <a:br>
              <a:rPr lang="en-US" altLang="en-US" sz="2000" dirty="0"/>
            </a:br>
            <a:r>
              <a:rPr lang="en-US" altLang="en-US" sz="2000" dirty="0"/>
              <a:t>(the beginning, middle, or end)</a:t>
            </a:r>
          </a:p>
          <a:p>
            <a:pPr marL="578358" indent="-514350">
              <a:buFont typeface="+mj-lt"/>
              <a:buAutoNum type="arabicPeriod"/>
            </a:pPr>
            <a:r>
              <a:rPr lang="en-US" altLang="en-US" sz="2000" b="1" dirty="0"/>
              <a:t>What instructional purpose is the CER strategy serving in the lesson?</a:t>
            </a:r>
            <a:br>
              <a:rPr lang="en-US" altLang="en-US" sz="2000" dirty="0"/>
            </a:br>
            <a:r>
              <a:rPr lang="en-US" altLang="en-US" sz="2000" dirty="0"/>
              <a:t>(</a:t>
            </a:r>
            <a:r>
              <a:rPr lang="en-US" altLang="en-US" sz="2000" dirty="0" err="1"/>
              <a:t>eg.</a:t>
            </a:r>
            <a:r>
              <a:rPr lang="en-US" altLang="en-US" sz="2000" dirty="0"/>
              <a:t> to gain interest, elicit prior knowledge, as an argument analysis tool, to assess learning, or something else?)</a:t>
            </a:r>
          </a:p>
          <a:p>
            <a:pPr marL="578358" indent="-514350">
              <a:buFont typeface="+mj-lt"/>
              <a:buAutoNum type="arabicPeriod"/>
            </a:pPr>
            <a:r>
              <a:rPr lang="en-US" altLang="en-US" sz="2000" b="1" dirty="0"/>
              <a:t>What skills will students practice as they participate in the CER strategy?</a:t>
            </a:r>
          </a:p>
        </p:txBody>
      </p:sp>
      <p:pic>
        <p:nvPicPr>
          <p:cNvPr id="5" name="Picture 4">
            <a:extLst>
              <a:ext uri="{FF2B5EF4-FFF2-40B4-BE49-F238E27FC236}">
                <a16:creationId xmlns:a16="http://schemas.microsoft.com/office/drawing/2014/main" id="{1BCE49F9-DE06-F365-19DB-3B915F35F189}"/>
              </a:ext>
            </a:extLst>
          </p:cNvPr>
          <p:cNvPicPr>
            <a:picLocks noChangeAspect="1"/>
          </p:cNvPicPr>
          <p:nvPr/>
        </p:nvPicPr>
        <p:blipFill>
          <a:blip r:embed="rId2"/>
          <a:srcRect b="3091"/>
          <a:stretch>
            <a:fillRect/>
          </a:stretch>
        </p:blipFill>
        <p:spPr>
          <a:xfrm>
            <a:off x="5980853" y="858342"/>
            <a:ext cx="2861733" cy="3569855"/>
          </a:xfrm>
          <a:prstGeom prst="rect">
            <a:avLst/>
          </a:prstGeom>
        </p:spPr>
      </p:pic>
    </p:spTree>
    <p:extLst>
      <p:ext uri="{BB962C8B-B14F-4D97-AF65-F5344CB8AC3E}">
        <p14:creationId xmlns:p14="http://schemas.microsoft.com/office/powerpoint/2010/main" val="1777214620"/>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02DC2DEC-ED14-46D2-92D2-CE7973B77C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92F950AD-31EE-4ABC-AB96-5F978758D64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71</TotalTime>
  <Words>2409</Words>
  <Application>Microsoft Office PowerPoint</Application>
  <PresentationFormat>On-screen Show (16:9)</PresentationFormat>
  <Paragraphs>161</Paragraphs>
  <Slides>36</Slides>
  <Notes>19</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Aptos Display</vt:lpstr>
      <vt:lpstr>Arial</vt:lpstr>
      <vt:lpstr>Arial Black</vt:lpstr>
      <vt:lpstr>Bungee Shade</vt:lpstr>
      <vt:lpstr>Calibri</vt:lpstr>
      <vt:lpstr>Courier New</vt:lpstr>
      <vt:lpstr>System Font Regular</vt:lpstr>
      <vt:lpstr>Wingdings</vt:lpstr>
      <vt:lpstr>Custom Design</vt:lpstr>
      <vt:lpstr>1_Custom Design</vt:lpstr>
      <vt:lpstr>PowerPoint Presentation</vt:lpstr>
      <vt:lpstr>CER Across Content Areas</vt:lpstr>
      <vt:lpstr>Fist to Five</vt:lpstr>
      <vt:lpstr>Essential Question</vt:lpstr>
      <vt:lpstr>Learning Objectives</vt:lpstr>
      <vt:lpstr>CER Instructional Strategy</vt:lpstr>
      <vt:lpstr>Claims, Evidence, and Reasoning.</vt:lpstr>
      <vt:lpstr>Core Classes</vt:lpstr>
      <vt:lpstr>Lesson Note Catcher</vt:lpstr>
      <vt:lpstr>English Language Arts </vt:lpstr>
      <vt:lpstr>Directions</vt:lpstr>
      <vt:lpstr>ELA Example – The Oxford Comma </vt:lpstr>
      <vt:lpstr>ELA Example – The Oxford Comma </vt:lpstr>
      <vt:lpstr>The Oxford Comma </vt:lpstr>
      <vt:lpstr>Geometry Example</vt:lpstr>
      <vt:lpstr>What’s the Ratio? </vt:lpstr>
      <vt:lpstr>Directions</vt:lpstr>
      <vt:lpstr>Science</vt:lpstr>
      <vt:lpstr>Directions</vt:lpstr>
      <vt:lpstr>PowerPoint Presentation</vt:lpstr>
      <vt:lpstr>PowerPoint Presentation</vt:lpstr>
      <vt:lpstr>PowerPoint Presentation</vt:lpstr>
      <vt:lpstr>1932-1936</vt:lpstr>
      <vt:lpstr>National Drought Mitigation Center  The Dust Bowl</vt:lpstr>
      <vt:lpstr>The Dust Bowl</vt:lpstr>
      <vt:lpstr>Social Studies</vt:lpstr>
      <vt:lpstr>Why-Lighting</vt:lpstr>
      <vt:lpstr>Claim, Evidence, Reasoning (CER)</vt:lpstr>
      <vt:lpstr>Tinker v. Des Moines Ruling</vt:lpstr>
      <vt:lpstr>Three Stray, One Stays</vt:lpstr>
      <vt:lpstr>Menti</vt:lpstr>
      <vt:lpstr>ACT Practice Questions</vt:lpstr>
      <vt:lpstr>When x = 3 and y = 5, by how much does the value 3x² - 2y exceed the value of 2x² - 3y?</vt:lpstr>
      <vt:lpstr>Choice C “Our household might have been described as uncooperative” is correct.</vt:lpstr>
      <vt:lpstr>Make your own CER</vt:lpstr>
      <vt:lpstr>Two Stars and a Wish</vt:lpstr>
    </vt:vector>
  </TitlesOfParts>
  <Manager/>
  <Company>University of Oklahoma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Lieu, Mary</dc:creator>
  <cp:keywords/>
  <dc:description/>
  <cp:lastModifiedBy>Lieu, Mary</cp:lastModifiedBy>
  <cp:revision>2</cp:revision>
  <dcterms:created xsi:type="dcterms:W3CDTF">2026-04-09T18:24:58Z</dcterms:created>
  <dcterms:modified xsi:type="dcterms:W3CDTF">2026-04-09T22:23:05Z</dcterms:modified>
  <cp:category/>
</cp:coreProperties>
</file>