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embeddedFontLst>
    <p:embeddedFont>
      <p:font typeface="Roboto" panose="02000000000000000000" pitchFamily="2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CD8E948-B4A5-4F31-A373-DA0DD79A62F6}">
  <a:tblStyle styleId="{0CD8E948-B4A5-4F31-A373-DA0DD79A62F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9"/>
  </p:normalViewPr>
  <p:slideViewPr>
    <p:cSldViewPr snapToGrid="0">
      <p:cViewPr varScale="1">
        <p:scale>
          <a:sx n="150" d="100"/>
          <a:sy n="150" d="100"/>
        </p:scale>
        <p:origin x="712" y="1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cken, Pam" userId="f3aa402d-8a3c-4841-b939-af5e5b41e404" providerId="ADAL" clId="{B1900599-8483-4182-A772-5454C0F5C325}"/>
    <pc:docChg chg="modSld">
      <pc:chgData name="Bracken, Pam" userId="f3aa402d-8a3c-4841-b939-af5e5b41e404" providerId="ADAL" clId="{B1900599-8483-4182-A772-5454C0F5C325}" dt="2024-07-16T15:59:48.269" v="9" actId="20577"/>
      <pc:docMkLst>
        <pc:docMk/>
      </pc:docMkLst>
      <pc:sldChg chg="modSp mod">
        <pc:chgData name="Bracken, Pam" userId="f3aa402d-8a3c-4841-b939-af5e5b41e404" providerId="ADAL" clId="{B1900599-8483-4182-A772-5454C0F5C325}" dt="2024-07-16T15:58:31.811" v="4" actId="20577"/>
        <pc:sldMkLst>
          <pc:docMk/>
          <pc:sldMk cId="0" sldId="267"/>
        </pc:sldMkLst>
        <pc:spChg chg="mod">
          <ac:chgData name="Bracken, Pam" userId="f3aa402d-8a3c-4841-b939-af5e5b41e404" providerId="ADAL" clId="{B1900599-8483-4182-A772-5454C0F5C325}" dt="2024-07-16T15:58:31.811" v="4" actId="20577"/>
          <ac:spMkLst>
            <pc:docMk/>
            <pc:sldMk cId="0" sldId="267"/>
            <ac:spMk id="114" creationId="{00000000-0000-0000-0000-000000000000}"/>
          </ac:spMkLst>
        </pc:spChg>
      </pc:sldChg>
      <pc:sldChg chg="modSp mod">
        <pc:chgData name="Bracken, Pam" userId="f3aa402d-8a3c-4841-b939-af5e5b41e404" providerId="ADAL" clId="{B1900599-8483-4182-A772-5454C0F5C325}" dt="2024-07-16T15:59:48.269" v="9" actId="20577"/>
        <pc:sldMkLst>
          <pc:docMk/>
          <pc:sldMk cId="0" sldId="268"/>
        </pc:sldMkLst>
        <pc:spChg chg="mod">
          <ac:chgData name="Bracken, Pam" userId="f3aa402d-8a3c-4841-b939-af5e5b41e404" providerId="ADAL" clId="{B1900599-8483-4182-A772-5454C0F5C325}" dt="2024-07-16T15:59:48.269" v="9" actId="20577"/>
          <ac:spMkLst>
            <pc:docMk/>
            <pc:sldMk cId="0" sldId="268"/>
            <ac:spMk id="121" creationId="{00000000-0000-0000-0000-000000000000}"/>
          </ac:spMkLst>
        </pc:spChg>
        <pc:picChg chg="mod">
          <ac:chgData name="Bracken, Pam" userId="f3aa402d-8a3c-4841-b939-af5e5b41e404" providerId="ADAL" clId="{B1900599-8483-4182-A772-5454C0F5C325}" dt="2024-07-16T15:59:39.365" v="5" actId="1076"/>
          <ac:picMkLst>
            <pc:docMk/>
            <pc:sldMk cId="0" sldId="268"/>
            <ac:picMk id="123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7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93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6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1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learn.k20center.ou.edu/lesson/329" TargetMode="External"/><Relationship Id="rId3" Type="http://schemas.openxmlformats.org/officeDocument/2006/relationships/hyperlink" Target="https://learn.k20center.ou.edu/lesson/450" TargetMode="External"/><Relationship Id="rId7" Type="http://schemas.openxmlformats.org/officeDocument/2006/relationships/hyperlink" Target="https://learn.k20center.ou.edu/lesson/325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learn.k20center.ou.edu/lesson/1929" TargetMode="External"/><Relationship Id="rId11" Type="http://schemas.openxmlformats.org/officeDocument/2006/relationships/hyperlink" Target="https://learn.k20center.ou.edu/tech-tool/2394" TargetMode="External"/><Relationship Id="rId5" Type="http://schemas.openxmlformats.org/officeDocument/2006/relationships/hyperlink" Target="https://learn.k20center.ou.edu/lesson/326" TargetMode="External"/><Relationship Id="rId10" Type="http://schemas.openxmlformats.org/officeDocument/2006/relationships/hyperlink" Target="https://learn.k20center.ou.edu/lesson/490" TargetMode="External"/><Relationship Id="rId4" Type="http://schemas.openxmlformats.org/officeDocument/2006/relationships/hyperlink" Target="https://learn.k20center.ou.edu/lesson/1811" TargetMode="External"/><Relationship Id="rId9" Type="http://schemas.openxmlformats.org/officeDocument/2006/relationships/hyperlink" Target="https://learn.k20center.ou.edu/lesson/484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tech-tool/1077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imer.k20center.ou.edu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youtu.be/9gy-1Z2Sa-c?si=fK21CHcK4DKbD50m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2d1a4f93acb_4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" name="Google Shape;25;g2d1a4f93acb_4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d9dde011d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d9dde011d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d1a4f93acb_4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d1a4f93acb_4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d9dde011de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d9dde011de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d9dde011de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d9dde011de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K20 Center. (n.d.). How am I feeling? What am I thinking? Strategies.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https://learn.k20center.ou.edu/strategy/187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d162f93bec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d162f93bec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d1a4f93acb_4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d1a4f93acb_4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d1a4f93acb_4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d1a4f93acb_4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d1a4f93acb_4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d1a4f93acb_4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d1a4f93acb_4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d1a4f93acb_4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d1a4f93acb_4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d1a4f93acb_4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Board Frayer Model model it twice, then participants come up and model this structure, then they go to their groups and complete a frayer model as a group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Lesson Improv Frayer model several models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-Content Top Right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-Content Top Left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-Standard(s) Middle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-Output Bottom Right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-Strategies/Activities Bottom Left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K20 Center. (n.d.). Yes, because… Strategies.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https://learn.k20center.ou.edu/strategy/193</a:t>
            </a:r>
            <a:r>
              <a:rPr lang="en" dirty="0">
                <a:solidFill>
                  <a:schemeClr val="dk1"/>
                </a:solidFill>
              </a:rPr>
              <a:t> 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2d1a4f93acb_4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" name="Google Shape;31;g2d1a4f93acb_4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d1a4f93acb_4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d1a4f93acb_4_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Board Frayer Model model it twice, then participants come up and model this structure, go to their groups, and complete a frayer model as a group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Lesson Improv Frayer model several models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-Content Top Right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-Content Top Left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-Standard(s) Middle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-Output Bottom Right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-Strategies/Activities Bottom Left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K20 Center. (n.d.). Frayer model. Strategies.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https://learn.k20center.ou.edu/strategy/126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d162f93bec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d162f93bec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align it to a standard 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-bonus if it can cross curricular 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-Share out best idea wins 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Calibri"/>
                <a:ea typeface="Calibri"/>
                <a:cs typeface="Calibri"/>
                <a:sym typeface="Calibri"/>
              </a:rPr>
              <a:t>K20 Center. (n.d.). Collective brain dump. Strategies. </a:t>
            </a:r>
            <a:r>
              <a:rPr lang="en" sz="12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https://learn.k20center.ou.edu/strategy/111</a:t>
            </a:r>
            <a:r>
              <a:rPr lang="en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73fdd3075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73fdd3075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2d1a4f93acb_4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Google Shape;38;g2d1a4f93acb_4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Give participants 10-15 minutes. Could you use any of these in your classroom?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We show first one; they explore the rest. Piktochart</a:t>
            </a:r>
            <a:endParaRPr dirty="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520"/>
              </a:spcBef>
              <a:spcAft>
                <a:spcPts val="0"/>
              </a:spcAft>
              <a:buClr>
                <a:srgbClr val="991B1E"/>
              </a:buClr>
              <a:buSzPts val="1200"/>
              <a:buChar char="•"/>
            </a:pPr>
            <a:r>
              <a:rPr lang="en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Benefits of Postsecondary Education (PSE)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1200"/>
              <a:buChar char="•"/>
            </a:pPr>
            <a:r>
              <a:rPr lang="en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State of AWAREness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1200"/>
              <a:buChar char="•"/>
            </a:pPr>
            <a:r>
              <a:rPr lang="en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 Placebos Kill Minotaurs?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1200"/>
              <a:buChar char="•"/>
            </a:pPr>
            <a:r>
              <a:rPr lang="en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 ProACTive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1200"/>
              <a:buChar char="•"/>
            </a:pPr>
            <a:r>
              <a:rPr lang="en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Life in a Petri Dish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1200"/>
              <a:buChar char="•"/>
            </a:pPr>
            <a:r>
              <a:rPr lang="en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Life Is a Bell Curve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1200"/>
              <a:buChar char="•"/>
            </a:pPr>
            <a:r>
              <a:rPr lang="en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Something's Rotten in the City of Verona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1200"/>
              <a:buChar char="•"/>
            </a:pPr>
            <a:r>
              <a:rPr lang="en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 Lies Beyond Talent?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K20 Center. (n.d.). Piktochart. Tech Tools. </a:t>
            </a:r>
            <a:r>
              <a:rPr lang="en" u="sng" dirty="0">
                <a:solidFill>
                  <a:schemeClr val="hlink"/>
                </a:solidFill>
                <a:hlinkClick r:id="rId11"/>
              </a:rPr>
              <a:t>https://learn.k20center.ou.edu/tech-tool/2394</a:t>
            </a:r>
            <a:r>
              <a:rPr lang="en" dirty="0">
                <a:solidFill>
                  <a:schemeClr val="dk1"/>
                </a:solidFill>
              </a:rPr>
              <a:t> 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2d1a4f93acb_4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2d1a4f93acb_4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-Pictionary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-Guess Who? (Historical Mingle)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- 20 Questions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- Mingle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- Pick a Card, Any Card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- Puzzled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- Scavenger Hunt Notes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- Tic Tac Tell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Create collaborative padlet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K20 Center. (n.d.). Padlet. Tech Tools.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https://learn.k20center.ou.edu/tech-tool/1077</a:t>
            </a:r>
            <a:r>
              <a:rPr lang="en" dirty="0">
                <a:solidFill>
                  <a:schemeClr val="dk1"/>
                </a:solidFill>
              </a:rPr>
              <a:t> 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dc5b8dc91f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2dc5b8dc91f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-Pictionary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-Guess Who? (Historical Mingle)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- 20 Questions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- Mingle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- Pick a Card, Any Card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- Puzzled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- Scavenger Hunt Notes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- Tic Tac Tell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Create collaborative padlet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70258f67b2_5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70258f67b2_5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Online Timer Option: </a:t>
            </a:r>
            <a:r>
              <a:rPr lang="en" sz="16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https://timer.k20center.ou.edu/</a:t>
            </a:r>
            <a:r>
              <a:rPr lang="en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(2021, September 21). K20 Center 10 minute timer. [Video]. YouTube. </a:t>
            </a:r>
            <a:r>
              <a:rPr lang="en" sz="1600" u="sng" dirty="0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https://youtu.be/9gy-1Z2Sa-c?si=fK21CHcK4DKbD50m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d1a4f93acb_4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d1a4f93acb_4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rgbClr val="0D0D0D"/>
                </a:solidFill>
                <a:latin typeface="Roboto"/>
                <a:ea typeface="Roboto"/>
                <a:cs typeface="Roboto"/>
                <a:sym typeface="Roboto"/>
              </a:rPr>
              <a:t>Identify key components of the 5E instructional model and analyze authentic lesson plans from diverse subjects.</a:t>
            </a:r>
            <a:endParaRPr sz="1200" dirty="0">
              <a:solidFill>
                <a:srgbClr val="0D0D0D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rgbClr val="0D0D0D"/>
                </a:solidFill>
                <a:latin typeface="Roboto"/>
                <a:ea typeface="Roboto"/>
                <a:cs typeface="Roboto"/>
                <a:sym typeface="Roboto"/>
              </a:rPr>
              <a:t>Develop strategies to adapt existing lesson materials to align with the 5E framework authentically.</a:t>
            </a:r>
            <a:endParaRPr sz="1200" dirty="0">
              <a:solidFill>
                <a:srgbClr val="0D0D0D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rgbClr val="0D0D0D"/>
                </a:solidFill>
                <a:latin typeface="Roboto"/>
                <a:ea typeface="Roboto"/>
                <a:cs typeface="Roboto"/>
                <a:sym typeface="Roboto"/>
              </a:rPr>
              <a:t>Create authentic 5E lesson plans that integrate meaningful  learning experiences and engage diverse learners.</a:t>
            </a:r>
            <a:endParaRPr sz="1200" dirty="0">
              <a:solidFill>
                <a:srgbClr val="0D0D0D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0D0D0D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d1a4f93acb_4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d1a4f93acb_4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 sz="1200" dirty="0">
                <a:solidFill>
                  <a:srgbClr val="0D0D0D"/>
                </a:solidFill>
                <a:latin typeface="Roboto"/>
                <a:ea typeface="Roboto"/>
                <a:cs typeface="Roboto"/>
                <a:sym typeface="Roboto"/>
              </a:rPr>
              <a:t>Identify key components of the 5E instructional model and analyze authentic lesson plans from diverse subjects.</a:t>
            </a:r>
            <a:endParaRPr sz="1200" dirty="0">
              <a:solidFill>
                <a:srgbClr val="0D0D0D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 sz="1200" dirty="0">
                <a:solidFill>
                  <a:srgbClr val="0D0D0D"/>
                </a:solidFill>
                <a:latin typeface="Roboto"/>
                <a:ea typeface="Roboto"/>
                <a:cs typeface="Roboto"/>
                <a:sym typeface="Roboto"/>
              </a:rPr>
              <a:t>Develop strategies to adapt existing lesson materials to align with the 5E framework authentically.</a:t>
            </a:r>
            <a:endParaRPr sz="1200" dirty="0">
              <a:solidFill>
                <a:srgbClr val="0D0D0D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 sz="1200" dirty="0">
                <a:solidFill>
                  <a:srgbClr val="0D0D0D"/>
                </a:solidFill>
                <a:latin typeface="Roboto"/>
                <a:ea typeface="Roboto"/>
                <a:cs typeface="Roboto"/>
                <a:sym typeface="Roboto"/>
              </a:rPr>
              <a:t>Create authentic 5E lesson plans that integrate meaningful  learning experiences and engage diverse learners.</a:t>
            </a:r>
            <a:endParaRPr sz="1200" dirty="0">
              <a:solidFill>
                <a:srgbClr val="0D0D0D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200" dirty="0">
              <a:solidFill>
                <a:srgbClr val="0D0D0D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d1a4f93acb_4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d1a4f93acb_4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James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>
            <a:spLocks noGrp="1"/>
          </p:cNvSpPr>
          <p:nvPr>
            <p:ph type="ctrTitle"/>
          </p:nvPr>
        </p:nvSpPr>
        <p:spPr>
          <a:xfrm>
            <a:off x="3640508" y="1475625"/>
            <a:ext cx="5079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Char char="●"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3640503" y="3565175"/>
            <a:ext cx="5079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ive/Presenters/Quote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16894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Char char="●"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/>
          </p:nvPr>
        </p:nvSpPr>
        <p:spPr>
          <a:xfrm>
            <a:off x="311700" y="2612250"/>
            <a:ext cx="8520600" cy="19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•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1284800" y="1284325"/>
            <a:ext cx="75183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•"/>
              <a:defRPr sz="26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  <a:defRPr sz="26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■"/>
              <a:defRPr sz="26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  <a:defRPr sz="26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  <a:defRPr sz="26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■"/>
              <a:defRPr sz="2600"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  <a:defRPr sz="2600"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  <a:defRPr sz="2600"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■"/>
              <a:defRPr sz="26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284800" y="4071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●"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○"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■"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●"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○"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■"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●"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○"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■"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2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1304675" y="1152475"/>
            <a:ext cx="4522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93700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  <a:defRPr sz="26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  <a:defRPr sz="26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■"/>
              <a:defRPr sz="26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  <a:defRPr sz="26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  <a:defRPr sz="26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■"/>
              <a:defRPr sz="2600"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  <a:defRPr sz="2600"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  <a:defRPr sz="2600"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■"/>
              <a:defRPr sz="26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304675" y="4071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●"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○"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■"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●"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○"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■"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●"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○"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■"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5019600" y="1152475"/>
            <a:ext cx="4522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93700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  <a:defRPr sz="26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  <a:defRPr sz="26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■"/>
              <a:defRPr sz="26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  <a:defRPr sz="26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  <a:defRPr sz="26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■"/>
              <a:defRPr sz="2600"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  <a:defRPr sz="2600"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  <a:defRPr sz="2600"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■"/>
              <a:defRPr sz="26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://trek.k20center.ou.edu/survey/55420267" TargetMode="Externa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hyperlink" Target="http://trek.k20center.ou.edu/survey/20577771" TargetMode="External"/><Relationship Id="rId4" Type="http://schemas.openxmlformats.org/officeDocument/2006/relationships/hyperlink" Target="http://trek.k20center.ou.edu/survey/6774522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://bit.ly/PiktochartGB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k20.ou.edu/5elw-gbs-f2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9gy-1Z2Sa-c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ctrTitle"/>
          </p:nvPr>
        </p:nvSpPr>
        <p:spPr>
          <a:xfrm>
            <a:off x="3640508" y="1475625"/>
            <a:ext cx="5079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Welcome Back!</a:t>
            </a:r>
            <a:endParaRPr dirty="0"/>
          </a:p>
        </p:txBody>
      </p:sp>
      <p:sp>
        <p:nvSpPr>
          <p:cNvPr id="28" name="Google Shape;28;p6"/>
          <p:cNvSpPr txBox="1">
            <a:spLocks noGrp="1"/>
          </p:cNvSpPr>
          <p:nvPr>
            <p:ph type="subTitle" idx="1"/>
          </p:nvPr>
        </p:nvSpPr>
        <p:spPr>
          <a:xfrm>
            <a:off x="3640503" y="3236275"/>
            <a:ext cx="50796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Day 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1284800" y="407150"/>
            <a:ext cx="7518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5E Deep Dive</a:t>
            </a:r>
            <a:endParaRPr dirty="0"/>
          </a:p>
        </p:txBody>
      </p:sp>
      <p:pic>
        <p:nvPicPr>
          <p:cNvPr id="100" name="Google Shape;100;p15"/>
          <p:cNvPicPr preferRelativeResize="0"/>
          <p:nvPr/>
        </p:nvPicPr>
        <p:blipFill rotWithShape="1">
          <a:blip r:embed="rId3">
            <a:alphaModFix/>
          </a:blip>
          <a:srcRect b="21899"/>
          <a:stretch/>
        </p:blipFill>
        <p:spPr>
          <a:xfrm>
            <a:off x="5793825" y="407150"/>
            <a:ext cx="3009172" cy="175590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5"/>
          <p:cNvSpPr txBox="1">
            <a:spLocks noGrp="1"/>
          </p:cNvSpPr>
          <p:nvPr>
            <p:ph type="body" idx="1"/>
          </p:nvPr>
        </p:nvSpPr>
        <p:spPr>
          <a:xfrm>
            <a:off x="1284800" y="1284325"/>
            <a:ext cx="7518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arenR" startAt="4"/>
            </a:pPr>
            <a:r>
              <a:rPr lang="en" dirty="0"/>
              <a:t>Return to your original seat.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arenR" startAt="4"/>
            </a:pPr>
            <a:r>
              <a:rPr lang="en" dirty="0">
                <a:solidFill>
                  <a:schemeClr val="dk1"/>
                </a:solidFill>
              </a:rPr>
              <a:t>Use your </a:t>
            </a:r>
            <a:r>
              <a:rPr lang="en" b="1" dirty="0">
                <a:solidFill>
                  <a:schemeClr val="dk1"/>
                </a:solidFill>
              </a:rPr>
              <a:t>Authentic Learning</a:t>
            </a:r>
            <a:br>
              <a:rPr lang="en" b="1" dirty="0">
                <a:solidFill>
                  <a:schemeClr val="dk1"/>
                </a:solidFill>
              </a:rPr>
            </a:br>
            <a:r>
              <a:rPr lang="en" b="1" dirty="0">
                <a:solidFill>
                  <a:schemeClr val="dk1"/>
                </a:solidFill>
              </a:rPr>
              <a:t>and Teaching</a:t>
            </a:r>
            <a:r>
              <a:rPr lang="en" dirty="0">
                <a:solidFill>
                  <a:schemeClr val="dk1"/>
                </a:solidFill>
              </a:rPr>
              <a:t> chart to analyze the snapshots.</a:t>
            </a:r>
            <a:endParaRPr dirty="0"/>
          </a:p>
          <a:p>
            <a:pPr marL="54610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200" i="1" dirty="0">
                <a:solidFill>
                  <a:schemeClr val="dk1"/>
                </a:solidFill>
              </a:rPr>
              <a:t>Is the snapshot supporting Inquiry-Based Learning? Real-World Connections? etc.</a:t>
            </a: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arenR" startAt="4"/>
            </a:pPr>
            <a:r>
              <a:rPr lang="en" dirty="0">
                <a:solidFill>
                  <a:schemeClr val="dk1"/>
                </a:solidFill>
              </a:rPr>
              <a:t>Paperclip each snapshot to the corresponding column of your chart to indicate which component of authenticity that you think it best represents.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1284800" y="407150"/>
            <a:ext cx="7518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5E Deep Dive: Reflection</a:t>
            </a:r>
            <a:endParaRPr dirty="0"/>
          </a:p>
        </p:txBody>
      </p:sp>
      <p:sp>
        <p:nvSpPr>
          <p:cNvPr id="107" name="Google Shape;107;p16"/>
          <p:cNvSpPr txBox="1">
            <a:spLocks noGrp="1"/>
          </p:cNvSpPr>
          <p:nvPr>
            <p:ph type="body" idx="1"/>
          </p:nvPr>
        </p:nvSpPr>
        <p:spPr>
          <a:xfrm>
            <a:off x="1284800" y="1284325"/>
            <a:ext cx="7518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arenR" startAt="7"/>
            </a:pPr>
            <a:r>
              <a:rPr lang="en" dirty="0">
                <a:solidFill>
                  <a:schemeClr val="dk1"/>
                </a:solidFill>
              </a:rPr>
              <a:t>Ask yourself the following questions:</a:t>
            </a:r>
            <a:endParaRPr dirty="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dirty="0"/>
              <a:t>Do you notice any trends or patterns?</a:t>
            </a:r>
            <a:endParaRPr dirty="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dirty="0"/>
              <a:t>Did you favor one aspect of authenticity over others?</a:t>
            </a:r>
            <a:endParaRPr dirty="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dirty="0"/>
              <a:t>Were there any similarities between the activities?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arenR" startAt="7"/>
            </a:pPr>
            <a:r>
              <a:rPr lang="en" dirty="0"/>
              <a:t>Take a picture of your chart for later reference.</a:t>
            </a:r>
            <a:endParaRPr dirty="0"/>
          </a:p>
        </p:txBody>
      </p:sp>
      <p:pic>
        <p:nvPicPr>
          <p:cNvPr id="108" name="Google Shape;108;p16"/>
          <p:cNvPicPr preferRelativeResize="0"/>
          <p:nvPr/>
        </p:nvPicPr>
        <p:blipFill rotWithShape="1">
          <a:blip r:embed="rId3">
            <a:alphaModFix/>
          </a:blip>
          <a:srcRect r="35073"/>
          <a:stretch/>
        </p:blipFill>
        <p:spPr>
          <a:xfrm>
            <a:off x="6154950" y="407150"/>
            <a:ext cx="2648151" cy="50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1284800" y="407150"/>
            <a:ext cx="7518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5E Deep Dive</a:t>
            </a:r>
            <a:endParaRPr dirty="0"/>
          </a:p>
        </p:txBody>
      </p:sp>
      <p:sp>
        <p:nvSpPr>
          <p:cNvPr id="114" name="Google Shape;114;p17"/>
          <p:cNvSpPr txBox="1">
            <a:spLocks noGrp="1"/>
          </p:cNvSpPr>
          <p:nvPr>
            <p:ph type="body" idx="1"/>
          </p:nvPr>
        </p:nvSpPr>
        <p:spPr>
          <a:xfrm>
            <a:off x="1284800" y="1284325"/>
            <a:ext cx="7518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arenR" startAt="9"/>
            </a:pPr>
            <a:r>
              <a:rPr lang="en" dirty="0"/>
              <a:t> Find your 6 o’ Clock partner and trade charts.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arenR" startAt="9"/>
            </a:pPr>
            <a:r>
              <a:rPr lang="en" dirty="0"/>
              <a:t> Examine how your partner sorted their snapshots.</a:t>
            </a:r>
            <a:endParaRPr dirty="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 dirty="0">
                <a:solidFill>
                  <a:schemeClr val="dk1"/>
                </a:solidFill>
              </a:rPr>
              <a:t>Could each snapshot support a different component of authenticity?</a:t>
            </a:r>
            <a:endParaRPr sz="22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arenR" startAt="9"/>
            </a:pPr>
            <a:r>
              <a:rPr lang="en" dirty="0">
                <a:solidFill>
                  <a:schemeClr val="dk1"/>
                </a:solidFill>
              </a:rPr>
              <a:t> Move at least 3 of the snapshots to a different component of authenticity that you think it also represents.</a:t>
            </a:r>
            <a:endParaRPr dirty="0"/>
          </a:p>
        </p:txBody>
      </p:sp>
      <p:pic>
        <p:nvPicPr>
          <p:cNvPr id="115" name="Google Shape;115;p17"/>
          <p:cNvPicPr preferRelativeResize="0"/>
          <p:nvPr/>
        </p:nvPicPr>
        <p:blipFill rotWithShape="1">
          <a:blip r:embed="rId3">
            <a:alphaModFix/>
          </a:blip>
          <a:srcRect r="35073"/>
          <a:stretch/>
        </p:blipFill>
        <p:spPr>
          <a:xfrm>
            <a:off x="6154950" y="407150"/>
            <a:ext cx="2648151" cy="50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>
            <a:spLocks noGrp="1"/>
          </p:cNvSpPr>
          <p:nvPr>
            <p:ph type="title"/>
          </p:nvPr>
        </p:nvSpPr>
        <p:spPr>
          <a:xfrm>
            <a:off x="1284800" y="407150"/>
            <a:ext cx="7518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5E Deep Dive: Reflection</a:t>
            </a:r>
            <a:endParaRPr dirty="0"/>
          </a:p>
        </p:txBody>
      </p:sp>
      <p:sp>
        <p:nvSpPr>
          <p:cNvPr id="121" name="Google Shape;121;p18"/>
          <p:cNvSpPr txBox="1">
            <a:spLocks noGrp="1"/>
          </p:cNvSpPr>
          <p:nvPr>
            <p:ph type="body" idx="1"/>
          </p:nvPr>
        </p:nvSpPr>
        <p:spPr>
          <a:xfrm>
            <a:off x="1284800" y="1284325"/>
            <a:ext cx="7518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arenR" startAt="12"/>
            </a:pPr>
            <a:r>
              <a:rPr lang="en" dirty="0">
                <a:solidFill>
                  <a:schemeClr val="dk1"/>
                </a:solidFill>
              </a:rPr>
              <a:t> Trade charts back with the original owner.</a:t>
            </a:r>
            <a:endParaRPr dirty="0">
              <a:solidFill>
                <a:schemeClr val="dk1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arenR" startAt="12"/>
            </a:pPr>
            <a:r>
              <a:rPr lang="en" dirty="0">
                <a:solidFill>
                  <a:schemeClr val="dk1"/>
                </a:solidFill>
              </a:rPr>
              <a:t> Use your picture to compare their work with  yours.</a:t>
            </a:r>
            <a:endParaRPr dirty="0">
              <a:solidFill>
                <a:schemeClr val="dk1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arenR" startAt="12"/>
            </a:pPr>
            <a:r>
              <a:rPr lang="en" dirty="0">
                <a:solidFill>
                  <a:schemeClr val="dk1"/>
                </a:solidFill>
              </a:rPr>
              <a:t> Discuss with your partner:</a:t>
            </a:r>
            <a:endParaRPr dirty="0">
              <a:solidFill>
                <a:schemeClr val="dk1"/>
              </a:solidFill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en" sz="2200" dirty="0">
                <a:solidFill>
                  <a:schemeClr val="dk1"/>
                </a:solidFill>
              </a:rPr>
              <a:t>How are you feeling?</a:t>
            </a:r>
            <a:endParaRPr sz="2200" dirty="0">
              <a:solidFill>
                <a:schemeClr val="dk1"/>
              </a:solidFill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en" sz="2200" dirty="0">
                <a:solidFill>
                  <a:schemeClr val="dk1"/>
                </a:solidFill>
              </a:rPr>
              <a:t>What are you thinking?</a:t>
            </a:r>
            <a:endParaRPr sz="22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pic>
        <p:nvPicPr>
          <p:cNvPr id="122" name="Google Shape;122;p18"/>
          <p:cNvPicPr preferRelativeResize="0"/>
          <p:nvPr/>
        </p:nvPicPr>
        <p:blipFill rotWithShape="1">
          <a:blip r:embed="rId3">
            <a:alphaModFix/>
          </a:blip>
          <a:srcRect r="35073"/>
          <a:stretch/>
        </p:blipFill>
        <p:spPr>
          <a:xfrm>
            <a:off x="6154950" y="407150"/>
            <a:ext cx="2648151" cy="50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54950" y="2571750"/>
            <a:ext cx="2124350" cy="1619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>
            <a:spLocks noGrp="1"/>
          </p:cNvSpPr>
          <p:nvPr>
            <p:ph type="body" idx="1"/>
          </p:nvPr>
        </p:nvSpPr>
        <p:spPr>
          <a:xfrm>
            <a:off x="1284800" y="1284325"/>
            <a:ext cx="7518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What did the student do that represented that component?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What did the teacher do?</a:t>
            </a:r>
            <a:endParaRPr dirty="0"/>
          </a:p>
        </p:txBody>
      </p:sp>
      <p:sp>
        <p:nvSpPr>
          <p:cNvPr id="129" name="Google Shape;129;p19"/>
          <p:cNvSpPr txBox="1">
            <a:spLocks noGrp="1"/>
          </p:cNvSpPr>
          <p:nvPr>
            <p:ph type="title"/>
          </p:nvPr>
        </p:nvSpPr>
        <p:spPr>
          <a:xfrm>
            <a:off x="1284800" y="407150"/>
            <a:ext cx="7518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5E Deep Dive: Share Out</a:t>
            </a: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 rotWithShape="1">
          <a:blip r:embed="rId3">
            <a:alphaModFix/>
          </a:blip>
          <a:srcRect r="35073"/>
          <a:stretch/>
        </p:blipFill>
        <p:spPr>
          <a:xfrm>
            <a:off x="6154950" y="407150"/>
            <a:ext cx="2648151" cy="50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>
            <a:spLocks noGrp="1"/>
          </p:cNvSpPr>
          <p:nvPr>
            <p:ph type="body" idx="1"/>
          </p:nvPr>
        </p:nvSpPr>
        <p:spPr>
          <a:xfrm>
            <a:off x="1284800" y="1284325"/>
            <a:ext cx="7518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There are many approaches, but many follow a similar flow: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Inspiration</a:t>
            </a:r>
            <a:endParaRPr dirty="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 dirty="0"/>
              <a:t>Why are you writing THIS lesson?</a:t>
            </a:r>
            <a:endParaRPr sz="2200" dirty="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 dirty="0"/>
              <a:t>What are you excited about?</a:t>
            </a:r>
            <a:endParaRPr sz="22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Brainstorming</a:t>
            </a:r>
            <a:endParaRPr dirty="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 dirty="0"/>
              <a:t>How can we ensure student engagement?</a:t>
            </a:r>
            <a:endParaRPr sz="2200" dirty="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 dirty="0"/>
              <a:t>What do we expect students to learn because of this new content?</a:t>
            </a:r>
            <a:endParaRPr sz="2200" dirty="0"/>
          </a:p>
        </p:txBody>
      </p:sp>
      <p:sp>
        <p:nvSpPr>
          <p:cNvPr id="136" name="Google Shape;136;p20"/>
          <p:cNvSpPr txBox="1">
            <a:spLocks noGrp="1"/>
          </p:cNvSpPr>
          <p:nvPr>
            <p:ph type="title"/>
          </p:nvPr>
        </p:nvSpPr>
        <p:spPr>
          <a:xfrm>
            <a:off x="1284800" y="407150"/>
            <a:ext cx="7518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Developing 5E Lessons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>
            <a:spLocks noGrp="1"/>
          </p:cNvSpPr>
          <p:nvPr>
            <p:ph type="body" idx="1"/>
          </p:nvPr>
        </p:nvSpPr>
        <p:spPr>
          <a:xfrm>
            <a:off x="1284800" y="1284325"/>
            <a:ext cx="7518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This year you will be expected to create a standards-based, 5E lesson for </a:t>
            </a:r>
            <a:r>
              <a:rPr lang="en" b="1" i="1" dirty="0"/>
              <a:t>each semester</a:t>
            </a:r>
            <a:r>
              <a:rPr lang="en" dirty="0"/>
              <a:t> that will be published on LEARN and taught by you.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You might create a lesson in quarter 1 to teach during quarter 2.</a:t>
            </a:r>
            <a:endParaRPr dirty="0"/>
          </a:p>
        </p:txBody>
      </p:sp>
      <p:sp>
        <p:nvSpPr>
          <p:cNvPr id="142" name="Google Shape;142;p21"/>
          <p:cNvSpPr txBox="1">
            <a:spLocks noGrp="1"/>
          </p:cNvSpPr>
          <p:nvPr>
            <p:ph type="title"/>
          </p:nvPr>
        </p:nvSpPr>
        <p:spPr>
          <a:xfrm>
            <a:off x="1284800" y="407150"/>
            <a:ext cx="7518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Developing 5E Lessons: Expectations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1284800" y="1284325"/>
            <a:ext cx="7518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Is there something from a favorite TV show, cryptid, trivia fact, subject, song, time period, image, etc. that could be engaging for students?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Is there a standard that you know students struggle with?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Do you have an existing lesson that could be developed into a full 5E lesson?</a:t>
            </a:r>
            <a:endParaRPr sz="2400" b="1" i="1" dirty="0"/>
          </a:p>
        </p:txBody>
      </p:sp>
      <p:sp>
        <p:nvSpPr>
          <p:cNvPr id="148" name="Google Shape;148;p22"/>
          <p:cNvSpPr txBox="1">
            <a:spLocks noGrp="1"/>
          </p:cNvSpPr>
          <p:nvPr>
            <p:ph type="title"/>
          </p:nvPr>
        </p:nvSpPr>
        <p:spPr>
          <a:xfrm>
            <a:off x="1284800" y="407150"/>
            <a:ext cx="7518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Developing 5E Lessons: Inspiration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>
            <a:off x="1284800" y="1284325"/>
            <a:ext cx="7518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Now you want to connect a topic with a standard or a standard with a real-world application or engaging element.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If you need a starting point, consider starting with the Evaluate of the lesson—how will you know students have learned?</a:t>
            </a:r>
            <a:endParaRPr dirty="0"/>
          </a:p>
        </p:txBody>
      </p:sp>
      <p:sp>
        <p:nvSpPr>
          <p:cNvPr id="154" name="Google Shape;154;p23"/>
          <p:cNvSpPr txBox="1">
            <a:spLocks noGrp="1"/>
          </p:cNvSpPr>
          <p:nvPr>
            <p:ph type="title"/>
          </p:nvPr>
        </p:nvSpPr>
        <p:spPr>
          <a:xfrm>
            <a:off x="1284800" y="407150"/>
            <a:ext cx="7518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Developing 5E Lessons: Brainstorming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>
            <a:off x="1284800" y="1284325"/>
            <a:ext cx="7518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This is a brainstorming strategy where the first person begins with an idea, then the next player must respond with “Yes, and…” statements.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This strategy encourages supportive brainstorming and can help lead to unexpected cross-curricular ideas.</a:t>
            </a:r>
            <a:endParaRPr dirty="0"/>
          </a:p>
        </p:txBody>
      </p:sp>
      <p:sp>
        <p:nvSpPr>
          <p:cNvPr id="160" name="Google Shape;160;p24"/>
          <p:cNvSpPr txBox="1">
            <a:spLocks noGrp="1"/>
          </p:cNvSpPr>
          <p:nvPr>
            <p:ph type="title"/>
          </p:nvPr>
        </p:nvSpPr>
        <p:spPr>
          <a:xfrm>
            <a:off x="1284800" y="407150"/>
            <a:ext cx="7518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Yes, AND…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1284800" y="1284325"/>
            <a:ext cx="7518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Let’s welcome the GBL team!</a:t>
            </a:r>
            <a:endParaRPr dirty="0"/>
          </a:p>
        </p:txBody>
      </p:sp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1284800" y="407150"/>
            <a:ext cx="7518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Game-Based Learning (GBL)</a:t>
            </a:r>
            <a:endParaRPr dirty="0"/>
          </a:p>
        </p:txBody>
      </p:sp>
      <p:pic>
        <p:nvPicPr>
          <p:cNvPr id="35" name="Google Shape;35;p7"/>
          <p:cNvPicPr preferRelativeResize="0"/>
          <p:nvPr/>
        </p:nvPicPr>
        <p:blipFill rotWithShape="1">
          <a:blip r:embed="rId3">
            <a:alphaModFix/>
          </a:blip>
          <a:srcRect l="23521" t="9557" r="23868" b="8682"/>
          <a:stretch/>
        </p:blipFill>
        <p:spPr>
          <a:xfrm>
            <a:off x="5176500" y="1248950"/>
            <a:ext cx="2978898" cy="3675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 txBox="1">
            <a:spLocks noGrp="1"/>
          </p:cNvSpPr>
          <p:nvPr>
            <p:ph type="title"/>
          </p:nvPr>
        </p:nvSpPr>
        <p:spPr>
          <a:xfrm>
            <a:off x="1284800" y="407150"/>
            <a:ext cx="7518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Lesson Improv</a:t>
            </a:r>
            <a:endParaRPr dirty="0"/>
          </a:p>
        </p:txBody>
      </p:sp>
      <p:graphicFrame>
        <p:nvGraphicFramePr>
          <p:cNvPr id="166" name="Google Shape;166;p25"/>
          <p:cNvGraphicFramePr/>
          <p:nvPr/>
        </p:nvGraphicFramePr>
        <p:xfrm>
          <a:off x="1534925" y="1187700"/>
          <a:ext cx="7268200" cy="3118750"/>
        </p:xfrm>
        <a:graphic>
          <a:graphicData uri="http://schemas.openxmlformats.org/drawingml/2006/table">
            <a:tbl>
              <a:tblPr>
                <a:noFill/>
                <a:tableStyleId>{0CD8E948-B4A5-4F31-A373-DA0DD79A62F6}</a:tableStyleId>
              </a:tblPr>
              <a:tblGrid>
                <a:gridCol w="363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59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662D9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Topic 1</a:t>
                      </a:r>
                      <a:endParaRPr sz="1800" b="1">
                        <a:solidFill>
                          <a:srgbClr val="662D9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FB727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B727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B727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B727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662D9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Topic 2</a:t>
                      </a:r>
                      <a:endParaRPr sz="1800" b="1">
                        <a:solidFill>
                          <a:srgbClr val="662D9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FB727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B727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B727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B727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9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662D9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Strategies/Activities</a:t>
                      </a:r>
                      <a:endParaRPr sz="1800" b="1">
                        <a:solidFill>
                          <a:srgbClr val="662D9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FB727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B727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B727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B727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662D9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Student Output</a:t>
                      </a:r>
                      <a:endParaRPr sz="1800" b="1">
                        <a:solidFill>
                          <a:srgbClr val="662D9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FB727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B727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B727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B727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7" name="Google Shape;167;p25"/>
          <p:cNvSpPr/>
          <p:nvPr/>
        </p:nvSpPr>
        <p:spPr>
          <a:xfrm>
            <a:off x="3945280" y="2008588"/>
            <a:ext cx="2441400" cy="146310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rgbClr val="FB72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626262"/>
                </a:solidFill>
                <a:latin typeface="Calibri"/>
                <a:ea typeface="Calibri"/>
                <a:cs typeface="Calibri"/>
                <a:sym typeface="Calibri"/>
              </a:rPr>
              <a:t>Content/Objective</a:t>
            </a:r>
            <a:endParaRPr sz="1500" b="1">
              <a:solidFill>
                <a:srgbClr val="62626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 txBox="1">
            <a:spLocks noGrp="1"/>
          </p:cNvSpPr>
          <p:nvPr>
            <p:ph type="body" idx="1"/>
          </p:nvPr>
        </p:nvSpPr>
        <p:spPr>
          <a:xfrm>
            <a:off x="1284800" y="1284325"/>
            <a:ext cx="7518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arenR"/>
            </a:pPr>
            <a:r>
              <a:rPr lang="en" dirty="0"/>
              <a:t>Go to </a:t>
            </a:r>
            <a:r>
              <a:rPr lang="en" dirty="0">
                <a:highlight>
                  <a:schemeClr val="accent6"/>
                </a:highlight>
              </a:rPr>
              <a:t>LINK TO BRAIN DUMP SLIDESHOW.</a:t>
            </a:r>
            <a:endParaRPr dirty="0">
              <a:highlight>
                <a:schemeClr val="accent6"/>
              </a:highlight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arenR"/>
            </a:pPr>
            <a:r>
              <a:rPr lang="en" dirty="0"/>
              <a:t>Click on one of the </a:t>
            </a:r>
            <a:r>
              <a:rPr lang="en" b="1" dirty="0"/>
              <a:t>Rename #</a:t>
            </a:r>
            <a:r>
              <a:rPr lang="en" dirty="0"/>
              <a:t> tabs at the bottom and claim it by renaming it with your name.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arenR"/>
            </a:pPr>
            <a:r>
              <a:rPr lang="en" dirty="0"/>
              <a:t>Now dump all of the ideas from your brain into your sheet.</a:t>
            </a:r>
            <a:endParaRPr dirty="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 dirty="0"/>
              <a:t>You need at least 4 ideas in each column: </a:t>
            </a:r>
            <a:r>
              <a:rPr lang="en" sz="2200" i="1" dirty="0"/>
              <a:t>Standards</a:t>
            </a:r>
            <a:r>
              <a:rPr lang="en" sz="2200" dirty="0"/>
              <a:t>–</a:t>
            </a:r>
            <a:r>
              <a:rPr lang="en" sz="2200" i="1" dirty="0"/>
              <a:t>Topics</a:t>
            </a:r>
            <a:r>
              <a:rPr lang="en" sz="2200" dirty="0"/>
              <a:t>–</a:t>
            </a:r>
            <a:r>
              <a:rPr lang="en" sz="2200" i="1" dirty="0"/>
              <a:t>Readings</a:t>
            </a:r>
            <a:r>
              <a:rPr lang="en" sz="2200" dirty="0"/>
              <a:t>–</a:t>
            </a:r>
            <a:r>
              <a:rPr lang="en" sz="2200" i="1" dirty="0"/>
              <a:t>Skills</a:t>
            </a:r>
            <a:r>
              <a:rPr lang="en" sz="2200" dirty="0"/>
              <a:t>–</a:t>
            </a:r>
            <a:r>
              <a:rPr lang="en" sz="2200" i="1" dirty="0"/>
              <a:t>Media</a:t>
            </a:r>
            <a:r>
              <a:rPr lang="en" sz="2200" dirty="0"/>
              <a:t>.</a:t>
            </a:r>
            <a:endParaRPr sz="2200" dirty="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 dirty="0"/>
              <a:t>Stretch yourself to come up with as many ideas as you can!</a:t>
            </a:r>
            <a:endParaRPr sz="2200" dirty="0"/>
          </a:p>
        </p:txBody>
      </p:sp>
      <p:sp>
        <p:nvSpPr>
          <p:cNvPr id="173" name="Google Shape;173;p26"/>
          <p:cNvSpPr txBox="1">
            <a:spLocks noGrp="1"/>
          </p:cNvSpPr>
          <p:nvPr>
            <p:ph type="title"/>
          </p:nvPr>
        </p:nvSpPr>
        <p:spPr>
          <a:xfrm>
            <a:off x="1284800" y="407150"/>
            <a:ext cx="7518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Lesson Ideas: Brain Dump</a:t>
            </a:r>
            <a:endParaRPr dirty="0"/>
          </a:p>
        </p:txBody>
      </p:sp>
      <p:pic>
        <p:nvPicPr>
          <p:cNvPr id="174" name="Google Shape;17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2150" y="0"/>
            <a:ext cx="1771849" cy="1771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7"/>
          <p:cNvSpPr txBox="1">
            <a:spLocks noGrp="1"/>
          </p:cNvSpPr>
          <p:nvPr>
            <p:ph type="title"/>
          </p:nvPr>
        </p:nvSpPr>
        <p:spPr>
          <a:xfrm>
            <a:off x="1284800" y="407150"/>
            <a:ext cx="7518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TREK Evaluation: Day 2 AM</a:t>
            </a:r>
            <a:endParaRPr dirty="0"/>
          </a:p>
        </p:txBody>
      </p:sp>
      <p:graphicFrame>
        <p:nvGraphicFramePr>
          <p:cNvPr id="180" name="Google Shape;180;p27"/>
          <p:cNvGraphicFramePr/>
          <p:nvPr>
            <p:extLst>
              <p:ext uri="{D42A27DB-BD31-4B8C-83A1-F6EECF244321}">
                <p14:modId xmlns:p14="http://schemas.microsoft.com/office/powerpoint/2010/main" val="3672274360"/>
              </p:ext>
            </p:extLst>
          </p:nvPr>
        </p:nvGraphicFramePr>
        <p:xfrm>
          <a:off x="1284800" y="1284325"/>
          <a:ext cx="7518300" cy="3482675"/>
        </p:xfrm>
        <a:graphic>
          <a:graphicData uri="http://schemas.openxmlformats.org/drawingml/2006/table">
            <a:tbl>
              <a:tblPr>
                <a:noFill/>
                <a:tableStyleId>{0CD8E948-B4A5-4F31-A373-DA0DD79A62F6}</a:tableStyleId>
              </a:tblPr>
              <a:tblGrid>
                <a:gridCol w="250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6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32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GUMS</a:t>
                      </a:r>
                      <a:endParaRPr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FUTURE</a:t>
                      </a:r>
                      <a:endParaRPr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OKC</a:t>
                      </a:r>
                      <a:endParaRPr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0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highlight>
                          <a:srgbClr val="FFFF00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4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u="sng" dirty="0">
                          <a:solidFill>
                            <a:schemeClr val="hlin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3"/>
                        </a:rPr>
                        <a:t>trek.k20center.ou.edu/</a:t>
                      </a:r>
                      <a:br>
                        <a:rPr lang="en" u="sng" dirty="0">
                          <a:solidFill>
                            <a:schemeClr val="hlin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3"/>
                        </a:rPr>
                      </a:br>
                      <a:r>
                        <a:rPr lang="en" u="sng" dirty="0">
                          <a:solidFill>
                            <a:schemeClr val="hlin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3"/>
                        </a:rPr>
                        <a:t>survey/55420267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sng" dirty="0">
                          <a:solidFill>
                            <a:schemeClr val="hlin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  <a:t>trek.k20center.ou.edu/</a:t>
                      </a:r>
                      <a:br>
                        <a:rPr lang="en" u="sng" dirty="0">
                          <a:solidFill>
                            <a:schemeClr val="hlin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</a:br>
                      <a:r>
                        <a:rPr lang="en" u="sng" dirty="0">
                          <a:solidFill>
                            <a:schemeClr val="hlin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  <a:t>survey/67745222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sng" dirty="0">
                          <a:solidFill>
                            <a:schemeClr val="hlin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5"/>
                        </a:rPr>
                        <a:t>trek.k20center.ou.edu/</a:t>
                      </a:r>
                      <a:br>
                        <a:rPr lang="en" u="sng" dirty="0">
                          <a:solidFill>
                            <a:schemeClr val="hlin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5"/>
                        </a:rPr>
                      </a:br>
                      <a:r>
                        <a:rPr lang="en" u="sng" dirty="0">
                          <a:solidFill>
                            <a:schemeClr val="hlin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5"/>
                        </a:rPr>
                        <a:t>survey/20577771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81" name="Google Shape;181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07275" y="1771975"/>
            <a:ext cx="1673352" cy="1673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29550" y="1771475"/>
            <a:ext cx="1674350" cy="167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85000" y="1771975"/>
            <a:ext cx="1673352" cy="1673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0463" y="2134363"/>
            <a:ext cx="2093976" cy="2093976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8"/>
          <p:cNvSpPr txBox="1">
            <a:spLocks noGrp="1"/>
          </p:cNvSpPr>
          <p:nvPr>
            <p:ph type="body" idx="1"/>
          </p:nvPr>
        </p:nvSpPr>
        <p:spPr>
          <a:xfrm>
            <a:off x="1284800" y="1284325"/>
            <a:ext cx="7518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Scan the QR code to check out</a:t>
            </a:r>
            <a:br>
              <a:rPr lang="en" dirty="0"/>
            </a:br>
            <a:r>
              <a:rPr lang="en" dirty="0"/>
              <a:t>some of our GBL lessons.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Or go to: </a:t>
            </a:r>
            <a:r>
              <a:rPr lang="en" u="sng" dirty="0">
                <a:solidFill>
                  <a:srgbClr val="4B7E5B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bit.ly/PiktochartGBL</a:t>
            </a:r>
            <a:r>
              <a:rPr lang="en" dirty="0"/>
              <a:t>.</a:t>
            </a:r>
            <a:endParaRPr dirty="0">
              <a:highlight>
                <a:srgbClr val="FFFF00"/>
              </a:highlight>
            </a:endParaRPr>
          </a:p>
        </p:txBody>
      </p:sp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1284800" y="407150"/>
            <a:ext cx="7518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GBL Lessons Exploration</a:t>
            </a:r>
            <a:endParaRPr dirty="0"/>
          </a:p>
        </p:txBody>
      </p:sp>
      <p:pic>
        <p:nvPicPr>
          <p:cNvPr id="43" name="Google Shape;43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3492" y="537488"/>
            <a:ext cx="624701" cy="581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88575" y="209475"/>
            <a:ext cx="1750075" cy="1899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body" idx="1"/>
          </p:nvPr>
        </p:nvSpPr>
        <p:spPr>
          <a:xfrm>
            <a:off x="1284800" y="1284325"/>
            <a:ext cx="5593078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Think about a familiar game that could</a:t>
            </a:r>
            <a:br>
              <a:rPr lang="en" dirty="0"/>
            </a:br>
            <a:r>
              <a:rPr lang="en" dirty="0"/>
              <a:t>be adapted into an instructional strategy.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Forbidden Phrases (like Taboo)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Paper Telephone (like </a:t>
            </a:r>
            <a:r>
              <a:rPr lang="en" dirty="0" err="1"/>
              <a:t>Telestrations</a:t>
            </a:r>
            <a:r>
              <a:rPr lang="en" dirty="0"/>
              <a:t>)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Vocabulary Charades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Password</a:t>
            </a:r>
            <a:endParaRPr dirty="0"/>
          </a:p>
        </p:txBody>
      </p:sp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1284800" y="407150"/>
            <a:ext cx="7635708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Instructional Strategies Based </a:t>
            </a:r>
            <a:r>
              <a:rPr lang="en" sz="3500" dirty="0"/>
              <a:t>on Games</a:t>
            </a:r>
            <a:endParaRPr sz="3500" dirty="0"/>
          </a:p>
        </p:txBody>
      </p:sp>
      <p:pic>
        <p:nvPicPr>
          <p:cNvPr id="51" name="Google Shape;51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1935" y="1645601"/>
            <a:ext cx="2138573" cy="172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3492" y="537488"/>
            <a:ext cx="624701" cy="581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/>
          <p:nvPr/>
        </p:nvSpPr>
        <p:spPr>
          <a:xfrm>
            <a:off x="3072258" y="2188498"/>
            <a:ext cx="413400" cy="413400"/>
          </a:xfrm>
          <a:prstGeom prst="ellipse">
            <a:avLst/>
          </a:prstGeom>
          <a:solidFill>
            <a:srgbClr val="4B7E5B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1284800" y="1284325"/>
            <a:ext cx="4874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arenR"/>
            </a:pPr>
            <a:r>
              <a:rPr lang="en" dirty="0"/>
              <a:t>Go to </a:t>
            </a:r>
            <a:r>
              <a:rPr lang="en" u="sng" dirty="0">
                <a:solidFill>
                  <a:schemeClr val="accent5"/>
                </a:solidFill>
                <a:highlight>
                  <a:schemeClr val="lt1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k20.ou.edu/5eLw-gbs-f2f</a:t>
            </a:r>
            <a:r>
              <a:rPr lang="en" dirty="0"/>
              <a:t> or scan the QR code.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arenR"/>
            </a:pPr>
            <a:r>
              <a:rPr lang="en" dirty="0"/>
              <a:t>Click the   </a:t>
            </a:r>
            <a:r>
              <a:rPr lang="en" dirty="0">
                <a:solidFill>
                  <a:schemeClr val="lt1"/>
                </a:solidFill>
              </a:rPr>
              <a:t>+</a:t>
            </a:r>
            <a:r>
              <a:rPr lang="en" dirty="0"/>
              <a:t>   button.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arenR"/>
            </a:pPr>
            <a:r>
              <a:rPr lang="en" dirty="0"/>
              <a:t>Type the name of the game</a:t>
            </a:r>
            <a:br>
              <a:rPr lang="en" dirty="0"/>
            </a:br>
            <a:r>
              <a:rPr lang="en" dirty="0"/>
              <a:t>for the subject.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arenR"/>
            </a:pPr>
            <a:r>
              <a:rPr lang="en" dirty="0"/>
              <a:t>Then enter a description of how you would use the game in your classroom below.</a:t>
            </a:r>
            <a:endParaRPr dirty="0"/>
          </a:p>
        </p:txBody>
      </p:sp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1284800" y="407150"/>
            <a:ext cx="7518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Game-Based Strategies</a:t>
            </a:r>
            <a:endParaRPr dirty="0"/>
          </a:p>
        </p:txBody>
      </p:sp>
      <p:pic>
        <p:nvPicPr>
          <p:cNvPr id="60" name="Google Shape;60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5620" y="2160560"/>
            <a:ext cx="2203154" cy="26629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0"/>
          <p:cNvSpPr txBox="1">
            <a:spLocks noGrp="1"/>
          </p:cNvSpPr>
          <p:nvPr>
            <p:ph type="body" idx="1"/>
          </p:nvPr>
        </p:nvSpPr>
        <p:spPr>
          <a:xfrm>
            <a:off x="7042208" y="2588981"/>
            <a:ext cx="1536900" cy="4269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/>
              <a:t>Game Name</a:t>
            </a:r>
            <a:endParaRPr sz="2000" b="1" i="1"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6701955" y="4052928"/>
            <a:ext cx="1476000" cy="4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/>
              <a:t>Description</a:t>
            </a:r>
            <a:endParaRPr sz="2000" b="1" i="1"/>
          </a:p>
        </p:txBody>
      </p:sp>
      <p:cxnSp>
        <p:nvCxnSpPr>
          <p:cNvPr id="63" name="Google Shape;63;p10"/>
          <p:cNvCxnSpPr/>
          <p:nvPr/>
        </p:nvCxnSpPr>
        <p:spPr>
          <a:xfrm rot="10800000">
            <a:off x="6502950" y="2746600"/>
            <a:ext cx="608400" cy="51600"/>
          </a:xfrm>
          <a:prstGeom prst="straightConnector1">
            <a:avLst/>
          </a:prstGeom>
          <a:noFill/>
          <a:ln w="9525" cap="flat" cmpd="sng">
            <a:solidFill>
              <a:srgbClr val="662D9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64" name="Google Shape;64;p10"/>
          <p:cNvCxnSpPr/>
          <p:nvPr/>
        </p:nvCxnSpPr>
        <p:spPr>
          <a:xfrm rot="10800000">
            <a:off x="6521400" y="4004375"/>
            <a:ext cx="344400" cy="275700"/>
          </a:xfrm>
          <a:prstGeom prst="straightConnector1">
            <a:avLst/>
          </a:prstGeom>
          <a:noFill/>
          <a:ln w="9525" cap="flat" cmpd="sng">
            <a:solidFill>
              <a:srgbClr val="662D9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pic>
        <p:nvPicPr>
          <p:cNvPr id="65" name="Google Shape;65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38513" y="376825"/>
            <a:ext cx="1601800" cy="1601800"/>
          </a:xfrm>
          <a:prstGeom prst="rect">
            <a:avLst/>
          </a:prstGeom>
          <a:noFill/>
          <a:ln w="38100" cap="flat" cmpd="sng">
            <a:solidFill>
              <a:srgbClr val="0097A7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6" name="Google Shape;66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3492" y="537488"/>
            <a:ext cx="624701" cy="581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1" title="K20 Center 10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1475" y="2459525"/>
            <a:ext cx="3377250" cy="18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1"/>
          <p:cNvSpPr txBox="1">
            <a:spLocks noGrp="1"/>
          </p:cNvSpPr>
          <p:nvPr>
            <p:ph type="subTitle" idx="1"/>
          </p:nvPr>
        </p:nvSpPr>
        <p:spPr>
          <a:xfrm>
            <a:off x="4451400" y="1892475"/>
            <a:ext cx="3377400" cy="551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Break</a:t>
            </a:r>
            <a:endParaRPr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title"/>
          </p:nvPr>
        </p:nvSpPr>
        <p:spPr>
          <a:xfrm>
            <a:off x="311700" y="10036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Essential Questions</a:t>
            </a:r>
            <a:endParaRPr dirty="0"/>
          </a:p>
        </p:txBody>
      </p:sp>
      <p:sp>
        <p:nvSpPr>
          <p:cNvPr id="78" name="Google Shape;78;p12"/>
          <p:cNvSpPr txBox="1">
            <a:spLocks noGrp="1"/>
          </p:cNvSpPr>
          <p:nvPr>
            <p:ph type="title" idx="2"/>
          </p:nvPr>
        </p:nvSpPr>
        <p:spPr>
          <a:xfrm>
            <a:off x="311700" y="1926450"/>
            <a:ext cx="8520600" cy="27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How is authenticity incorporated into the development of 5E lesson plans?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How can educators effectively craft 5E lesson plans to enhance student engagement and learning outcomes?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>
            <a:off x="311700" y="10036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Learning Goals</a:t>
            </a:r>
            <a:endParaRPr dirty="0"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2"/>
          </p:nvPr>
        </p:nvSpPr>
        <p:spPr>
          <a:xfrm>
            <a:off x="311700" y="1926450"/>
            <a:ext cx="8520600" cy="27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Develop strategies to adapt existing lesson materials to align with the 5E model authentically.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Create authentic 5E lesson plans that integrate meaningful learning experiences and engage all learners.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body" idx="1"/>
          </p:nvPr>
        </p:nvSpPr>
        <p:spPr>
          <a:xfrm>
            <a:off x="1284800" y="1284325"/>
            <a:ext cx="7518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At your table, there are several snapshots, each for the same phase of a 5E lesson.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arenR"/>
            </a:pPr>
            <a:r>
              <a:rPr lang="en" dirty="0"/>
              <a:t>Pick up your favorite snapshot from that table.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arenR"/>
            </a:pPr>
            <a:r>
              <a:rPr lang="en" dirty="0"/>
              <a:t>Then move clockwise to the next table.</a:t>
            </a:r>
            <a:endParaRPr dirty="0"/>
          </a:p>
          <a:p>
            <a:pPr marL="546100" lvl="1" indent="0" algn="l" rtl="0"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2200" i="1" dirty="0"/>
              <a:t>Only take your selected snapshot to the</a:t>
            </a:r>
            <a:br>
              <a:rPr lang="en" sz="2200" i="1" dirty="0"/>
            </a:br>
            <a:r>
              <a:rPr lang="en" sz="2200" i="1" dirty="0"/>
              <a:t>next table. Leave everything else.</a:t>
            </a:r>
            <a:endParaRPr sz="2200" i="1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arenR"/>
            </a:pPr>
            <a:r>
              <a:rPr lang="en" dirty="0"/>
              <a:t>Repeat Step 1 until you have</a:t>
            </a:r>
            <a:br>
              <a:rPr lang="en" dirty="0"/>
            </a:br>
            <a:r>
              <a:rPr lang="en" dirty="0"/>
              <a:t>5 snapshots—one for each phase.</a:t>
            </a:r>
            <a:endParaRPr dirty="0"/>
          </a:p>
        </p:txBody>
      </p:sp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1284800" y="407150"/>
            <a:ext cx="7518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5E Deep Dive</a:t>
            </a:r>
            <a:endParaRPr dirty="0"/>
          </a:p>
        </p:txBody>
      </p:sp>
      <p:pic>
        <p:nvPicPr>
          <p:cNvPr id="91" name="Google Shape;91;p14"/>
          <p:cNvPicPr preferRelativeResize="0"/>
          <p:nvPr/>
        </p:nvPicPr>
        <p:blipFill rotWithShape="1">
          <a:blip r:embed="rId3">
            <a:alphaModFix/>
          </a:blip>
          <a:srcRect r="35073"/>
          <a:stretch/>
        </p:blipFill>
        <p:spPr>
          <a:xfrm>
            <a:off x="6154950" y="407150"/>
            <a:ext cx="2648151" cy="5098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2" name="Google Shape;92;p14"/>
          <p:cNvGrpSpPr/>
          <p:nvPr/>
        </p:nvGrpSpPr>
        <p:grpSpPr>
          <a:xfrm>
            <a:off x="7096885" y="2609024"/>
            <a:ext cx="1706035" cy="1706035"/>
            <a:chOff x="2820225" y="891450"/>
            <a:chExt cx="3175200" cy="3175200"/>
          </a:xfrm>
        </p:grpSpPr>
        <p:sp>
          <p:nvSpPr>
            <p:cNvPr id="93" name="Google Shape;93;p14"/>
            <p:cNvSpPr/>
            <p:nvPr/>
          </p:nvSpPr>
          <p:spPr>
            <a:xfrm rot="10800000">
              <a:off x="2820225" y="891450"/>
              <a:ext cx="3175200" cy="3175200"/>
            </a:xfrm>
            <a:prstGeom prst="blockArc">
              <a:avLst>
                <a:gd name="adj1" fmla="val 5399801"/>
                <a:gd name="adj2" fmla="val 3012680"/>
                <a:gd name="adj3" fmla="val 6939"/>
              </a:avLst>
            </a:prstGeom>
            <a:solidFill>
              <a:srgbClr val="F997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4"/>
            <p:cNvSpPr/>
            <p:nvPr/>
          </p:nvSpPr>
          <p:spPr>
            <a:xfrm rot="10800000">
              <a:off x="3175023" y="1179900"/>
              <a:ext cx="450600" cy="450600"/>
            </a:xfrm>
            <a:prstGeom prst="rtTriangle">
              <a:avLst/>
            </a:prstGeom>
            <a:solidFill>
              <a:srgbClr val="F997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1458</Words>
  <Application>Microsoft Macintosh PowerPoint</Application>
  <PresentationFormat>On-screen Show (16:9)</PresentationFormat>
  <Paragraphs>169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Calibri</vt:lpstr>
      <vt:lpstr>Arial</vt:lpstr>
      <vt:lpstr>Roboto</vt:lpstr>
      <vt:lpstr>Simple Light</vt:lpstr>
      <vt:lpstr>Welcome Back!</vt:lpstr>
      <vt:lpstr>Game-Based Learning (GBL)</vt:lpstr>
      <vt:lpstr>GBL Lessons Exploration</vt:lpstr>
      <vt:lpstr>Instructional Strategies Based on Games</vt:lpstr>
      <vt:lpstr>Game-Based Strategies</vt:lpstr>
      <vt:lpstr>PowerPoint Presentation</vt:lpstr>
      <vt:lpstr>Essential Questions</vt:lpstr>
      <vt:lpstr>Learning Goals</vt:lpstr>
      <vt:lpstr>5E Deep Dive</vt:lpstr>
      <vt:lpstr>5E Deep Dive</vt:lpstr>
      <vt:lpstr>5E Deep Dive: Reflection</vt:lpstr>
      <vt:lpstr>5E Deep Dive</vt:lpstr>
      <vt:lpstr>5E Deep Dive: Reflection</vt:lpstr>
      <vt:lpstr>5E Deep Dive: Share Out</vt:lpstr>
      <vt:lpstr>Developing 5E Lessons</vt:lpstr>
      <vt:lpstr>Developing 5E Lessons: Expectations</vt:lpstr>
      <vt:lpstr>Developing 5E Lessons: Inspiration</vt:lpstr>
      <vt:lpstr>Developing 5E Lessons: Brainstorming</vt:lpstr>
      <vt:lpstr>Yes, AND…</vt:lpstr>
      <vt:lpstr>Lesson Improv</vt:lpstr>
      <vt:lpstr>Lesson Ideas: Brain Dump</vt:lpstr>
      <vt:lpstr>TREK Evaluation: Day 2 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Franklin, Sherry</cp:lastModifiedBy>
  <cp:revision>5</cp:revision>
  <dcterms:modified xsi:type="dcterms:W3CDTF">2026-01-30T20:46:39Z</dcterms:modified>
</cp:coreProperties>
</file>