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CF1788-02F1-4D22-8C9C-8827B2539B02}">
  <a:tblStyle styleId="{1FCF1788-02F1-4D22-8C9C-8827B2539B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B2803751-E132-4CA4-AA21-DD32CCBA468A}"/>
    <pc:docChg chg="modSld">
      <pc:chgData name="Bracken, Pam" userId="f3aa402d-8a3c-4841-b939-af5e5b41e404" providerId="ADAL" clId="{B2803751-E132-4CA4-AA21-DD32CCBA468A}" dt="2024-07-16T16:57:30.236" v="16" actId="20577"/>
      <pc:docMkLst>
        <pc:docMk/>
      </pc:docMkLst>
      <pc:sldChg chg="modNotesTx">
        <pc:chgData name="Bracken, Pam" userId="f3aa402d-8a3c-4841-b939-af5e5b41e404" providerId="ADAL" clId="{B2803751-E132-4CA4-AA21-DD32CCBA468A}" dt="2024-07-16T16:56:11.606" v="1" actId="20577"/>
        <pc:sldMkLst>
          <pc:docMk/>
          <pc:sldMk cId="0" sldId="257"/>
        </pc:sldMkLst>
      </pc:sldChg>
      <pc:sldChg chg="modNotesTx">
        <pc:chgData name="Bracken, Pam" userId="f3aa402d-8a3c-4841-b939-af5e5b41e404" providerId="ADAL" clId="{B2803751-E132-4CA4-AA21-DD32CCBA468A}" dt="2024-07-16T16:56:18.433" v="3" actId="20577"/>
        <pc:sldMkLst>
          <pc:docMk/>
          <pc:sldMk cId="0" sldId="258"/>
        </pc:sldMkLst>
      </pc:sldChg>
      <pc:sldChg chg="modNotesTx">
        <pc:chgData name="Bracken, Pam" userId="f3aa402d-8a3c-4841-b939-af5e5b41e404" providerId="ADAL" clId="{B2803751-E132-4CA4-AA21-DD32CCBA468A}" dt="2024-07-16T16:56:24.143" v="5" actId="20577"/>
        <pc:sldMkLst>
          <pc:docMk/>
          <pc:sldMk cId="0" sldId="259"/>
        </pc:sldMkLst>
      </pc:sldChg>
      <pc:sldChg chg="modNotesTx">
        <pc:chgData name="Bracken, Pam" userId="f3aa402d-8a3c-4841-b939-af5e5b41e404" providerId="ADAL" clId="{B2803751-E132-4CA4-AA21-DD32CCBA468A}" dt="2024-07-16T16:56:28.709" v="6" actId="20577"/>
        <pc:sldMkLst>
          <pc:docMk/>
          <pc:sldMk cId="0" sldId="260"/>
        </pc:sldMkLst>
      </pc:sldChg>
      <pc:sldChg chg="modNotesTx">
        <pc:chgData name="Bracken, Pam" userId="f3aa402d-8a3c-4841-b939-af5e5b41e404" providerId="ADAL" clId="{B2803751-E132-4CA4-AA21-DD32CCBA468A}" dt="2024-07-16T16:56:46.628" v="7" actId="20577"/>
        <pc:sldMkLst>
          <pc:docMk/>
          <pc:sldMk cId="0" sldId="264"/>
        </pc:sldMkLst>
      </pc:sldChg>
      <pc:sldChg chg="modNotesTx">
        <pc:chgData name="Bracken, Pam" userId="f3aa402d-8a3c-4841-b939-af5e5b41e404" providerId="ADAL" clId="{B2803751-E132-4CA4-AA21-DD32CCBA468A}" dt="2024-07-16T16:56:51.707" v="8" actId="20577"/>
        <pc:sldMkLst>
          <pc:docMk/>
          <pc:sldMk cId="0" sldId="265"/>
        </pc:sldMkLst>
      </pc:sldChg>
      <pc:sldChg chg="modNotesTx">
        <pc:chgData name="Bracken, Pam" userId="f3aa402d-8a3c-4841-b939-af5e5b41e404" providerId="ADAL" clId="{B2803751-E132-4CA4-AA21-DD32CCBA468A}" dt="2024-07-16T16:56:54.990" v="9" actId="20577"/>
        <pc:sldMkLst>
          <pc:docMk/>
          <pc:sldMk cId="0" sldId="266"/>
        </pc:sldMkLst>
      </pc:sldChg>
      <pc:sldChg chg="modNotesTx">
        <pc:chgData name="Bracken, Pam" userId="f3aa402d-8a3c-4841-b939-af5e5b41e404" providerId="ADAL" clId="{B2803751-E132-4CA4-AA21-DD32CCBA468A}" dt="2024-07-16T16:57:00.972" v="10" actId="20577"/>
        <pc:sldMkLst>
          <pc:docMk/>
          <pc:sldMk cId="0" sldId="267"/>
        </pc:sldMkLst>
      </pc:sldChg>
      <pc:sldChg chg="modNotesTx">
        <pc:chgData name="Bracken, Pam" userId="f3aa402d-8a3c-4841-b939-af5e5b41e404" providerId="ADAL" clId="{B2803751-E132-4CA4-AA21-DD32CCBA468A}" dt="2024-07-16T16:57:05.715" v="11" actId="20577"/>
        <pc:sldMkLst>
          <pc:docMk/>
          <pc:sldMk cId="0" sldId="268"/>
        </pc:sldMkLst>
      </pc:sldChg>
      <pc:sldChg chg="modNotesTx">
        <pc:chgData name="Bracken, Pam" userId="f3aa402d-8a3c-4841-b939-af5e5b41e404" providerId="ADAL" clId="{B2803751-E132-4CA4-AA21-DD32CCBA468A}" dt="2024-07-16T16:57:12.531" v="12" actId="20577"/>
        <pc:sldMkLst>
          <pc:docMk/>
          <pc:sldMk cId="0" sldId="270"/>
        </pc:sldMkLst>
      </pc:sldChg>
      <pc:sldChg chg="modNotesTx">
        <pc:chgData name="Bracken, Pam" userId="f3aa402d-8a3c-4841-b939-af5e5b41e404" providerId="ADAL" clId="{B2803751-E132-4CA4-AA21-DD32CCBA468A}" dt="2024-07-16T16:57:16.440" v="13" actId="20577"/>
        <pc:sldMkLst>
          <pc:docMk/>
          <pc:sldMk cId="0" sldId="271"/>
        </pc:sldMkLst>
      </pc:sldChg>
      <pc:sldChg chg="modNotesTx">
        <pc:chgData name="Bracken, Pam" userId="f3aa402d-8a3c-4841-b939-af5e5b41e404" providerId="ADAL" clId="{B2803751-E132-4CA4-AA21-DD32CCBA468A}" dt="2024-07-16T16:57:22.555" v="14" actId="20577"/>
        <pc:sldMkLst>
          <pc:docMk/>
          <pc:sldMk cId="0" sldId="273"/>
        </pc:sldMkLst>
      </pc:sldChg>
      <pc:sldChg chg="modNotesTx">
        <pc:chgData name="Bracken, Pam" userId="f3aa402d-8a3c-4841-b939-af5e5b41e404" providerId="ADAL" clId="{B2803751-E132-4CA4-AA21-DD32CCBA468A}" dt="2024-07-16T16:57:26.440" v="15" actId="20577"/>
        <pc:sldMkLst>
          <pc:docMk/>
          <pc:sldMk cId="0" sldId="274"/>
        </pc:sldMkLst>
      </pc:sldChg>
      <pc:sldChg chg="modNotesTx">
        <pc:chgData name="Bracken, Pam" userId="f3aa402d-8a3c-4841-b939-af5e5b41e404" providerId="ADAL" clId="{B2803751-E132-4CA4-AA21-DD32CCBA468A}" dt="2024-07-16T16:57:30.236" v="16" actId="20577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ofOsf2tiBBK47YIQc1PvV2P25tsfdcm/edit?usp=sharing&amp;ouid=101224050889907425651&amp;rtpof=true&amp;sd=tru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42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ofOsf2tiBBK47YIQc1PvV2P25tsfdcm/edit?usp=sharing&amp;ouid=101224050889907425651&amp;rtpof=true&amp;sd=tru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42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9gy-1Z2Sa-c?si=fK21CHcK4DKbD50m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xGM6oVHqFc?si=Yswm2FhUIUQuuWm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22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eTaR5fbuo&amp;list=PL-aUhEQeaZXKPmSbLrbvPJxzdPlV4RkmY&amp;index=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er0qhYV1E&amp;list=PL-aUhEQeaZXKPmSbLrbvPJxzdPlV4RkmY&amp;index=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q5IfghAb0&amp;list=PL-aUhEQeaZXKPmSbLrbvPJxzdPlV4RkmY&amp;index=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0n_VYekyg&amp;list=PL-aUhEQeaZXKPmSbLrbvPJxzdPlV4RkmY&amp;index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1a4f93acb_4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d1a4f93acb_4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1a4f93acb_4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1a4f93acb_4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Ask participants to revisit their Collective Brain Dump from earlier in the day. Ask them to list out their four favorite ideas across the top row of a graphic organizer like so: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https://docs.google.com/document/d/1mofOsf2tiBBK47YIQc1PvV2P25tsfdcm/edit?usp=sharing&amp;ouid=101224050889907425651&amp;rtpof=true&amp;sd=true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After listing their favorite ideas, participants will get into groups of two and share their responses. As a team, they will work to help pare each list of four items down to two items on the second row.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Participants will get into groups of four and share their responses from the second row. As a team, they will work to help pare each list of two items down to one item on the third row.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K20 Center. (n.d.). 4-2-1. Strategies.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https://learn.k20center.ou.edu/strategy/142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0258f67b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0258f67b2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Ask participants to revisit their Collective Brain Dump from earlier in the day. Ask them to list out their four favorite ideas across the top row of a graphic organizer like so: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https://docs.google.com/document/d/1mofOsf2tiBBK47YIQc1PvV2P25tsfdcm/edit?usp=sharing&amp;ouid=101224050889907425651&amp;rtpof=true&amp;sd=true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After listing their favorite ideas, participants will get into groups of two and share their responses. As a team, they will work to help pare each list of four items down to two items on the second row.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Participants will get into groups of four and share their responses from the second row. As a team, they will work to help pare each list of two items down to one item on the third row.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4-2-1. Strategies.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https://learn.k20center.ou.edu/strategy/142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1a4f93acb_4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1a4f93acb_4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1a4f93acb_4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1a4f93acb_4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0258f67b2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0258f67b2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Timer Option: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https://timer.k20center.ou.edu/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10 minute timer. [Video]. YouTube. </a:t>
            </a:r>
            <a:r>
              <a:rPr lang="en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https://youtu.be/9gy-1Z2Sa-c?si=fK21CHcK4DKbD50m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1a4f93acb_4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1a4f93acb_4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0258f67b2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0258f67b2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0258f67b2_1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0258f67b2_1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30 minute timer. [Video]. YouTube.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https://youtu.be/yxGM6oVHqFc?si=Yswm2FhUIUQuuWmY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0258f67b2_1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0258f67b2_1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K20 Center. (n.d.). Rose, bud, and thorn.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https://learn.k20center.ou.edu/strategy/2224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0258f67b2_1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0258f67b2_1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Muddiest point.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https://learn.k20center.ou.edu/strategy/109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d1a4f93acb_4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2d1a4f93acb_4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Squiggles.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https://learn.k20center.ou.edu/strategy/936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3fdd3075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3fdd3075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d1a4f93acb_4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d1a4f93acb_4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*this is a K20-created graphic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Squiggles.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https://learn.k20center.ou.edu/strategy/936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70a2ff05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70a2ff05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Squiggles.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https://learn.k20center.ou.edu/strategy/936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1a4f93acb_4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d1a4f93acb_4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1a4f93acb_4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d1a4f93acb_4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Video interview with Instructional Designer, Matt: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https://www.youtube.com/watch?v=dleTaR5fbuo&amp;list=PL-aUhEQeaZXKPmSbLrbvPJxzdPlV4RkmY&amp;index=4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1a4f93acb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1a4f93acb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interview with artist, Charlie: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https://www.youtube.com/watch?v=luer0qhYV1E&amp;list=PL-aUhEQeaZXKPmSbLrbvPJxzdPlV4RkmY&amp;index=3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1a4f93acb_4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1a4f93acb_4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interview with writer, Taylor: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https://www.youtube.com/watch?v=W5q5IfghAb0&amp;list=PL-aUhEQeaZXKPmSbLrbvPJxzdPlV4RkmY&amp;index=2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1a4f93acb_4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1a4f93acb_4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Fair Use Video: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https://www.youtube.com/watch?v=7Z0n_VYekyg&amp;list=PL-aUhEQeaZXKPmSbLrbvPJxzdPlV4RkmY&amp;index=1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640508" y="1475625"/>
            <a:ext cx="507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640503" y="3565175"/>
            <a:ext cx="507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Presenters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16894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11700" y="2612250"/>
            <a:ext cx="85206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304675" y="1152475"/>
            <a:ext cx="452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4675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5019600" y="1152475"/>
            <a:ext cx="452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5eLw-bd-f2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k20center.o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xGM6oVHqF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trek.k20center.ou.edu/survey/16753194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://trek.k20center.ou.edu/survey/03815319" TargetMode="External"/><Relationship Id="rId4" Type="http://schemas.openxmlformats.org/officeDocument/2006/relationships/hyperlink" Target="http://trek.k20center.ou.edu/survey/850816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3640508" y="1475625"/>
            <a:ext cx="507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Back!</a:t>
            </a:r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3640503" y="3300250"/>
            <a:ext cx="5079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Session 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en" dirty="0">
                <a:solidFill>
                  <a:schemeClr val="dk1"/>
                </a:solidFill>
              </a:rPr>
              <a:t>Return to your Lesson Ideas Brain Dump: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u="sng" dirty="0">
                <a:solidFill>
                  <a:schemeClr val="accent5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k20.ou.edu/5eLw-bd-f2f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en" dirty="0">
                <a:solidFill>
                  <a:schemeClr val="dk1"/>
                </a:solidFill>
              </a:rPr>
              <a:t>List your favorite ideas in the rectangles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in the top row of your handout.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en" dirty="0">
                <a:solidFill>
                  <a:schemeClr val="dk1"/>
                </a:solidFill>
              </a:rPr>
              <a:t>In pairs, share your ideas, then work together to narrow your 4 ideas down to 2.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en" dirty="0">
                <a:solidFill>
                  <a:schemeClr val="dk1"/>
                </a:solidFill>
              </a:rPr>
              <a:t>Write those 2 ideas in the rectangles in the middle row.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4–2–1 Graphic Organizer</a:t>
            </a:r>
            <a:endParaRPr dirty="0"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025" y="407150"/>
            <a:ext cx="1766075" cy="17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5"/>
            </a:pPr>
            <a:r>
              <a:rPr lang="en" dirty="0">
                <a:solidFill>
                  <a:schemeClr val="dk1"/>
                </a:solidFill>
              </a:rPr>
              <a:t>In small groups, share your 2 ideas,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then work together to narrow your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2 ideas down to 1.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5"/>
            </a:pPr>
            <a:r>
              <a:rPr lang="en" dirty="0">
                <a:solidFill>
                  <a:schemeClr val="dk1"/>
                </a:solidFill>
              </a:rPr>
              <a:t>Write that 1 idea in the rectangle in the last row.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4–2–1 Graphic Organizer</a:t>
            </a:r>
            <a:endParaRPr dirty="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025" y="407150"/>
            <a:ext cx="1766075" cy="17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499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 that you have your idea, let’s start developing your lesson plan.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 your 5E Lesson Outline handout to start making a plan.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the </a:t>
            </a:r>
            <a:r>
              <a:rPr lang="en" b="1" dirty="0"/>
              <a:t>snapshot</a:t>
            </a:r>
            <a:r>
              <a:rPr lang="en" dirty="0"/>
              <a:t> ideas in the 5E Phases section.</a:t>
            </a:r>
            <a:endParaRPr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 Development Plan (CDP)</a:t>
            </a:r>
            <a:endParaRPr dirty="0"/>
          </a:p>
        </p:txBody>
      </p:sp>
      <p:sp>
        <p:nvSpPr>
          <p:cNvPr id="104" name="Google Shape;104;p17"/>
          <p:cNvSpPr/>
          <p:nvPr/>
        </p:nvSpPr>
        <p:spPr>
          <a:xfrm>
            <a:off x="6538150" y="1535025"/>
            <a:ext cx="1753800" cy="2429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t="-2041" b="13263"/>
          <a:stretch/>
        </p:blipFill>
        <p:spPr>
          <a:xfrm>
            <a:off x="6337475" y="1165375"/>
            <a:ext cx="2465694" cy="3688308"/>
          </a:xfrm>
          <a:prstGeom prst="flowChartDocumen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 with the whole group a brief summary of your snapshot.</a:t>
            </a: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CDP: Share Out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475" y="2459525"/>
            <a:ext cx="3377250" cy="18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4451400" y="1892475"/>
            <a:ext cx="3377400" cy="55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Break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Which strategies might fit your needs?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there a strategy that you would like to try out?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could you use a strategy in different phases of the 5E lesson?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Example: </a:t>
            </a:r>
            <a:r>
              <a:rPr lang="en" sz="2200" i="1" dirty="0"/>
              <a:t>Honeycomb Harvest</a:t>
            </a:r>
            <a:endParaRPr sz="2200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Could you modify a strategy to better fit your needs?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Surprising, Interesting, </a:t>
            </a:r>
            <a:r>
              <a:rPr lang="en" sz="2200" b="1" i="1" dirty="0">
                <a:solidFill>
                  <a:srgbClr val="662D91"/>
                </a:solidFill>
              </a:rPr>
              <a:t>Troubling</a:t>
            </a:r>
            <a:br>
              <a:rPr lang="en" sz="2200" dirty="0"/>
            </a:br>
            <a:r>
              <a:rPr lang="en" sz="2200" dirty="0"/>
              <a:t>→ Surprising, Interesting, </a:t>
            </a:r>
            <a:r>
              <a:rPr lang="en" sz="2200" b="1" i="1" dirty="0">
                <a:solidFill>
                  <a:srgbClr val="662D91"/>
                </a:solidFill>
              </a:rPr>
              <a:t>Takeaways</a:t>
            </a:r>
            <a:endParaRPr sz="2200" b="1" i="1" dirty="0">
              <a:solidFill>
                <a:srgbClr val="662D9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b="1" i="1" dirty="0">
                <a:solidFill>
                  <a:srgbClr val="662D91"/>
                </a:solidFill>
              </a:rPr>
              <a:t>Four</a:t>
            </a:r>
            <a:r>
              <a:rPr lang="en" sz="2200" dirty="0"/>
              <a:t> Corners → </a:t>
            </a:r>
            <a:r>
              <a:rPr lang="en" sz="2200" b="1" i="1" dirty="0">
                <a:solidFill>
                  <a:srgbClr val="662D91"/>
                </a:solidFill>
              </a:rPr>
              <a:t>Two</a:t>
            </a:r>
            <a:r>
              <a:rPr lang="en" sz="2200" dirty="0"/>
              <a:t> Corners</a:t>
            </a:r>
            <a:endParaRPr sz="2200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 Resources: </a:t>
            </a:r>
            <a:r>
              <a:rPr lang="en" sz="3200" dirty="0"/>
              <a:t>Instructional Strategies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Go to </a:t>
            </a:r>
            <a:r>
              <a:rPr lang="en" u="sng" dirty="0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LEARN.K20Center.OU.edu</a:t>
            </a:r>
            <a:r>
              <a:rPr lang="en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Click the “Sign In” button.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Follow the prompts to sign in or create an account.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Select the “Create” tab.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Click the “Create 5E Lesson” button.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Into LEARN</a:t>
            </a:r>
            <a:endParaRPr dirty="0"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8200" y="3465723"/>
            <a:ext cx="6215057" cy="16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this dedicated time to take your ideas and draft your 5E outline.</a:t>
            </a:r>
            <a:endParaRPr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Writing Time</a:t>
            </a:r>
            <a:endParaRPr dirty="0"/>
          </a:p>
        </p:txBody>
      </p:sp>
      <p:pic>
        <p:nvPicPr>
          <p:cNvPr id="137" name="Google Shape;137;p22" title="K20 Center 3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00" y="2229150"/>
            <a:ext cx="4477800" cy="25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1284800" y="9795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62D91"/>
                </a:solidFill>
              </a:rPr>
              <a:t>Rose:</a:t>
            </a:r>
            <a:r>
              <a:rPr lang="en" dirty="0"/>
              <a:t> What part of the lesson feels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most developed and certain so far?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62D91"/>
                </a:solidFill>
              </a:rPr>
              <a:t>Bud:</a:t>
            </a:r>
            <a:r>
              <a:rPr lang="en" dirty="0"/>
              <a:t> What part are you excited about working to develop further?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62D91"/>
                </a:solidFill>
              </a:rPr>
              <a:t>Thorn:</a:t>
            </a:r>
            <a:r>
              <a:rPr lang="en" dirty="0"/>
              <a:t> </a:t>
            </a:r>
            <a:r>
              <a:rPr lang="en" dirty="0">
                <a:solidFill>
                  <a:schemeClr val="dk1"/>
                </a:solidFill>
              </a:rPr>
              <a:t>What struggles or questions have you encountered that you need support on?</a:t>
            </a:r>
            <a:endParaRPr dirty="0"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284800" y="388725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Reflection</a:t>
            </a:r>
            <a:endParaRPr dirty="0"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325" y="388725"/>
            <a:ext cx="2124774" cy="241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On a sticky note, write your responses.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Crystal Clear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Of everything we have discussed about standards-based, 5E lessons, what do you feel the most confident about?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What do you think is the clearest?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Muddiest Point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What do you feel the least confident about?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What do you think is the most confusing (muddiest)?</a:t>
            </a:r>
            <a:endParaRPr sz="2200"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</a:t>
            </a:r>
            <a:endParaRPr dirty="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900" y="407150"/>
            <a:ext cx="1926200" cy="1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Drawing is a great way to develop</a:t>
            </a:r>
            <a:br>
              <a:rPr lang="en" dirty="0"/>
            </a:br>
            <a:r>
              <a:rPr lang="en" dirty="0"/>
              <a:t>ideas when one is feeling overworked.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On a sticky note, draw a small squiggly line or shape.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Pass your note to the person on your right.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Look at the new note in front of you and turn the squiggly line or shape into a recognizable image.</a:t>
            </a:r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Squiggles Activity</a:t>
            </a:r>
            <a:endParaRPr dirty="0"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948" y="407150"/>
            <a:ext cx="2002150" cy="17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TREK Evaluation: Day 2 PM</a:t>
            </a:r>
            <a:endParaRPr dirty="0"/>
          </a:p>
        </p:txBody>
      </p:sp>
      <p:graphicFrame>
        <p:nvGraphicFramePr>
          <p:cNvPr id="157" name="Google Shape;157;p25"/>
          <p:cNvGraphicFramePr/>
          <p:nvPr>
            <p:extLst>
              <p:ext uri="{D42A27DB-BD31-4B8C-83A1-F6EECF244321}">
                <p14:modId xmlns:p14="http://schemas.microsoft.com/office/powerpoint/2010/main" val="2958615258"/>
              </p:ext>
            </p:extLst>
          </p:nvPr>
        </p:nvGraphicFramePr>
        <p:xfrm>
          <a:off x="1284800" y="1284325"/>
          <a:ext cx="7518300" cy="3482675"/>
        </p:xfrm>
        <a:graphic>
          <a:graphicData uri="http://schemas.openxmlformats.org/drawingml/2006/table">
            <a:tbl>
              <a:tblPr>
                <a:noFill/>
                <a:tableStyleId>{1FCF1788-02F1-4D22-8C9C-8827B2539B02}</a:tableStyleId>
              </a:tblPr>
              <a:tblGrid>
                <a:gridCol w="250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/>
                        <a:t>GUMS</a:t>
                      </a:r>
                      <a:endParaRPr sz="2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/>
                        <a:t>FUTURE</a:t>
                      </a:r>
                      <a:endParaRPr sz="2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/>
                        <a:t>OKC</a:t>
                      </a:r>
                      <a:endParaRPr sz="2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survey/16753194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survey/85081623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survey/03815319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8" name="Google Shape;15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1025" y="1772475"/>
            <a:ext cx="1673352" cy="16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7275" y="1772475"/>
            <a:ext cx="1673352" cy="16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3525" y="1772475"/>
            <a:ext cx="1673352" cy="167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300" y="403450"/>
            <a:ext cx="7709501" cy="43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84800" y="133775"/>
            <a:ext cx="7518300" cy="7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Squiggles Example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Place all of the sticky notes in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the center of the table.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Select one that you think could be the theme of the lesson.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Add that to the Brain Dump as a possible theme.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Squiggles Activity</a:t>
            </a:r>
            <a:endParaRPr dirty="0"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948" y="407150"/>
            <a:ext cx="2002150" cy="17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you have an idea. Now what?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will collaborate with your curriculum specialist and serve as the subject-matter expert (SME) for the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will then be partnered with an instructional designer (ID).</a:t>
            </a:r>
            <a:endParaRPr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Lesson Writing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K20 Center has a team of instructional designers (IDs) who can help with: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brainstorming and developing activities,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tech integration and development,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authenticity and 5E model alignment,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communicating your ideas for another teacher to use,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and more!</a:t>
            </a:r>
            <a:endParaRPr dirty="0"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Design Team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1284800" y="9795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 K20 Center has a team of graphic artists who can help with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creating custom graphics,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formatting for accessibility and consistency,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branding,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and more!</a:t>
            </a:r>
            <a:endParaRPr dirty="0"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2446050" y="96675"/>
            <a:ext cx="63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 Team</a:t>
            </a:r>
            <a:endParaRPr dirty="0"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150" y="-106212"/>
            <a:ext cx="1247575" cy="12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950" y="3597800"/>
            <a:ext cx="1847449" cy="13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325" y="3549575"/>
            <a:ext cx="1299525" cy="14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5350" y="3549576"/>
            <a:ext cx="1677477" cy="148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8725" y="3504538"/>
            <a:ext cx="1573975" cy="15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 K20 Center has a team of technical and creative writers who can help with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developing ideas for written texts,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writing a story, passage, or body of text,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copy editing (for both clarity and consistency),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finding just the right words and phrases,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checking sources and assisting with citations,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dirty="0">
                <a:solidFill>
                  <a:schemeClr val="dk1"/>
                </a:solidFill>
              </a:rPr>
              <a:t>and more!</a:t>
            </a: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Writing Team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publishing material to LEARN, we need to keep in mind copyright laws and how they are different outside of a classroom setting.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Keep track of your sources.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Where did you find that short story, math problem, video, diagram, or graphic?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We can draw inspiration from but likely cannot use paid-for materials: PD resources, TPT content, etc.</a:t>
            </a:r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Fair Use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1483</Words>
  <Application>Microsoft Macintosh PowerPoint</Application>
  <PresentationFormat>On-screen Show (16:9)</PresentationFormat>
  <Paragraphs>132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 Light</vt:lpstr>
      <vt:lpstr>Welcome Back!</vt:lpstr>
      <vt:lpstr>Squiggles Activity</vt:lpstr>
      <vt:lpstr>Squiggles Example</vt:lpstr>
      <vt:lpstr>Squiggles Activity</vt:lpstr>
      <vt:lpstr>5E Lesson Writing</vt:lpstr>
      <vt:lpstr>Instructional Design Team</vt:lpstr>
      <vt:lpstr>Art Team</vt:lpstr>
      <vt:lpstr>Writing Team</vt:lpstr>
      <vt:lpstr>Fair Use</vt:lpstr>
      <vt:lpstr>4–2–1 Graphic Organizer</vt:lpstr>
      <vt:lpstr>4–2–1 Graphic Organizer</vt:lpstr>
      <vt:lpstr>Content Development Plan (CDP)</vt:lpstr>
      <vt:lpstr>CDP: Share Out</vt:lpstr>
      <vt:lpstr>PowerPoint Presentation</vt:lpstr>
      <vt:lpstr>LEARN Resources: Instructional Strategies</vt:lpstr>
      <vt:lpstr>Into LEARN</vt:lpstr>
      <vt:lpstr>Lesson Writing Time</vt:lpstr>
      <vt:lpstr>Lesson Reflection</vt:lpstr>
      <vt:lpstr>Reflection</vt:lpstr>
      <vt:lpstr>TREK Evaluation: Day 2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Gracia, Ann M.</cp:lastModifiedBy>
  <cp:revision>2</cp:revision>
  <dcterms:modified xsi:type="dcterms:W3CDTF">2024-08-05T16:35:54Z</dcterms:modified>
</cp:coreProperties>
</file>