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/>
    <p:restoredTop sz="94694"/>
  </p:normalViewPr>
  <p:slideViewPr>
    <p:cSldViewPr snapToGrid="0">
      <p:cViewPr varScale="1">
        <p:scale>
          <a:sx n="161" d="100"/>
          <a:sy n="161" d="100"/>
        </p:scale>
        <p:origin x="2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l2MVsYVxlE&amp;t=1s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cEEAnwOt2c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bjcwzinQlEE" TargetMode="Externa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tech-tool/645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8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6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en-US" dirty="0"/>
              <a:t>What is the 5E instructional model?. YouTube.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https://www.youtube.com/watch?v=9l2MVsYVxlE&amp;t=1s</a:t>
            </a:r>
            <a:r>
              <a:rPr lang="en-US" dirty="0"/>
              <a:t> </a:t>
            </a:r>
            <a:endParaRPr i="1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749d22244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9" name="Google Shape;149;g2749d22244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73f184c13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g273f184c13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73f184c13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73f184c13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73f184c13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g273f184c13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(2021, September 21). </a:t>
            </a:r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 20 minute timer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[Video]. YouTube.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3"/>
              </a:rPr>
              <a:t> </a:t>
            </a:r>
            <a:r>
              <a:rPr lang="en-US" sz="1800" b="0" i="0" u="sng" strike="noStrike" dirty="0">
                <a:solidFill>
                  <a:srgbClr val="2200CC"/>
                </a:solidFill>
                <a:effectLst/>
                <a:latin typeface="Arial" panose="020B0604020202020204" pitchFamily="34" charset="0"/>
                <a:hlinkClick r:id="rId4"/>
              </a:rPr>
              <a:t>https://www.youtube.com/watch?v=bjcwzinQlEE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73f184c13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g273f184c13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Mentimeter. Tech Tool.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https://learn.k20center.ou.edu/tech-tool/645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7824387a05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Fist to five. Strategies. Retrieved from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https://learn.k20center.ou.edu/strategy/68</a:t>
            </a:r>
            <a:endParaRPr/>
          </a:p>
        </p:txBody>
      </p:sp>
      <p:sp>
        <p:nvSpPr>
          <p:cNvPr id="105" name="Google Shape;105;g27824387a05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73f184c13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g273f184c13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S-I-T (Surprising, Interesting, Troubling). Strategies. Retrieved from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https://learn.k20center.ou.edu/strategy/926</a:t>
            </a:r>
            <a:endParaRPr/>
          </a:p>
        </p:txBody>
      </p:sp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l2MVsYVxlE?start=1&amp;feature=oembed" TargetMode="Externa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jcwzinQlEE?feature=oembed" TargetMode="Externa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The 5E Instructional Model</a:t>
            </a:r>
            <a:endParaRPr/>
          </a:p>
        </p:txBody>
      </p:sp>
      <p:pic>
        <p:nvPicPr>
          <p:cNvPr id="2" name="Online Media 1" descr="What is the 5E Instructional Model?">
            <a:hlinkClick r:id="" action="ppaction://media"/>
            <a:extLst>
              <a:ext uri="{FF2B5EF4-FFF2-40B4-BE49-F238E27FC236}">
                <a16:creationId xmlns:a16="http://schemas.microsoft.com/office/drawing/2014/main" id="{E8DA914E-8CEF-0465-B5E8-B71654B201A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49895" y="1246148"/>
            <a:ext cx="5844209" cy="33019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Share out - 5E Brief with S-I-T</a:t>
            </a:r>
            <a:endParaRPr/>
          </a:p>
        </p:txBody>
      </p:sp>
      <p:sp>
        <p:nvSpPr>
          <p:cNvPr id="152" name="Google Shape;152;p32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52650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/>
              <a:t>Share within your group something you found in the reading or the video</a:t>
            </a: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/>
          </a:p>
          <a:p>
            <a:pPr marL="9144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●"/>
            </a:pPr>
            <a:r>
              <a:rPr lang="en-US" sz="2500"/>
              <a:t>What was one:</a:t>
            </a:r>
            <a:endParaRPr sz="2500"/>
          </a:p>
          <a:p>
            <a:pPr marL="1371600" lvl="1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○"/>
            </a:pPr>
            <a:r>
              <a:rPr lang="en-US" sz="2500">
                <a:solidFill>
                  <a:srgbClr val="910D28"/>
                </a:solidFill>
              </a:rPr>
              <a:t>S</a:t>
            </a:r>
            <a:r>
              <a:rPr lang="en-US" sz="2500"/>
              <a:t>urprising fact or idea?</a:t>
            </a:r>
            <a:endParaRPr sz="2500"/>
          </a:p>
          <a:p>
            <a:pPr marL="1371600" lvl="1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○"/>
            </a:pPr>
            <a:r>
              <a:rPr lang="en-US" sz="2500">
                <a:solidFill>
                  <a:srgbClr val="910D28"/>
                </a:solidFill>
              </a:rPr>
              <a:t>I</a:t>
            </a:r>
            <a:r>
              <a:rPr lang="en-US" sz="2500"/>
              <a:t>nteresting fact or idea?</a:t>
            </a:r>
            <a:endParaRPr sz="2500"/>
          </a:p>
          <a:p>
            <a:pPr marL="1371600" lvl="1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○"/>
            </a:pPr>
            <a:r>
              <a:rPr lang="en-US" sz="2500">
                <a:solidFill>
                  <a:srgbClr val="910D28"/>
                </a:solidFill>
              </a:rPr>
              <a:t>T</a:t>
            </a:r>
            <a:r>
              <a:rPr lang="en-US" sz="2500"/>
              <a:t>hought provoking fact or idea?</a:t>
            </a:r>
            <a:endParaRPr sz="2500"/>
          </a:p>
          <a:p>
            <a:pPr marL="9144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●"/>
            </a:pPr>
            <a:r>
              <a:rPr lang="en-US" sz="2700"/>
              <a:t>What could the 5E model look like in your classroom? </a:t>
            </a:r>
            <a:endParaRPr sz="2500"/>
          </a:p>
        </p:txBody>
      </p:sp>
      <p:pic>
        <p:nvPicPr>
          <p:cNvPr id="153" name="Google Shape;153;p32" title="SIT2.png"/>
          <p:cNvPicPr preferRelativeResize="0"/>
          <p:nvPr/>
        </p:nvPicPr>
        <p:blipFill rotWithShape="1">
          <a:blip r:embed="rId3">
            <a:alphaModFix/>
          </a:blip>
          <a:srcRect r="18923" b="19283"/>
          <a:stretch/>
        </p:blipFill>
        <p:spPr>
          <a:xfrm>
            <a:off x="6210525" y="1357438"/>
            <a:ext cx="2212526" cy="2428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3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8298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6400" algn="l" rtl="0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 sz="2800"/>
              <a:t>What are some reasons why you would need to modify a lesson?</a:t>
            </a:r>
            <a:endParaRPr sz="2200"/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 sz="2800"/>
              <a:t>Is it possible to still have an authentic lesson if you modify or remove an E? Why or why not?</a:t>
            </a:r>
            <a:endParaRPr sz="2800"/>
          </a:p>
        </p:txBody>
      </p:sp>
      <p:sp>
        <p:nvSpPr>
          <p:cNvPr id="159" name="Google Shape;159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Learning to Let It Go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4"/>
          <p:cNvSpPr txBox="1">
            <a:spLocks noGrp="1"/>
          </p:cNvSpPr>
          <p:nvPr>
            <p:ph type="title"/>
          </p:nvPr>
        </p:nvSpPr>
        <p:spPr>
          <a:xfrm>
            <a:off x="515702" y="1485177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Peer Teaching</a:t>
            </a:r>
            <a:endParaRPr/>
          </a:p>
        </p:txBody>
      </p:sp>
      <p:sp>
        <p:nvSpPr>
          <p:cNvPr id="165" name="Google Shape;165;p34"/>
          <p:cNvSpPr txBox="1">
            <a:spLocks noGrp="1"/>
          </p:cNvSpPr>
          <p:nvPr>
            <p:ph type="body" idx="1"/>
          </p:nvPr>
        </p:nvSpPr>
        <p:spPr>
          <a:xfrm>
            <a:off x="515702" y="2526123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Modeling a 5E Lesson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5"/>
          <p:cNvSpPr txBox="1">
            <a:spLocks noGrp="1"/>
          </p:cNvSpPr>
          <p:nvPr>
            <p:ph type="body" idx="1"/>
          </p:nvPr>
        </p:nvSpPr>
        <p:spPr>
          <a:xfrm>
            <a:off x="914400" y="886550"/>
            <a:ext cx="6171600" cy="39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Review the provided lesson on LEARN.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Each person in your group will pick a different E from the lesson to peer teach.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Determine how much time each person will need - you will only have an hour.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Modify your E and the relevant slide(s) in the PPT to suit your personal style.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Be prepared to facilitate your E in your groups.</a:t>
            </a:r>
            <a:endParaRPr sz="2400"/>
          </a:p>
        </p:txBody>
      </p:sp>
      <p:sp>
        <p:nvSpPr>
          <p:cNvPr id="171" name="Google Shape;171;p35"/>
          <p:cNvSpPr txBox="1">
            <a:spLocks noGrp="1"/>
          </p:cNvSpPr>
          <p:nvPr>
            <p:ph type="title"/>
          </p:nvPr>
        </p:nvSpPr>
        <p:spPr>
          <a:xfrm>
            <a:off x="457200" y="307250"/>
            <a:ext cx="82296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Structure</a:t>
            </a:r>
            <a:endParaRPr/>
          </a:p>
        </p:txBody>
      </p:sp>
      <p:pic>
        <p:nvPicPr>
          <p:cNvPr id="2" name="Online Media 1" descr="K20 Center 20 minute timer">
            <a:hlinkClick r:id="" action="ppaction://media"/>
            <a:extLst>
              <a:ext uri="{FF2B5EF4-FFF2-40B4-BE49-F238E27FC236}">
                <a16:creationId xmlns:a16="http://schemas.microsoft.com/office/drawing/2014/main" id="{80F9887A-C9DB-8362-6CCD-900520FBAC2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379155" y="169000"/>
            <a:ext cx="2540000" cy="143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6"/>
          <p:cNvSpPr txBox="1">
            <a:spLocks noGrp="1"/>
          </p:cNvSpPr>
          <p:nvPr>
            <p:ph type="body" idx="1"/>
          </p:nvPr>
        </p:nvSpPr>
        <p:spPr>
          <a:xfrm>
            <a:off x="457200" y="1011050"/>
            <a:ext cx="8229600" cy="37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Answer the following questions on your reflection paper:</a:t>
            </a:r>
            <a:endParaRPr sz="2400"/>
          </a:p>
          <a:p>
            <a:pPr marL="51435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lang="en-US" sz="1900"/>
              <a:t>How did the experience of teaching your peers impact your understanding of Authenticity in the context of education?</a:t>
            </a:r>
            <a:endParaRPr sz="1900"/>
          </a:p>
          <a:p>
            <a:pPr marL="51435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lang="en-US" sz="1900"/>
              <a:t>In what ways did you incorporate your personal teaching style? How did this influence the reception of the lesson by your peers?</a:t>
            </a:r>
            <a:endParaRPr sz="1900"/>
          </a:p>
          <a:p>
            <a:pPr marL="51435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lang="en-US" sz="1900"/>
              <a:t>After receiving feedback from your peers, how comfortable are you with facilitating a 5E lesson?</a:t>
            </a:r>
            <a:endParaRPr sz="1900"/>
          </a:p>
          <a:p>
            <a:pPr marL="51435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lang="en-US" sz="1900"/>
              <a:t>How do you plan to further cultivate Authenticity in your future teaching experiences based on what you learned from this peer teaching opportunity?</a:t>
            </a:r>
            <a:endParaRPr sz="1900"/>
          </a:p>
        </p:txBody>
      </p:sp>
      <p:sp>
        <p:nvSpPr>
          <p:cNvPr id="178" name="Google Shape;178;p36"/>
          <p:cNvSpPr txBox="1">
            <a:spLocks noGrp="1"/>
          </p:cNvSpPr>
          <p:nvPr>
            <p:ph type="title"/>
          </p:nvPr>
        </p:nvSpPr>
        <p:spPr>
          <a:xfrm>
            <a:off x="457200" y="307249"/>
            <a:ext cx="8229600" cy="7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Peer Teaching Reflection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0" y="1007600"/>
            <a:ext cx="7851600" cy="16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From Theory to Practice</a:t>
            </a:r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0" y="2623050"/>
            <a:ext cx="7854600" cy="10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sz="4100"/>
              <a:t>The 5E Learning Model</a:t>
            </a:r>
            <a:endParaRPr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9500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 a scale of 1 to 5 what do you already know about 5E?</a:t>
            </a:r>
            <a:endParaRPr/>
          </a:p>
          <a:p>
            <a:pPr marL="9144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Go to Menti.com</a:t>
            </a:r>
            <a:endParaRPr/>
          </a:p>
          <a:p>
            <a:pPr marL="9144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Enter the code: </a:t>
            </a:r>
            <a:r>
              <a:rPr lang="en-US">
                <a:highlight>
                  <a:srgbClr val="FFFF00"/>
                </a:highlight>
              </a:rPr>
              <a:t>[INSERT CODE HERE]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Menti</a:t>
            </a:r>
            <a:endParaRPr/>
          </a:p>
        </p:txBody>
      </p:sp>
      <p:pic>
        <p:nvPicPr>
          <p:cNvPr id="102" name="Google Shape;102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0649" y="89499"/>
            <a:ext cx="1263375" cy="126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do you already know about 5E?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</a:pPr>
            <a:endParaRPr sz="240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1 = No knowledge 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2 = Little knowledge 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3 = Some knowledge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4 = Knowledge plus experience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5 = Could teach others how to use them</a:t>
            </a:r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Fist to Five</a:t>
            </a:r>
            <a:endParaRPr/>
          </a:p>
        </p:txBody>
      </p:sp>
      <p:pic>
        <p:nvPicPr>
          <p:cNvPr id="109" name="Google Shape;10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5000" y="398463"/>
            <a:ext cx="2501800" cy="67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body" idx="1"/>
          </p:nvPr>
        </p:nvSpPr>
        <p:spPr>
          <a:xfrm>
            <a:off x="530352" y="21917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3100"/>
              <a:t>How does the 5E lesson framework support authentic teaching and learning practices?</a:t>
            </a:r>
            <a:endParaRPr sz="3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Learning Goals</a:t>
            </a:r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body" idx="1"/>
          </p:nvPr>
        </p:nvSpPr>
        <p:spPr>
          <a:xfrm>
            <a:off x="530350" y="2028501"/>
            <a:ext cx="7772400" cy="18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-3937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Demonstrate knowledge of authenticity and principles of 5E on a LEARN lesson.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Modify and facilitate a 5E lesson.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8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5E Instructional Model</a:t>
            </a:r>
            <a:endParaRPr/>
          </a:p>
        </p:txBody>
      </p:sp>
      <p:sp>
        <p:nvSpPr>
          <p:cNvPr id="127" name="Google Shape;127;p28"/>
          <p:cNvSpPr txBox="1">
            <a:spLocks noGrp="1"/>
          </p:cNvSpPr>
          <p:nvPr>
            <p:ph type="body" idx="1"/>
          </p:nvPr>
        </p:nvSpPr>
        <p:spPr>
          <a:xfrm>
            <a:off x="530352" y="21603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3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3000"/>
              <a:t>Take a moment to read through the 5E Lesson Framework handout to learn more about each 5E component</a:t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>
            <a:spLocks noGrp="1"/>
          </p:cNvSpPr>
          <p:nvPr>
            <p:ph type="body" idx="1"/>
          </p:nvPr>
        </p:nvSpPr>
        <p:spPr>
          <a:xfrm>
            <a:off x="457200" y="1469575"/>
            <a:ext cx="8229600" cy="3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4127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/>
              <a:t>Explore the lesson provided to you.</a:t>
            </a:r>
            <a:endParaRPr sz="2900"/>
          </a:p>
          <a:p>
            <a:pPr marL="45720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/>
              <a:t>Using the handout on your table, identify examples in the lesson that accomplish each 5E component.</a:t>
            </a:r>
            <a:endParaRPr sz="2900"/>
          </a:p>
          <a:p>
            <a:pPr marL="45720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/>
              <a:t>Identify what component(s) of Authenticity are in each section.</a:t>
            </a:r>
            <a:endParaRPr sz="2900"/>
          </a:p>
          <a:p>
            <a:pPr marL="45720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/>
              <a:t>Discuss within your group and be prepared to share out.</a:t>
            </a:r>
            <a:endParaRPr sz="2900"/>
          </a:p>
        </p:txBody>
      </p:sp>
      <p:sp>
        <p:nvSpPr>
          <p:cNvPr id="133" name="Google Shape;133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Vetting a 5E Lesson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5E Brief with S-I-T</a:t>
            </a:r>
            <a:endParaRPr/>
          </a:p>
        </p:txBody>
      </p:sp>
      <p:sp>
        <p:nvSpPr>
          <p:cNvPr id="139" name="Google Shape;139;p3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/>
              <a:t>Review the 5E Brief</a:t>
            </a:r>
            <a:endParaRPr sz="2700"/>
          </a:p>
          <a:p>
            <a:pPr marL="9144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sz="2700"/>
              <a:t>What is one:</a:t>
            </a:r>
            <a:endParaRPr sz="2700"/>
          </a:p>
          <a:p>
            <a:pPr marL="137160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○"/>
            </a:pPr>
            <a:r>
              <a:rPr lang="en-US" sz="2700">
                <a:solidFill>
                  <a:srgbClr val="910D28"/>
                </a:solidFill>
              </a:rPr>
              <a:t>S</a:t>
            </a:r>
            <a:r>
              <a:rPr lang="en-US" sz="2700"/>
              <a:t>urprising fact or idea?</a:t>
            </a:r>
            <a:endParaRPr sz="2700"/>
          </a:p>
          <a:p>
            <a:pPr marL="137160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○"/>
            </a:pPr>
            <a:r>
              <a:rPr lang="en-US" sz="2700">
                <a:solidFill>
                  <a:srgbClr val="910D28"/>
                </a:solidFill>
              </a:rPr>
              <a:t>I</a:t>
            </a:r>
            <a:r>
              <a:rPr lang="en-US" sz="2700"/>
              <a:t>nteresting fact or idea?</a:t>
            </a:r>
            <a:endParaRPr sz="2700"/>
          </a:p>
          <a:p>
            <a:pPr marL="137160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○"/>
            </a:pPr>
            <a:r>
              <a:rPr lang="en-US" sz="2700">
                <a:solidFill>
                  <a:srgbClr val="910D28"/>
                </a:solidFill>
              </a:rPr>
              <a:t>T</a:t>
            </a:r>
            <a:r>
              <a:rPr lang="en-US" sz="2700"/>
              <a:t>hought-provoking fact or idea?</a:t>
            </a:r>
            <a:endParaRPr/>
          </a:p>
        </p:txBody>
      </p:sp>
      <p:pic>
        <p:nvPicPr>
          <p:cNvPr id="140" name="Google Shape;140;p30" title="SIT2.png"/>
          <p:cNvPicPr preferRelativeResize="0"/>
          <p:nvPr/>
        </p:nvPicPr>
        <p:blipFill rotWithShape="1">
          <a:blip r:embed="rId3">
            <a:alphaModFix/>
          </a:blip>
          <a:srcRect r="18923" b="19283"/>
          <a:stretch/>
        </p:blipFill>
        <p:spPr>
          <a:xfrm>
            <a:off x="6210525" y="1357438"/>
            <a:ext cx="2212526" cy="2428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626</Words>
  <Application>Microsoft Macintosh PowerPoint</Application>
  <PresentationFormat>On-screen Show (16:9)</PresentationFormat>
  <Paragraphs>65</Paragraphs>
  <Slides>15</Slides>
  <Notes>15</Notes>
  <HiddenSlides>1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Noto Sans Symbols</vt:lpstr>
      <vt:lpstr>LEARN theme</vt:lpstr>
      <vt:lpstr>LEARN theme</vt:lpstr>
      <vt:lpstr>PowerPoint Presentation</vt:lpstr>
      <vt:lpstr>From Theory to Practice</vt:lpstr>
      <vt:lpstr>Menti</vt:lpstr>
      <vt:lpstr>Fist to Five</vt:lpstr>
      <vt:lpstr>Essential Question</vt:lpstr>
      <vt:lpstr>Learning Goals</vt:lpstr>
      <vt:lpstr>5E Instructional Model</vt:lpstr>
      <vt:lpstr>Vetting a 5E Lesson</vt:lpstr>
      <vt:lpstr>5E Brief with S-I-T</vt:lpstr>
      <vt:lpstr>The 5E Instructional Model</vt:lpstr>
      <vt:lpstr>Share out - 5E Brief with S-I-T</vt:lpstr>
      <vt:lpstr>Learning to Let It Go</vt:lpstr>
      <vt:lpstr>Peer Teaching</vt:lpstr>
      <vt:lpstr>Structure</vt:lpstr>
      <vt:lpstr>Peer Teaching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Johnson, Rachelle J.</cp:lastModifiedBy>
  <cp:revision>2</cp:revision>
  <dcterms:modified xsi:type="dcterms:W3CDTF">2024-08-07T20:08:28Z</dcterms:modified>
</cp:coreProperties>
</file>