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  <p:sldMasterId id="2147483681" r:id="rId2"/>
  </p:sldMasterIdLst>
  <p:notesMasterIdLst>
    <p:notesMasterId r:id="rId19"/>
  </p:notesMasterIdLst>
  <p:sldIdLst>
    <p:sldId id="256" r:id="rId3"/>
    <p:sldId id="257" r:id="rId4"/>
    <p:sldId id="276" r:id="rId5"/>
    <p:sldId id="277" r:id="rId6"/>
    <p:sldId id="262" r:id="rId7"/>
    <p:sldId id="263" r:id="rId8"/>
    <p:sldId id="275" r:id="rId9"/>
    <p:sldId id="260" r:id="rId10"/>
    <p:sldId id="272" r:id="rId11"/>
    <p:sldId id="273" r:id="rId12"/>
    <p:sldId id="274" r:id="rId13"/>
    <p:sldId id="278" r:id="rId14"/>
    <p:sldId id="282" r:id="rId15"/>
    <p:sldId id="280" r:id="rId16"/>
    <p:sldId id="281" r:id="rId17"/>
    <p:sldId id="283" r:id="rId18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EDF182F-1DE7-4F13-8AA3-002D9E3B458A}">
  <a:tblStyle styleId="{BEDF182F-1DE7-4F13-8AA3-002D9E3B458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286"/>
  </p:normalViewPr>
  <p:slideViewPr>
    <p:cSldViewPr snapToGrid="0">
      <p:cViewPr varScale="1">
        <p:scale>
          <a:sx n="197" d="100"/>
          <a:sy n="197" d="100"/>
        </p:scale>
        <p:origin x="7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3;n">
            <a:extLst>
              <a:ext uri="{FF2B5EF4-FFF2-40B4-BE49-F238E27FC236}">
                <a16:creationId xmlns:a16="http://schemas.microsoft.com/office/drawing/2014/main" id="{8624FC82-B5A2-5FA3-CBF3-BCBFA34F9D9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>
              <a:gd name="T0" fmla="*/ 0 w 120000"/>
              <a:gd name="T1" fmla="*/ 0 h 120000"/>
              <a:gd name="T2" fmla="*/ 120000 w 120000"/>
              <a:gd name="T3" fmla="*/ 0 h 120000"/>
              <a:gd name="T4" fmla="*/ 120000 w 120000"/>
              <a:gd name="T5" fmla="*/ 120000 h 120000"/>
              <a:gd name="T6" fmla="*/ 0 w 120000"/>
              <a:gd name="T7" fmla="*/ 120000 h 120000"/>
              <a:gd name="T8" fmla="*/ 0 w 120000"/>
              <a:gd name="T9" fmla="*/ 0 h 12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Google Shape;4;n">
            <a:extLst>
              <a:ext uri="{FF2B5EF4-FFF2-40B4-BE49-F238E27FC236}">
                <a16:creationId xmlns:a16="http://schemas.microsoft.com/office/drawing/2014/main" id="{8976970C-9707-70A8-F003-735290520F14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>
              <a:sym typeface="Arial" panose="020B0604020202020204" pitchFamily="34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457200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1pPr>
    <a:lvl2pPr marL="914400" lvl="1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2pPr>
    <a:lvl3pPr marL="1371600" lvl="2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3pPr>
    <a:lvl4pPr marL="1828800" lvl="3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4pPr>
    <a:lvl5pPr marL="2286000" lvl="4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tech-tool/645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926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9l2MVsYVxlE&amp;t=1s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HcEEAnwOt2c" TargetMode="External"/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youtube.com/watch?v=bjcwzinQlEE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Google Shape;38;p:notes">
            <a:extLst>
              <a:ext uri="{FF2B5EF4-FFF2-40B4-BE49-F238E27FC236}">
                <a16:creationId xmlns:a16="http://schemas.microsoft.com/office/drawing/2014/main" id="{9366B4A2-DBA3-CFE8-53CE-BFEE9562E40A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1506" name="Google Shape;39;p:notes">
            <a:extLst>
              <a:ext uri="{FF2B5EF4-FFF2-40B4-BE49-F238E27FC236}">
                <a16:creationId xmlns:a16="http://schemas.microsoft.com/office/drawing/2014/main" id="{3F2534ED-FEAD-412D-0543-27B7B303B0D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100"/>
            </a:pPr>
            <a:endParaRPr lang="en-US" alt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K20 Center. (n.d.). </a:t>
            </a:r>
            <a:r>
              <a:rPr lang="en-US" dirty="0" err="1">
                <a:latin typeface="Calibri"/>
                <a:ea typeface="Calibri"/>
                <a:cs typeface="Calibri"/>
                <a:sym typeface="Calibri"/>
              </a:rPr>
              <a:t>Mentimeter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. Tech Tool. </a:t>
            </a:r>
            <a:r>
              <a:rPr lang="en-US" u="sng" dirty="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https://learn.k20center.ou.edu/tech-tool/645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9988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K20 Center. (n.d.). S-I-T (Surprising, Interesting, Troubling). Strategies. Retrieved from </a:t>
            </a:r>
            <a:r>
              <a:rPr lang="en-US" u="sng" dirty="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https://learn.k20center.ou.edu/strategy/926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3327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What is the 5E instructional model?. YouTube. </a:t>
            </a:r>
            <a:r>
              <a:rPr lang="en-US" u="sng" dirty="0">
                <a:solidFill>
                  <a:schemeClr val="hlink"/>
                </a:solidFill>
                <a:hlinkClick r:id="rId3"/>
              </a:rPr>
              <a:t>https://www.youtube.com/watch?v=9l2MVsYVxlE&amp;t=1s</a:t>
            </a:r>
            <a:r>
              <a:rPr lang="en-US" dirty="0"/>
              <a:t> </a:t>
            </a:r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0128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K20 Center. (2021, September 21). </a:t>
            </a:r>
            <a:r>
              <a:rPr lang="en-US" sz="1400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K20 Center 20 minute timer </a:t>
            </a:r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[Video]. YouTube.</a:t>
            </a:r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hlinkClick r:id="rId3"/>
              </a:rPr>
              <a:t> </a:t>
            </a:r>
            <a:r>
              <a:rPr lang="en-US" sz="1400" b="0" i="0" u="sng" strike="noStrike" dirty="0">
                <a:solidFill>
                  <a:srgbClr val="2200CC"/>
                </a:solidFill>
                <a:effectLst/>
                <a:latin typeface="Arial" panose="020B0604020202020204" pitchFamily="34" charset="0"/>
                <a:hlinkClick r:id="rId4"/>
              </a:rPr>
              <a:t>https://www.youtube.com/watch?v=bjcwzinQlEE</a:t>
            </a:r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261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710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4B20552E-7342-E84A-F371-1971A3F6C44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32;p8"/>
          <p:cNvSpPr txBox="1">
            <a:spLocks noGrp="1"/>
          </p:cNvSpPr>
          <p:nvPr>
            <p:ph type="title"/>
          </p:nvPr>
        </p:nvSpPr>
        <p:spPr>
          <a:xfrm>
            <a:off x="754050" y="4329575"/>
            <a:ext cx="7635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t">
            <a:normAutofit/>
          </a:bodyPr>
          <a:lstStyle>
            <a:lvl1pPr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1800"/>
              <a:buFont typeface="Calibri"/>
              <a:buNone/>
              <a:defRPr sz="1800">
                <a:solidFill>
                  <a:srgbClr val="27578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69048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29;p7" title="k20center-logo-variations_K20 - Bug Color.png">
            <a:extLst>
              <a:ext uri="{FF2B5EF4-FFF2-40B4-BE49-F238E27FC236}">
                <a16:creationId xmlns:a16="http://schemas.microsoft.com/office/drawing/2014/main" id="{AD6EEF45-89C6-035A-7767-7ED289963CD9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393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29;p7" title="k20center-logo-variations_K20 - Bug Color.png">
            <a:extLst>
              <a:ext uri="{FF2B5EF4-FFF2-40B4-BE49-F238E27FC236}">
                <a16:creationId xmlns:a16="http://schemas.microsoft.com/office/drawing/2014/main" id="{C972B790-E0EA-1D94-2E39-E91EBF32EFA9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8245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Quot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13;p3" title="k20center-logo-variations_K20 Bug - White.png">
            <a:extLst>
              <a:ext uri="{FF2B5EF4-FFF2-40B4-BE49-F238E27FC236}">
                <a16:creationId xmlns:a16="http://schemas.microsoft.com/office/drawing/2014/main" id="{A98AC9D7-ABC9-ABD1-C36A-7174189F79D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2718689"/>
            <a:ext cx="7886700" cy="11255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29586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Blu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120B5383-12EC-4263-1497-9698C0CF58F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95F1D04-4812-04B5-3299-BCB12F584B19}"/>
              </a:ext>
            </a:extLst>
          </p:cNvPr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en-US" kern="0">
              <a:sym typeface="Arial"/>
            </a:endParaRPr>
          </a:p>
        </p:txBody>
      </p:sp>
      <p:pic>
        <p:nvPicPr>
          <p:cNvPr id="5" name="Google Shape;13;p3" title="k20center-logo-variations_K20 Bug - White.png">
            <a:extLst>
              <a:ext uri="{FF2B5EF4-FFF2-40B4-BE49-F238E27FC236}">
                <a16:creationId xmlns:a16="http://schemas.microsoft.com/office/drawing/2014/main" id="{0201FEDF-1B17-4939-DD49-DF358C79259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1496" y="521401"/>
            <a:ext cx="3867150" cy="410069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2110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Red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86F1E247-B682-7CCA-0967-E63908DD64C2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492F45D-B2D5-2BE4-2F75-6C684136B567}"/>
              </a:ext>
            </a:extLst>
          </p:cNvPr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en-US" kern="0">
              <a:sym typeface="Arial"/>
            </a:endParaRPr>
          </a:p>
        </p:txBody>
      </p:sp>
      <p:pic>
        <p:nvPicPr>
          <p:cNvPr id="5" name="Google Shape;13;p3" title="k20center-logo-variations_K20 Bug - White.png">
            <a:extLst>
              <a:ext uri="{FF2B5EF4-FFF2-40B4-BE49-F238E27FC236}">
                <a16:creationId xmlns:a16="http://schemas.microsoft.com/office/drawing/2014/main" id="{80D6DD3C-71EE-3C73-DDA5-5CEF6C3263A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1496" y="521401"/>
            <a:ext cx="3867150" cy="410069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3065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AF74F841-FC3F-3B0B-3269-2B1C811007C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215865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" type="title">
  <p:cSld name="Cov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3379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3;p3" title="k20center-logo-variations_K20 Bug - White.png">
            <a:extLst>
              <a:ext uri="{FF2B5EF4-FFF2-40B4-BE49-F238E27FC236}">
                <a16:creationId xmlns:a16="http://schemas.microsoft.com/office/drawing/2014/main" id="{07A283A7-4BAE-5607-F552-FF9DE8E501F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1pPr>
            <a:lvl2pPr marL="3657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2pPr>
            <a:lvl3pPr marL="8229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3pPr>
            <a:lvl4pPr marL="13716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4pPr>
            <a:lvl5pPr marL="18288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32459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With Cover Imag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3;p3" title="k20center-logo-variations_K20 Bug - White.png">
            <a:extLst>
              <a:ext uri="{FF2B5EF4-FFF2-40B4-BE49-F238E27FC236}">
                <a16:creationId xmlns:a16="http://schemas.microsoft.com/office/drawing/2014/main" id="{07A283A7-4BAE-5607-F552-FF9DE8E501F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9666" y="559689"/>
            <a:ext cx="4940921" cy="213995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569073" y="2807732"/>
            <a:ext cx="4939927" cy="13970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1pPr>
            <a:lvl2pPr marL="3657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2pPr>
            <a:lvl3pPr marL="8229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3pPr>
            <a:lvl4pPr marL="13716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4pPr>
            <a:lvl5pPr marL="18288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446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ssential Question(s)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3;p3" title="k20center-logo-variations_K20 Bug - White.png">
            <a:extLst>
              <a:ext uri="{FF2B5EF4-FFF2-40B4-BE49-F238E27FC236}">
                <a16:creationId xmlns:a16="http://schemas.microsoft.com/office/drawing/2014/main" id="{5D844917-401A-C607-900F-8340B4453A3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757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(s)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3;p3" title="k20center-logo-variations_K20 Bug - White.png">
            <a:extLst>
              <a:ext uri="{FF2B5EF4-FFF2-40B4-BE49-F238E27FC236}">
                <a16:creationId xmlns:a16="http://schemas.microsoft.com/office/drawing/2014/main" id="{2190A501-5ACD-F178-69EF-6D3C6116E86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931420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29;p7" title="k20center-logo-variations_K20 - Bug Color.png">
            <a:extLst>
              <a:ext uri="{FF2B5EF4-FFF2-40B4-BE49-F238E27FC236}">
                <a16:creationId xmlns:a16="http://schemas.microsoft.com/office/drawing/2014/main" id="{7A36BC56-4BFB-F2FB-2704-1CEB5D4A557E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8649" y="1370013"/>
            <a:ext cx="7886699" cy="3262312"/>
          </a:xfrm>
          <a:prstGeom prst="rect">
            <a:avLst/>
          </a:prstGeom>
        </p:spPr>
        <p:txBody>
          <a:bodyPr/>
          <a:lstStyle>
            <a:lvl1pPr marL="228600" indent="-228600">
              <a:buFont typeface="+mj-lt"/>
              <a:buAutoNum type="arabicPeriod"/>
              <a:defRPr/>
            </a:lvl1pPr>
            <a:lvl2pPr marL="685800" indent="-320040">
              <a:buFont typeface="+mj-lt"/>
              <a:buAutoNum type="alphaLcPeriod"/>
              <a:defRPr/>
            </a:lvl2pPr>
            <a:lvl3pPr marL="1143000" indent="-320040">
              <a:buFont typeface="+mj-lt"/>
              <a:buAutoNum type="romanLcPeriod"/>
              <a:defRPr/>
            </a:lvl3pPr>
            <a:lvl4pPr marL="1600200" indent="-228600">
              <a:lnSpc>
                <a:spcPct val="100000"/>
              </a:lnSpc>
              <a:buSzPct val="120000"/>
              <a:buFont typeface="Arial" panose="020B0604020202020204" pitchFamily="34" charset="0"/>
              <a:buChar char="•"/>
              <a:defRPr/>
            </a:lvl4pPr>
            <a:lvl5pPr marL="2057400" indent="-228600">
              <a:lnSpc>
                <a:spcPct val="100000"/>
              </a:lnSpc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648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Content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29;p7" title="k20center-logo-variations_K20 - Bug Color.png">
            <a:extLst>
              <a:ext uri="{FF2B5EF4-FFF2-40B4-BE49-F238E27FC236}">
                <a16:creationId xmlns:a16="http://schemas.microsoft.com/office/drawing/2014/main" id="{D51A9934-4731-CF7D-01F8-8F8BC4047EED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130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t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29;p7" title="k20center-logo-variations_K20 - Bug Color.png">
            <a:extLst>
              <a:ext uri="{FF2B5EF4-FFF2-40B4-BE49-F238E27FC236}">
                <a16:creationId xmlns:a16="http://schemas.microsoft.com/office/drawing/2014/main" id="{CC1A804E-1971-8E34-9464-0A90A0072EB2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  <a:prstGeom prst="rect">
            <a:avLst/>
          </a:prstGeom>
        </p:spPr>
        <p:txBody>
          <a:bodyPr/>
          <a:lstStyle>
            <a:lvl1pPr marL="228600" indent="-320040">
              <a:buFont typeface="+mj-lt"/>
              <a:buAutoNum type="arabicPeriod"/>
              <a:defRPr/>
            </a:lvl1pPr>
            <a:lvl2pPr marL="685800" indent="-320040">
              <a:buFont typeface="+mj-lt"/>
              <a:buAutoNum type="alphaLcPeriod"/>
              <a:defRPr/>
            </a:lvl2pPr>
            <a:lvl3pPr marL="1143000" indent="-320040">
              <a:buFont typeface="+mj-lt"/>
              <a:buAutoNum type="romanLcPeriod"/>
              <a:defRPr/>
            </a:lvl3pPr>
            <a:lvl4pPr marL="1600200" indent="-320040">
              <a:lnSpc>
                <a:spcPct val="100000"/>
              </a:lnSpc>
              <a:buSzPct val="120000"/>
              <a:buFont typeface="Arial" panose="020B0604020202020204" pitchFamily="34" charset="0"/>
              <a:buChar char="•"/>
              <a:defRPr/>
            </a:lvl4pPr>
            <a:lvl5pPr marL="2057400" indent="-320040">
              <a:lnSpc>
                <a:spcPct val="100000"/>
              </a:lnSpc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60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tructional Strateg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29;p7" title="k20center-logo-variations_K20 - Bug Color.png">
            <a:extLst>
              <a:ext uri="{FF2B5EF4-FFF2-40B4-BE49-F238E27FC236}">
                <a16:creationId xmlns:a16="http://schemas.microsoft.com/office/drawing/2014/main" id="{5D168AF4-32E4-74C0-4A18-039BCF6D6B8B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850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92A09B7-DA10-1158-CAB4-8798C3E2F8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C7CF834B-CD39-B870-A33D-BB16E7C46C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 </a:t>
            </a:r>
          </a:p>
          <a:p>
            <a:pPr lvl="1"/>
            <a:r>
              <a:rPr lang="en-US" altLang="en-US" dirty="0"/>
              <a:t>Second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15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0" r:id="rId13"/>
    <p:sldLayoutId id="2147483711" r:id="rId14"/>
    <p:sldLayoutId id="2147483712" r:id="rId15"/>
    <p:sldLayoutId id="2147483713" r:id="rId16"/>
    <p:sldLayoutId id="2147483714" r:id="rId17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9pPr>
    </p:titleStyle>
    <p:bodyStyle>
      <a:lvl1pPr marL="457200" indent="-393192" algn="l" rtl="0" eaLnBrk="1" fontAlgn="base" hangingPunct="1">
        <a:spcBef>
          <a:spcPts val="520"/>
        </a:spcBef>
        <a:spcAft>
          <a:spcPct val="0"/>
        </a:spcAft>
        <a:buClr>
          <a:srgbClr val="971D20"/>
        </a:buClr>
        <a:buSzPct val="100000"/>
        <a:buFont typeface="System Font Regular"/>
        <a:buChar char="●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914400" indent="-356616" algn="l" rtl="0" eaLnBrk="1" fontAlgn="base" hangingPunct="1">
        <a:spcBef>
          <a:spcPts val="400"/>
        </a:spcBef>
        <a:spcAft>
          <a:spcPct val="0"/>
        </a:spcAft>
        <a:buClr>
          <a:schemeClr val="accent1"/>
        </a:buClr>
        <a:buFont typeface="Courier New" panose="02070309020205020404" pitchFamily="49" charset="0"/>
        <a:buChar char="o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371600" indent="-338328" algn="l" rtl="0" eaLnBrk="1" fontAlgn="base" hangingPunct="1">
        <a:spcBef>
          <a:spcPts val="340"/>
        </a:spcBef>
        <a:spcAft>
          <a:spcPct val="0"/>
        </a:spcAft>
        <a:buClr>
          <a:srgbClr val="E8BF3C"/>
        </a:buClr>
        <a:buFont typeface="Wingdings" pitchFamily="2" charset="2"/>
        <a:buChar char="§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828800" indent="-320040" algn="l" rtl="0" eaLnBrk="1" fontAlgn="base" hangingPunct="1">
        <a:lnSpc>
          <a:spcPct val="90000"/>
        </a:lnSpc>
        <a:spcBef>
          <a:spcPts val="300"/>
        </a:spcBef>
        <a:spcAft>
          <a:spcPct val="0"/>
        </a:spcAft>
        <a:buClr>
          <a:srgbClr val="971D20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286000" indent="-310896" algn="l" rtl="0" eaLnBrk="1" fontAlgn="base" hangingPunct="1">
        <a:lnSpc>
          <a:spcPct val="90000"/>
        </a:lnSpc>
        <a:spcBef>
          <a:spcPts val="270"/>
        </a:spcBef>
        <a:spcAft>
          <a:spcPct val="0"/>
        </a:spcAft>
        <a:buClr>
          <a:schemeClr val="accent1"/>
        </a:buClr>
        <a:buSzPct val="80000"/>
        <a:buFont typeface="Courier New" panose="02070309020205020404" pitchFamily="49" charset="0"/>
        <a:buChar char="o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DBC93EE6-7CCD-518F-84C9-A4397115C5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4DDC3D1B-4E0E-1D9F-CB2D-3C12C36432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pic>
        <p:nvPicPr>
          <p:cNvPr id="7" name="Google Shape;29;p7" title="k20center-logo-variations_K20 - Bug Color.png">
            <a:extLst>
              <a:ext uri="{FF2B5EF4-FFF2-40B4-BE49-F238E27FC236}">
                <a16:creationId xmlns:a16="http://schemas.microsoft.com/office/drawing/2014/main" id="{A6C23A54-FCC8-0F9D-1665-130E35DC754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9pPr>
    </p:titleStyle>
    <p:bodyStyle>
      <a:lvl1pPr marL="228600" indent="-393192" algn="l" rtl="0" fontAlgn="base">
        <a:spcBef>
          <a:spcPts val="520"/>
        </a:spcBef>
        <a:spcAft>
          <a:spcPct val="0"/>
        </a:spcAft>
        <a:buClr>
          <a:srgbClr val="971D20"/>
        </a:buClr>
        <a:buFont typeface="Aptos Display" panose="020B0004020202020204" pitchFamily="34" charset="0"/>
        <a:buAutoNum type="arabicPeriod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914400" indent="-356616" algn="l" rtl="0" fontAlgn="base">
        <a:spcBef>
          <a:spcPts val="400"/>
        </a:spcBef>
        <a:spcAft>
          <a:spcPct val="0"/>
        </a:spcAft>
        <a:buClr>
          <a:schemeClr val="accent1"/>
        </a:buClr>
        <a:buFont typeface="Aptos Display" panose="020B0004020202020204" pitchFamily="34" charset="0"/>
        <a:buAutoNum type="alphaLcPeriod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371600" indent="-338328" algn="l" rtl="0" fontAlgn="base">
        <a:spcBef>
          <a:spcPts val="340"/>
        </a:spcBef>
        <a:spcAft>
          <a:spcPct val="0"/>
        </a:spcAft>
        <a:buClr>
          <a:srgbClr val="E8BF3C"/>
        </a:buClr>
        <a:buFont typeface="Aptos Display" panose="020B0004020202020204" pitchFamily="34" charset="0"/>
        <a:buAutoNum type="romanLcPeriod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828800" indent="-319088" algn="l" rtl="0" fontAlgn="base">
        <a:spcBef>
          <a:spcPts val="300"/>
        </a:spcBef>
        <a:spcAft>
          <a:spcPct val="0"/>
        </a:spcAft>
        <a:buClr>
          <a:srgbClr val="971D20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286000" indent="-310896" algn="l" rtl="0" fontAlgn="base">
        <a:spcBef>
          <a:spcPts val="270"/>
        </a:spcBef>
        <a:spcAft>
          <a:spcPct val="0"/>
        </a:spcAft>
        <a:buClr>
          <a:schemeClr val="accent1"/>
        </a:buClr>
        <a:buSzPct val="75000"/>
        <a:buFont typeface="Courier New" panose="02070309020205020404" pitchFamily="49" charset="0"/>
        <a:buChar char="o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9l2MVsYVxlE?start=1&amp;feature=oembed" TargetMode="External"/><Relationship Id="rId5" Type="http://schemas.openxmlformats.org/officeDocument/2006/relationships/image" Target="../media/image11.jpeg"/><Relationship Id="rId4" Type="http://schemas.openxmlformats.org/officeDocument/2006/relationships/hyperlink" Target="https://www.youtube.com/watch?v=9l2MVsYVxlE&amp;t=1s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bjcwzinQlEE?feature=oembed" TargetMode="External"/><Relationship Id="rId5" Type="http://schemas.openxmlformats.org/officeDocument/2006/relationships/hyperlink" Target="https://www.youtube.com/watch?v=bjcwzinQlEE" TargetMode="External"/><Relationship Id="rId4" Type="http://schemas.openxmlformats.org/officeDocument/2006/relationships/image" Target="../media/image12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1F770E-1BE1-7758-BF94-97E03E1D68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5F4B661F-F163-2101-60C3-DF47B272731B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628650" y="4525543"/>
            <a:ext cx="7886700" cy="431901"/>
          </a:xfrm>
        </p:spPr>
        <p:txBody>
          <a:bodyPr/>
          <a:lstStyle/>
          <a:p>
            <a:pPr marL="64008" indent="0" algn="ctr">
              <a:buNone/>
            </a:pPr>
            <a:r>
              <a:rPr lang="en-US" altLang="en-US" sz="1800" dirty="0">
                <a:solidFill>
                  <a:schemeClr val="accent2"/>
                </a:solidFill>
                <a:hlinkClick r:id="rId4"/>
              </a:rPr>
              <a:t>The 5E Instructional Model</a:t>
            </a:r>
            <a:endParaRPr lang="en-US" altLang="en-US" sz="1800" dirty="0">
              <a:solidFill>
                <a:schemeClr val="accent2"/>
              </a:solidFill>
            </a:endParaRPr>
          </a:p>
        </p:txBody>
      </p:sp>
      <p:pic>
        <p:nvPicPr>
          <p:cNvPr id="4" name="Online Media 3" title="What is the 5E Instructional Model?">
            <a:hlinkClick r:id="" action="ppaction://media"/>
            <a:extLst>
              <a:ext uri="{FF2B5EF4-FFF2-40B4-BE49-F238E27FC236}">
                <a16:creationId xmlns:a16="http://schemas.microsoft.com/office/drawing/2014/main" id="{979B63D7-72A1-980C-663E-6E1D5DB9EEEF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838421" y="259545"/>
            <a:ext cx="7467157" cy="4218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9604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C24DDC-B880-28CA-7865-88A3F70D0A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23CE0-7FB4-D1D7-15BA-EF0F4E6290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Share out - 5E Brief with S-I-T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66C399BB-6B47-B7F4-09A8-DC5B4CFF5787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marL="64008" indent="0">
              <a:buNone/>
            </a:pPr>
            <a:r>
              <a:rPr lang="en-US" altLang="en-US" dirty="0"/>
              <a:t>Share within your group something you found in the reading or the video</a:t>
            </a:r>
          </a:p>
          <a:p>
            <a:r>
              <a:rPr lang="en-US" altLang="en-US" dirty="0"/>
              <a:t>What is one: </a:t>
            </a:r>
          </a:p>
          <a:p>
            <a:pPr lvl="1"/>
            <a:r>
              <a:rPr lang="en-US" sz="2400" b="1" dirty="0">
                <a:solidFill>
                  <a:srgbClr val="910D28"/>
                </a:solidFill>
              </a:rPr>
              <a:t>S</a:t>
            </a:r>
            <a:r>
              <a:rPr lang="en-US" sz="2400" dirty="0"/>
              <a:t>urprising fact or idea?</a:t>
            </a:r>
          </a:p>
          <a:p>
            <a:pPr lvl="1"/>
            <a:r>
              <a:rPr lang="en-US" sz="2400" b="1" dirty="0">
                <a:solidFill>
                  <a:srgbClr val="910D28"/>
                </a:solidFill>
              </a:rPr>
              <a:t>I</a:t>
            </a:r>
            <a:r>
              <a:rPr lang="en-US" sz="2400" dirty="0"/>
              <a:t>nteresting fact or idea?</a:t>
            </a:r>
          </a:p>
          <a:p>
            <a:pPr lvl="1"/>
            <a:r>
              <a:rPr lang="en-US" sz="2400" b="1" dirty="0">
                <a:solidFill>
                  <a:srgbClr val="910D28"/>
                </a:solidFill>
              </a:rPr>
              <a:t>T</a:t>
            </a:r>
            <a:r>
              <a:rPr lang="en-US" sz="2400" dirty="0"/>
              <a:t>hought-provoking fact or idea?</a:t>
            </a:r>
            <a:endParaRPr lang="en-US" dirty="0"/>
          </a:p>
          <a:p>
            <a:r>
              <a:rPr lang="en-US" altLang="en-US" dirty="0"/>
              <a:t>What could the 5E model look like in your classroom? </a:t>
            </a:r>
          </a:p>
        </p:txBody>
      </p:sp>
      <p:pic>
        <p:nvPicPr>
          <p:cNvPr id="3" name="Google Shape;140;p30" title="SIT2.png">
            <a:extLst>
              <a:ext uri="{FF2B5EF4-FFF2-40B4-BE49-F238E27FC236}">
                <a16:creationId xmlns:a16="http://schemas.microsoft.com/office/drawing/2014/main" id="{AF7C9B73-10CE-A0F8-74DF-EFCC422B167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r="18923" b="19283"/>
          <a:stretch/>
        </p:blipFill>
        <p:spPr>
          <a:xfrm>
            <a:off x="6549431" y="1598818"/>
            <a:ext cx="2006510" cy="22024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230503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A28DBE-2B42-CEFD-5B4A-F3FB7810DA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6EC4A-0C7D-919C-E021-30D5F9C05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Learning to Let It Go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C459BB08-4F9B-F170-5C4E-C8F35F30F04C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r>
              <a:rPr lang="en-US" altLang="en-US" dirty="0"/>
              <a:t>What are some reasons why you would need to modify a lesson?</a:t>
            </a:r>
          </a:p>
          <a:p>
            <a:r>
              <a:rPr lang="en-US" altLang="en-US" dirty="0"/>
              <a:t>Is it possible to still have an authentic lesson if you modify or remove an E? Why or why not?</a:t>
            </a:r>
          </a:p>
        </p:txBody>
      </p:sp>
    </p:spTree>
    <p:extLst>
      <p:ext uri="{BB962C8B-B14F-4D97-AF65-F5344CB8AC3E}">
        <p14:creationId xmlns:p14="http://schemas.microsoft.com/office/powerpoint/2010/main" val="26508829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6077DD-65A5-8F52-5AEF-DFF3DF7330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3">
            <a:extLst>
              <a:ext uri="{FF2B5EF4-FFF2-40B4-BE49-F238E27FC236}">
                <a16:creationId xmlns:a16="http://schemas.microsoft.com/office/drawing/2014/main" id="{7B29FFFA-04DE-3CFC-163D-884D10407E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3888" y="560388"/>
            <a:ext cx="7886700" cy="2139950"/>
          </a:xfrm>
        </p:spPr>
        <p:txBody>
          <a:bodyPr/>
          <a:lstStyle/>
          <a:p>
            <a:r>
              <a:rPr lang="en-US" dirty="0"/>
              <a:t>Peer Teaching</a:t>
            </a:r>
            <a:endParaRPr lang="en-US" alt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369265-E363-9BC1-69E2-D8B3EFB1C6F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3888" y="2808288"/>
            <a:ext cx="7885112" cy="1397000"/>
          </a:xfrm>
        </p:spPr>
        <p:txBody>
          <a:bodyPr rtlCol="0">
            <a:normAutofit/>
          </a:bodyPr>
          <a:lstStyle/>
          <a:p>
            <a:pPr marL="64008" indent="0" fontAlgn="auto">
              <a:spcAft>
                <a:spcPts val="0"/>
              </a:spcAft>
              <a:buNone/>
              <a:defRPr/>
            </a:pPr>
            <a:r>
              <a:rPr lang="en-US" sz="2800" dirty="0"/>
              <a:t>Modeling a 5E Lesson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3497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0FD3A6-B8CD-C61E-1498-389E52C261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7DB65-5E0D-BCA6-786C-93A317D64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Structure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338191A4-A66B-EEC7-6DA0-C0D4626C9D71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marL="521208" indent="-457200">
              <a:buFont typeface="+mj-lt"/>
              <a:buAutoNum type="arabicPeriod"/>
            </a:pPr>
            <a:r>
              <a:rPr lang="en-US" altLang="en-US" sz="2400" dirty="0"/>
              <a:t>Review the provided lesson on LEARN.</a:t>
            </a:r>
          </a:p>
          <a:p>
            <a:pPr marL="521208" indent="-457200">
              <a:buFont typeface="+mj-lt"/>
              <a:buAutoNum type="arabicPeriod"/>
            </a:pPr>
            <a:r>
              <a:rPr lang="en-US" altLang="en-US" sz="2400" dirty="0"/>
              <a:t>Each person in your group will pick a different </a:t>
            </a:r>
            <a:br>
              <a:rPr lang="en-US" altLang="en-US" sz="2400" dirty="0"/>
            </a:br>
            <a:r>
              <a:rPr lang="en-US" altLang="en-US" sz="2400" dirty="0"/>
              <a:t>E from the lesson to peer teach.</a:t>
            </a:r>
          </a:p>
          <a:p>
            <a:pPr marL="521208" indent="-457200">
              <a:buFont typeface="+mj-lt"/>
              <a:buAutoNum type="arabicPeriod"/>
            </a:pPr>
            <a:r>
              <a:rPr lang="en-US" altLang="en-US" sz="2400" dirty="0"/>
              <a:t>Determine how much time each person will need - you will only have an hour.</a:t>
            </a:r>
          </a:p>
          <a:p>
            <a:pPr marL="521208" indent="-457200">
              <a:buFont typeface="+mj-lt"/>
              <a:buAutoNum type="arabicPeriod"/>
            </a:pPr>
            <a:r>
              <a:rPr lang="en-US" altLang="en-US" sz="2400" dirty="0"/>
              <a:t>Modify your E and the relevant slide(s) in the PPT to suit your personal style.</a:t>
            </a:r>
          </a:p>
          <a:p>
            <a:pPr marL="521208" indent="-457200">
              <a:buFont typeface="+mj-lt"/>
              <a:buAutoNum type="arabicPeriod"/>
            </a:pPr>
            <a:r>
              <a:rPr lang="en-US" altLang="en-US" sz="2400" dirty="0"/>
              <a:t>Be prepared to facilitate your E in your groups.</a:t>
            </a:r>
          </a:p>
        </p:txBody>
      </p:sp>
      <p:pic>
        <p:nvPicPr>
          <p:cNvPr id="3" name="Online Media 2" title="K20 Center 20 minute timer">
            <a:hlinkClick r:id="" action="ppaction://media"/>
            <a:extLst>
              <a:ext uri="{FF2B5EF4-FFF2-40B4-BE49-F238E27FC236}">
                <a16:creationId xmlns:a16="http://schemas.microsoft.com/office/drawing/2014/main" id="{9EA8B69A-F2C5-0D58-20F2-131960898E2F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6751553" y="235087"/>
            <a:ext cx="1976181" cy="1116447"/>
          </a:xfrm>
          <a:prstGeom prst="rect">
            <a:avLst/>
          </a:prstGeom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AD6AC73-57E9-61AD-20EA-5D992B7CCF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51553" y="1406703"/>
            <a:ext cx="1976181" cy="564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393192" algn="l" rtl="0" eaLnBrk="1" fontAlgn="base" hangingPunct="1">
              <a:spcBef>
                <a:spcPts val="520"/>
              </a:spcBef>
              <a:spcAft>
                <a:spcPct val="0"/>
              </a:spcAft>
              <a:buClr>
                <a:srgbClr val="971D20"/>
              </a:buClr>
              <a:buSzPct val="100000"/>
              <a:buFont typeface="System Font Regular"/>
              <a:buChar char="●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914400" indent="-356616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Font typeface="Courier New" panose="02070309020205020404" pitchFamily="49" charset="0"/>
              <a:buChar char="o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371600" indent="-338328" algn="l" rtl="0" eaLnBrk="1" fontAlgn="base" hangingPunct="1">
              <a:spcBef>
                <a:spcPts val="340"/>
              </a:spcBef>
              <a:spcAft>
                <a:spcPct val="0"/>
              </a:spcAft>
              <a:buClr>
                <a:srgbClr val="E8BF3C"/>
              </a:buClr>
              <a:buFont typeface="Wingdings" pitchFamily="2" charset="2"/>
              <a:buChar char="§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828800" indent="-320040" algn="l" rtl="0" eaLnBrk="1" fontAlgn="base" hangingPunct="1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buClr>
                <a:srgbClr val="971D20"/>
              </a:buClr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286000" indent="-310896" algn="l" rtl="0" eaLnBrk="1" fontAlgn="base" hangingPunct="1">
              <a:lnSpc>
                <a:spcPct val="90000"/>
              </a:lnSpc>
              <a:spcBef>
                <a:spcPts val="27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Courier New" panose="02070309020205020404" pitchFamily="49" charset="0"/>
              <a:buChar char="o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4008" indent="0">
              <a:buNone/>
            </a:pPr>
            <a:r>
              <a:rPr lang="en-US" altLang="en-US" sz="1800" dirty="0">
                <a:hlinkClick r:id="rId5"/>
              </a:rPr>
              <a:t>20-Minute Timer</a:t>
            </a:r>
            <a:endParaRPr lang="en-US" altLang="en-US" sz="1800" dirty="0"/>
          </a:p>
        </p:txBody>
      </p:sp>
    </p:spTree>
    <p:extLst>
      <p:ext uri="{BB962C8B-B14F-4D97-AF65-F5344CB8AC3E}">
        <p14:creationId xmlns:p14="http://schemas.microsoft.com/office/powerpoint/2010/main" val="1711531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7B37E8-0113-031D-F46E-BD0BC7908A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F9F68-C1D3-D455-53CC-8F96F0C5A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Peer Teaching Reflection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21C54AB7-C146-B065-1456-C861297124D0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marL="64008" indent="0">
              <a:buNone/>
            </a:pPr>
            <a:r>
              <a:rPr lang="en-US" altLang="en-US" sz="2400" dirty="0"/>
              <a:t>Answer the following questions on your reflection paper:</a:t>
            </a:r>
          </a:p>
          <a:p>
            <a:r>
              <a:rPr lang="en-US" altLang="en-US" sz="2000" dirty="0"/>
              <a:t>How did the experience of teaching your peers impact your understanding of Authenticity in the context of education?</a:t>
            </a:r>
          </a:p>
          <a:p>
            <a:r>
              <a:rPr lang="en-US" altLang="en-US" sz="2000" dirty="0"/>
              <a:t>In what ways did you incorporate your personal teaching style? How did this influence the reception of the lesson by your peers?</a:t>
            </a:r>
          </a:p>
          <a:p>
            <a:r>
              <a:rPr lang="en-US" altLang="en-US" sz="2000" dirty="0"/>
              <a:t>After receiving feedback from your peers, how comfortable are you with facilitating a 5E lesson?</a:t>
            </a:r>
          </a:p>
          <a:p>
            <a:r>
              <a:rPr lang="en-US" altLang="en-US" sz="2000" dirty="0"/>
              <a:t>How do you plan to further cultivate Authenticity in your future teaching experiences based on what you learned from this peer teaching opportunity?</a:t>
            </a:r>
          </a:p>
        </p:txBody>
      </p:sp>
    </p:spTree>
    <p:extLst>
      <p:ext uri="{BB962C8B-B14F-4D97-AF65-F5344CB8AC3E}">
        <p14:creationId xmlns:p14="http://schemas.microsoft.com/office/powerpoint/2010/main" val="23133884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11CD8-D9BB-BC4B-FD94-B6149C8A5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Instructional Strategy Reflection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67D3FB85-4C05-9AF8-0E54-BE7EB078D8F0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marL="64008" indent="0">
              <a:buNone/>
            </a:pPr>
            <a:r>
              <a:rPr lang="en-US" altLang="en-US" dirty="0"/>
              <a:t>Reflect on the following strategies used in the session:</a:t>
            </a:r>
          </a:p>
          <a:p>
            <a:r>
              <a:rPr lang="en-US" altLang="en-US" dirty="0"/>
              <a:t>Fist-to-Five</a:t>
            </a:r>
          </a:p>
          <a:p>
            <a:r>
              <a:rPr lang="en-US" altLang="en-US" dirty="0"/>
              <a:t>S-I-T</a:t>
            </a:r>
          </a:p>
          <a:p>
            <a:pPr marL="64008" indent="0">
              <a:buNone/>
            </a:pPr>
            <a:r>
              <a:rPr lang="en-US" altLang="en-US" dirty="0"/>
              <a:t>How can you use these strategies in your classroom to create real-world connections?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3">
            <a:extLst>
              <a:ext uri="{FF2B5EF4-FFF2-40B4-BE49-F238E27FC236}">
                <a16:creationId xmlns:a16="http://schemas.microsoft.com/office/drawing/2014/main" id="{D39454A6-31F6-9DC3-BE75-39D080090E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3888" y="560388"/>
            <a:ext cx="7886700" cy="2139950"/>
          </a:xfrm>
        </p:spPr>
        <p:txBody>
          <a:bodyPr/>
          <a:lstStyle/>
          <a:p>
            <a:r>
              <a:rPr lang="en-US" altLang="en-US" dirty="0"/>
              <a:t>From Theory to Practice</a:t>
            </a:r>
          </a:p>
        </p:txBody>
      </p:sp>
      <p:sp>
        <p:nvSpPr>
          <p:cNvPr id="22530" name="Text Placeholder 4">
            <a:extLst>
              <a:ext uri="{FF2B5EF4-FFF2-40B4-BE49-F238E27FC236}">
                <a16:creationId xmlns:a16="http://schemas.microsoft.com/office/drawing/2014/main" id="{019E2450-727C-5F8C-E55D-223CCB11F23B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>
          <a:xfrm>
            <a:off x="623888" y="2808288"/>
            <a:ext cx="7885112" cy="1397000"/>
          </a:xfrm>
        </p:spPr>
        <p:txBody>
          <a:bodyPr/>
          <a:lstStyle/>
          <a:p>
            <a:r>
              <a:rPr lang="en-US" altLang="en-US" dirty="0"/>
              <a:t>The 5E Learning Model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93DFE8-6DD0-6885-59B0-54727AF540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7872B-CD66-8E4E-729C-9B8CE6564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Menti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199B433F-8A34-5FCD-F037-23B68FCA2ED2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628650" y="1370013"/>
            <a:ext cx="6771217" cy="3262312"/>
          </a:xfrm>
        </p:spPr>
        <p:txBody>
          <a:bodyPr/>
          <a:lstStyle/>
          <a:p>
            <a:pPr marL="64008" indent="0">
              <a:buNone/>
            </a:pPr>
            <a:r>
              <a:rPr lang="en-US" altLang="en-US" dirty="0"/>
              <a:t>On a scale of 1 to 5 what do you already know about 5E?</a:t>
            </a:r>
          </a:p>
          <a:p>
            <a:r>
              <a:rPr lang="en-US" altLang="en-US" dirty="0"/>
              <a:t>Go to Menti.com</a:t>
            </a:r>
          </a:p>
          <a:p>
            <a:r>
              <a:rPr lang="en-US" altLang="en-US" dirty="0"/>
              <a:t>Enter the code: [</a:t>
            </a:r>
            <a:r>
              <a:rPr lang="en-US" altLang="en-US" dirty="0">
                <a:highlight>
                  <a:srgbClr val="FFFF00"/>
                </a:highlight>
              </a:rPr>
              <a:t>INSERT CODE HERE</a:t>
            </a:r>
            <a:r>
              <a:rPr lang="en-US" altLang="en-US" dirty="0"/>
              <a:t>]</a:t>
            </a:r>
          </a:p>
        </p:txBody>
      </p:sp>
      <p:pic>
        <p:nvPicPr>
          <p:cNvPr id="3" name="Google Shape;102;p24">
            <a:extLst>
              <a:ext uri="{FF2B5EF4-FFF2-40B4-BE49-F238E27FC236}">
                <a16:creationId xmlns:a16="http://schemas.microsoft.com/office/drawing/2014/main" id="{C33624E8-4231-B364-6378-2706D20A2C0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258083" y="342511"/>
            <a:ext cx="1445650" cy="14456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34420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F03E3-AB91-C72E-C381-C151E71997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67129-3DC4-A547-B4D2-FA0982A80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Fist to Five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5E8993E6-BDBC-E9FC-5734-87B522AB006B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marL="64008" indent="0">
              <a:buNone/>
            </a:pPr>
            <a:r>
              <a:rPr lang="en-US" altLang="en-US" dirty="0"/>
              <a:t>What do you already know about 5E?</a:t>
            </a:r>
          </a:p>
          <a:p>
            <a:r>
              <a:rPr lang="en-US" altLang="en-US" dirty="0"/>
              <a:t>1 = No knowledge</a:t>
            </a:r>
          </a:p>
          <a:p>
            <a:r>
              <a:rPr lang="en-US" altLang="en-US" dirty="0"/>
              <a:t>2 = Little knowledge</a:t>
            </a:r>
          </a:p>
          <a:p>
            <a:r>
              <a:rPr lang="en-US" altLang="en-US" dirty="0"/>
              <a:t>3 = Some knowledge</a:t>
            </a:r>
          </a:p>
          <a:p>
            <a:r>
              <a:rPr lang="en-US" altLang="en-US" dirty="0"/>
              <a:t>4 = Knowledge plus experience</a:t>
            </a:r>
          </a:p>
          <a:p>
            <a:r>
              <a:rPr lang="en-US" altLang="en-US" dirty="0"/>
              <a:t>5 = Could teach others how to use them</a:t>
            </a:r>
          </a:p>
        </p:txBody>
      </p:sp>
      <p:pic>
        <p:nvPicPr>
          <p:cNvPr id="3" name="Google Shape;109;p25">
            <a:extLst>
              <a:ext uri="{FF2B5EF4-FFF2-40B4-BE49-F238E27FC236}">
                <a16:creationId xmlns:a16="http://schemas.microsoft.com/office/drawing/2014/main" id="{7F725EAA-D28D-EB0C-A3A1-905674E49215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945266" y="511175"/>
            <a:ext cx="2631475" cy="70980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06584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3">
            <a:extLst>
              <a:ext uri="{FF2B5EF4-FFF2-40B4-BE49-F238E27FC236}">
                <a16:creationId xmlns:a16="http://schemas.microsoft.com/office/drawing/2014/main" id="{1C1DB67A-4418-8D73-6089-D989CE677E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3888" y="560388"/>
            <a:ext cx="7886700" cy="2139950"/>
          </a:xfrm>
        </p:spPr>
        <p:txBody>
          <a:bodyPr/>
          <a:lstStyle/>
          <a:p>
            <a:r>
              <a:rPr lang="en-US" altLang="en-US" dirty="0"/>
              <a:t>Essential Question </a:t>
            </a:r>
          </a:p>
        </p:txBody>
      </p:sp>
      <p:sp>
        <p:nvSpPr>
          <p:cNvPr id="23554" name="Text Placeholder 4">
            <a:extLst>
              <a:ext uri="{FF2B5EF4-FFF2-40B4-BE49-F238E27FC236}">
                <a16:creationId xmlns:a16="http://schemas.microsoft.com/office/drawing/2014/main" id="{F01DC99E-0FC2-0634-50E3-612982742493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>
          <a:xfrm>
            <a:off x="623888" y="2808288"/>
            <a:ext cx="7885112" cy="1397000"/>
          </a:xfrm>
        </p:spPr>
        <p:txBody>
          <a:bodyPr/>
          <a:lstStyle/>
          <a:p>
            <a:pPr marL="64008" indent="0">
              <a:buNone/>
            </a:pPr>
            <a:r>
              <a:rPr lang="en-US" altLang="en-US" dirty="0"/>
              <a:t>How does the 5E lesson framework support authentic teaching and learning practices?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3">
            <a:extLst>
              <a:ext uri="{FF2B5EF4-FFF2-40B4-BE49-F238E27FC236}">
                <a16:creationId xmlns:a16="http://schemas.microsoft.com/office/drawing/2014/main" id="{7A133F9F-8BD4-BFCE-947E-74745460EF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3888" y="560388"/>
            <a:ext cx="7886700" cy="2139950"/>
          </a:xfrm>
        </p:spPr>
        <p:txBody>
          <a:bodyPr/>
          <a:lstStyle/>
          <a:p>
            <a:r>
              <a:rPr lang="en-US" altLang="en-US" dirty="0"/>
              <a:t>Learning Objectives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28C0DD-EBA7-945F-414B-0577DA3BB32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3888" y="2808288"/>
            <a:ext cx="7885112" cy="1397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Demonstrate knowledge of authenticity and principles of 5E on a LEARN lesson.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/>
              <a:t>Modify and facilitate a 5E lesson.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F3042F-5D14-D0E5-B370-FFCBBB7931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3">
            <a:extLst>
              <a:ext uri="{FF2B5EF4-FFF2-40B4-BE49-F238E27FC236}">
                <a16:creationId xmlns:a16="http://schemas.microsoft.com/office/drawing/2014/main" id="{297127D2-F543-BDD8-3F72-DE61D0A6BB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3888" y="560388"/>
            <a:ext cx="7886700" cy="2139950"/>
          </a:xfrm>
        </p:spPr>
        <p:txBody>
          <a:bodyPr/>
          <a:lstStyle/>
          <a:p>
            <a:r>
              <a:rPr lang="en-US" dirty="0"/>
              <a:t>5E Instructional Model</a:t>
            </a:r>
            <a:endParaRPr lang="en-US" alt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EF7118-DB85-8130-6D82-D10E8FA2384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3888" y="2808288"/>
            <a:ext cx="7885112" cy="1397000"/>
          </a:xfrm>
        </p:spPr>
        <p:txBody>
          <a:bodyPr rtlCol="0">
            <a:normAutofit/>
          </a:bodyPr>
          <a:lstStyle/>
          <a:p>
            <a:pPr marL="64008" indent="0" fontAlgn="auto">
              <a:spcAft>
                <a:spcPts val="0"/>
              </a:spcAft>
              <a:buNone/>
              <a:defRPr/>
            </a:pPr>
            <a:r>
              <a:rPr lang="en-US" sz="2800" dirty="0"/>
              <a:t>Take a moment to read through the 5E Lesson Framework handout to learn more about each 5E component.</a:t>
            </a:r>
          </a:p>
          <a:p>
            <a:pPr marL="64008" indent="0" fontAlgn="auto">
              <a:spcAft>
                <a:spcPts val="0"/>
              </a:spcAft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1945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11CD8-D9BB-BC4B-FD94-B6149C8A5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Vetting a 5E Lesson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67D3FB85-4C05-9AF8-0E54-BE7EB078D8F0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r>
              <a:rPr lang="en-US" altLang="en-US" dirty="0"/>
              <a:t>Explore the lesson provided to you.</a:t>
            </a:r>
          </a:p>
          <a:p>
            <a:r>
              <a:rPr lang="en-US" dirty="0"/>
              <a:t>Using the handout on your table, identify examples in the lesson that accomplish each 5E component.</a:t>
            </a:r>
          </a:p>
          <a:p>
            <a:r>
              <a:rPr lang="en-US" dirty="0"/>
              <a:t>Identify what component(s) of Authenticity are in each section.</a:t>
            </a:r>
          </a:p>
          <a:p>
            <a:r>
              <a:rPr lang="en-US" dirty="0"/>
              <a:t>Discuss within your group and be prepared to share out.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396423-DAE1-4083-219B-21D294F6A5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3C48F-97B1-C47D-53BC-133638F96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5E Brief with S-I-T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F0954FC2-F816-B57B-DFFF-7B51F7A4062C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marL="64008" indent="0">
              <a:buNone/>
            </a:pPr>
            <a:r>
              <a:rPr lang="en-US" altLang="en-US" dirty="0"/>
              <a:t>Review the 5E Brief</a:t>
            </a:r>
          </a:p>
          <a:p>
            <a:r>
              <a:rPr lang="en-US" altLang="en-US" dirty="0"/>
              <a:t>What is one: </a:t>
            </a:r>
          </a:p>
          <a:p>
            <a:pPr lvl="1"/>
            <a:r>
              <a:rPr lang="en-US" sz="2400" b="1" dirty="0">
                <a:solidFill>
                  <a:srgbClr val="910D28"/>
                </a:solidFill>
              </a:rPr>
              <a:t>S</a:t>
            </a:r>
            <a:r>
              <a:rPr lang="en-US" sz="2400" dirty="0"/>
              <a:t>urprising fact or idea?</a:t>
            </a:r>
          </a:p>
          <a:p>
            <a:pPr lvl="1"/>
            <a:r>
              <a:rPr lang="en-US" sz="2400" b="1" dirty="0">
                <a:solidFill>
                  <a:srgbClr val="910D28"/>
                </a:solidFill>
              </a:rPr>
              <a:t>I</a:t>
            </a:r>
            <a:r>
              <a:rPr lang="en-US" sz="2400" dirty="0"/>
              <a:t>nteresting fact or idea?</a:t>
            </a:r>
          </a:p>
          <a:p>
            <a:pPr lvl="1"/>
            <a:r>
              <a:rPr lang="en-US" sz="2400" b="1" dirty="0">
                <a:solidFill>
                  <a:srgbClr val="910D28"/>
                </a:solidFill>
              </a:rPr>
              <a:t>T</a:t>
            </a:r>
            <a:r>
              <a:rPr lang="en-US" sz="2400" dirty="0"/>
              <a:t>hought-provoking fact or idea?</a:t>
            </a:r>
            <a:endParaRPr lang="en-US" dirty="0"/>
          </a:p>
        </p:txBody>
      </p:sp>
      <p:pic>
        <p:nvPicPr>
          <p:cNvPr id="3" name="Google Shape;140;p30" title="SIT2.png">
            <a:extLst>
              <a:ext uri="{FF2B5EF4-FFF2-40B4-BE49-F238E27FC236}">
                <a16:creationId xmlns:a16="http://schemas.microsoft.com/office/drawing/2014/main" id="{90548B8F-6A06-B223-8248-FA36134A0C12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r="18923" b="19283"/>
          <a:stretch/>
        </p:blipFill>
        <p:spPr>
          <a:xfrm>
            <a:off x="6161699" y="168393"/>
            <a:ext cx="2497223" cy="27411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8209170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LEARN 2025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285782"/>
      </a:accent1>
      <a:accent2>
        <a:srgbClr val="008CC9"/>
      </a:accent2>
      <a:accent3>
        <a:srgbClr val="971D20"/>
      </a:accent3>
      <a:accent4>
        <a:srgbClr val="E8BF3C"/>
      </a:accent4>
      <a:accent5>
        <a:srgbClr val="D30F7F"/>
      </a:accent5>
      <a:accent6>
        <a:srgbClr val="FFFFFF"/>
      </a:accent6>
      <a:hlink>
        <a:srgbClr val="288AC3"/>
      </a:hlink>
      <a:folHlink>
        <a:srgbClr val="288AC3"/>
      </a:folHlink>
    </a:clrScheme>
    <a:fontScheme name="Office 2007 - 20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7CD69D3D-9E24-4AE7-A6A6-95472C009F98}" vid="{02DC2DEC-ED14-46D2-92D2-CE7973B77C9B}"/>
    </a:ext>
  </a:extLst>
</a:theme>
</file>

<file path=ppt/theme/theme2.xml><?xml version="1.0" encoding="utf-8"?>
<a:theme xmlns:a="http://schemas.openxmlformats.org/drawingml/2006/main" name="1_Custom Design">
  <a:themeElements>
    <a:clrScheme name="LEARN 2025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285782"/>
      </a:accent1>
      <a:accent2>
        <a:srgbClr val="008CC9"/>
      </a:accent2>
      <a:accent3>
        <a:srgbClr val="971D20"/>
      </a:accent3>
      <a:accent4>
        <a:srgbClr val="E8BF3C"/>
      </a:accent4>
      <a:accent5>
        <a:srgbClr val="D30F7F"/>
      </a:accent5>
      <a:accent6>
        <a:srgbClr val="FFFFFF"/>
      </a:accent6>
      <a:hlink>
        <a:srgbClr val="288AC3"/>
      </a:hlink>
      <a:folHlink>
        <a:srgbClr val="288AC3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7CD69D3D-9E24-4AE7-A6A6-95472C009F98}" vid="{92F950AD-31EE-4ABC-AB96-5F978758D647}"/>
    </a:ext>
  </a:extLst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Slides (25)—Template</Template>
  <TotalTime>30</TotalTime>
  <Words>629</Words>
  <Application>Microsoft Office PowerPoint</Application>
  <PresentationFormat>On-screen Show (16:9)</PresentationFormat>
  <Paragraphs>66</Paragraphs>
  <Slides>16</Slides>
  <Notes>5</Notes>
  <HiddenSlides>0</HiddenSlides>
  <MMClips>2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Aptos Display</vt:lpstr>
      <vt:lpstr>Arial</vt:lpstr>
      <vt:lpstr>Calibri</vt:lpstr>
      <vt:lpstr>Courier New</vt:lpstr>
      <vt:lpstr>System Font Regular</vt:lpstr>
      <vt:lpstr>Wingdings</vt:lpstr>
      <vt:lpstr>Custom Design</vt:lpstr>
      <vt:lpstr>1_Custom Design</vt:lpstr>
      <vt:lpstr>PowerPoint Presentation</vt:lpstr>
      <vt:lpstr>From Theory to Practice</vt:lpstr>
      <vt:lpstr>Menti</vt:lpstr>
      <vt:lpstr>Fist to Five</vt:lpstr>
      <vt:lpstr>Essential Question </vt:lpstr>
      <vt:lpstr>Learning Objectives</vt:lpstr>
      <vt:lpstr>5E Instructional Model</vt:lpstr>
      <vt:lpstr>Vetting a 5E Lesson</vt:lpstr>
      <vt:lpstr>5E Brief with S-I-T</vt:lpstr>
      <vt:lpstr>PowerPoint Presentation</vt:lpstr>
      <vt:lpstr>Share out - 5E Brief with S-I-T</vt:lpstr>
      <vt:lpstr>Learning to Let It Go</vt:lpstr>
      <vt:lpstr>Peer Teaching</vt:lpstr>
      <vt:lpstr>Structure</vt:lpstr>
      <vt:lpstr>Peer Teaching Reflection</vt:lpstr>
      <vt:lpstr>Instructional Strategy Reflection</vt:lpstr>
    </vt:vector>
  </TitlesOfParts>
  <Manager/>
  <Company>University of Oklahoma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Lieu, Mary</dc:creator>
  <cp:keywords/>
  <dc:description/>
  <cp:lastModifiedBy>Lieu, Mary</cp:lastModifiedBy>
  <cp:revision>1</cp:revision>
  <dcterms:created xsi:type="dcterms:W3CDTF">2026-04-30T17:27:11Z</dcterms:created>
  <dcterms:modified xsi:type="dcterms:W3CDTF">2026-04-30T17:58:02Z</dcterms:modified>
  <cp:category/>
</cp:coreProperties>
</file>