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8"/>
  </p:notesMasterIdLst>
  <p:sldIdLst>
    <p:sldId id="256" r:id="rId3"/>
    <p:sldId id="257" r:id="rId4"/>
    <p:sldId id="263" r:id="rId5"/>
    <p:sldId id="260" r:id="rId6"/>
    <p:sldId id="272" r:id="rId7"/>
    <p:sldId id="291" r:id="rId8"/>
    <p:sldId id="265" r:id="rId9"/>
    <p:sldId id="292" r:id="rId10"/>
    <p:sldId id="293" r:id="rId11"/>
    <p:sldId id="294" r:id="rId12"/>
    <p:sldId id="296" r:id="rId13"/>
    <p:sldId id="297" r:id="rId14"/>
    <p:sldId id="298" r:id="rId15"/>
    <p:sldId id="299" r:id="rId16"/>
    <p:sldId id="286" r:id="rId17"/>
    <p:sldId id="287" r:id="rId18"/>
    <p:sldId id="288" r:id="rId19"/>
    <p:sldId id="289" r:id="rId20"/>
    <p:sldId id="290" r:id="rId21"/>
    <p:sldId id="285" r:id="rId22"/>
    <p:sldId id="273" r:id="rId23"/>
    <p:sldId id="274" r:id="rId24"/>
    <p:sldId id="275" r:id="rId25"/>
    <p:sldId id="300" r:id="rId26"/>
    <p:sldId id="301" r:id="rId27"/>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286"/>
  </p:normalViewPr>
  <p:slideViewPr>
    <p:cSldViewPr snapToGrid="0">
      <p:cViewPr>
        <p:scale>
          <a:sx n="125" d="100"/>
          <a:sy n="125" d="100"/>
        </p:scale>
        <p:origin x="2648" y="12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5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6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5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8652-AC5E-C697-F564-18C6DA245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69336-F8E6-7E15-4B7D-064803444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6AF04-BF6B-DF8F-60DE-C937CED88F71}"/>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This is actually an entire middle school literacy project The middle school intentionally increased the variety of texts in the classroom,  increased writing across the contents, promoted literacy strategies such as circling unfamiliar words, predicting what text will say, clarifying and expanding information through writing,  increasing discussion and debate.  Literacy coaches were employed to teach similar literacy strategies across the contents.</a:t>
            </a:r>
          </a:p>
        </p:txBody>
      </p:sp>
    </p:spTree>
    <p:extLst>
      <p:ext uri="{BB962C8B-B14F-4D97-AF65-F5344CB8AC3E}">
        <p14:creationId xmlns:p14="http://schemas.microsoft.com/office/powerpoint/2010/main" val="11183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CDF6-7CEB-F342-798C-D9B8CA03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83CC3-382C-1C1B-9DFD-827305887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379F9-705A-E188-709D-75A8036D509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Pause after </a:t>
            </a:r>
            <a:r>
              <a:rPr lang="en-US" sz="1400" u="sng" dirty="0">
                <a:latin typeface="Calibri"/>
                <a:ea typeface="Calibri"/>
                <a:cs typeface="Calibri"/>
                <a:sym typeface="Calibri"/>
              </a:rPr>
              <a:t>each video</a:t>
            </a:r>
            <a:r>
              <a:rPr lang="en-US" sz="1400" dirty="0">
                <a:latin typeface="Calibri"/>
                <a:ea typeface="Calibri"/>
                <a:cs typeface="Calibri"/>
                <a:sym typeface="Calibri"/>
              </a:rPr>
              <a:t> and allow time for table talk.  Ask groups to share out one literacy approach they saw, a possible application for the classroom, and one obstacle to overcome.</a:t>
            </a:r>
          </a:p>
          <a:p>
            <a:r>
              <a:rPr lang="en-US" dirty="0">
                <a:effectLst/>
              </a:rPr>
              <a:t>K20 Center. (n.d.). 3-2-1. Strategies. </a:t>
            </a:r>
            <a:r>
              <a:rPr lang="en-US" dirty="0">
                <a:effectLst/>
                <a:hlinkClick r:id="rId3" tooltip="https://learn.k20center.ou.edu/strategy/50"/>
              </a:rPr>
              <a:t>https://learn.k20center.ou.edu/strategy/50</a:t>
            </a:r>
            <a:endParaRPr lang="en-US" dirty="0"/>
          </a:p>
        </p:txBody>
      </p:sp>
    </p:spTree>
    <p:extLst>
      <p:ext uri="{BB962C8B-B14F-4D97-AF65-F5344CB8AC3E}">
        <p14:creationId xmlns:p14="http://schemas.microsoft.com/office/powerpoint/2010/main" val="386933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400" dirty="0">
                <a:latin typeface="Calibri"/>
                <a:ea typeface="Calibri"/>
                <a:cs typeface="Calibri"/>
                <a:sym typeface="Calibri"/>
              </a:rPr>
              <a:t>Pass out the instructional strategy note sheet.  Allow time for participants to reflect and</a:t>
            </a:r>
            <a:r>
              <a:rPr lang="en-US" sz="1400" dirty="0">
                <a:solidFill>
                  <a:srgbClr val="000000"/>
                </a:solidFill>
                <a:latin typeface="Calibri"/>
                <a:ea typeface="Calibri"/>
                <a:cs typeface="Calibri"/>
                <a:sym typeface="Calibri"/>
              </a:rPr>
              <a:t> complete their LEARN Strategy Reflection on the Instructional Strategy Notes handout.</a:t>
            </a:r>
          </a:p>
          <a:p>
            <a:pPr marL="0" lvl="0" indent="0" algn="l" rtl="0">
              <a:lnSpc>
                <a:spcPct val="115000"/>
              </a:lnSpc>
              <a:spcBef>
                <a:spcPts val="0"/>
              </a:spcBef>
              <a:spcAft>
                <a:spcPts val="0"/>
              </a:spcAft>
              <a:buSzPts val="1400"/>
              <a:buNone/>
            </a:pPr>
            <a:endParaRPr lang="en-US" sz="1400" dirty="0">
              <a:latin typeface="Calibri"/>
              <a:ea typeface="Calibri"/>
              <a:cs typeface="Calibri"/>
              <a:sym typeface="Calibri"/>
            </a:endParaRPr>
          </a:p>
        </p:txBody>
      </p:sp>
    </p:spTree>
    <p:extLst>
      <p:ext uri="{BB962C8B-B14F-4D97-AF65-F5344CB8AC3E}">
        <p14:creationId xmlns:p14="http://schemas.microsoft.com/office/powerpoint/2010/main" val="350991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Place chart tablet around the room with the heading of Social Studies, Math, Science, English, Electives.  If someone feels that their content is best represented in a certain group, they should join that group.  Beside each group poster, have the appropriate reading for that content, pens, and highlighters.</a:t>
            </a:r>
          </a:p>
          <a:p>
            <a:pPr marL="0" lvl="0" indent="0" algn="l" rtl="0">
              <a:lnSpc>
                <a:spcPct val="100000"/>
              </a:lnSpc>
              <a:spcBef>
                <a:spcPts val="0"/>
              </a:spcBef>
              <a:spcAft>
                <a:spcPts val="0"/>
              </a:spcAft>
              <a:buSzPts val="1400"/>
              <a:buNone/>
            </a:pPr>
            <a:r>
              <a:rPr lang="en-US" dirty="0"/>
              <a:t>K20 Center. (n.d.). Jigsaw. Strategies. </a:t>
            </a:r>
            <a:r>
              <a:rPr lang="en-US" dirty="0">
                <a:hlinkClick r:id="rId3" tooltip="https://learn.k20center.ou.edu/strategy/179"/>
              </a:rPr>
              <a:t>https://learn.k20center.ou.edu/strategy/179</a:t>
            </a:r>
            <a:endParaRPr lang="en-US" sz="1400" dirty="0">
              <a:latin typeface="Calibri"/>
              <a:ea typeface="Calibri"/>
              <a:cs typeface="Calibri"/>
              <a:sym typeface="Calibri"/>
            </a:endParaRPr>
          </a:p>
        </p:txBody>
      </p:sp>
    </p:spTree>
    <p:extLst>
      <p:ext uri="{BB962C8B-B14F-4D97-AF65-F5344CB8AC3E}">
        <p14:creationId xmlns:p14="http://schemas.microsoft.com/office/powerpoint/2010/main" val="402525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K20 Center. (n.d.). CUS and Discuss. Strategies. </a:t>
            </a:r>
            <a:r>
              <a:rPr lang="en-US" dirty="0">
                <a:hlinkClick r:id="rId3" tooltip="https://learn.k20center.ou.edu/strategy/162"/>
              </a:rPr>
              <a:t>https://learn.k20center.ou.edu/strategy/162</a:t>
            </a:r>
            <a:endParaRPr lang="en-US" dirty="0"/>
          </a:p>
        </p:txBody>
      </p:sp>
    </p:spTree>
    <p:extLst>
      <p:ext uri="{BB962C8B-B14F-4D97-AF65-F5344CB8AC3E}">
        <p14:creationId xmlns:p14="http://schemas.microsoft.com/office/powerpoint/2010/main" val="21619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latin typeface="Calibri"/>
                <a:ea typeface="Calibri"/>
                <a:cs typeface="Calibri"/>
                <a:sym typeface="Calibri"/>
              </a:rPr>
              <a:t>This is an alternative close reading strategy.  Explain that when middle school students start highlighting, they may highlight everything. </a:t>
            </a:r>
            <a:endParaRPr lang="en-US" sz="1400" dirty="0">
              <a:solidFill>
                <a:srgbClr val="000000"/>
              </a:solidFill>
              <a:effectLst/>
              <a:latin typeface="Arial"/>
              <a:ea typeface="Arial"/>
              <a:cs typeface="Arial"/>
              <a:sym typeface="Arial" panose="020B0604020202020204" pitchFamily="34" charset="0"/>
            </a:endParaRPr>
          </a:p>
          <a:p>
            <a:r>
              <a:rPr lang="en-US" sz="1400" dirty="0">
                <a:solidFill>
                  <a:srgbClr val="000000"/>
                </a:solidFill>
                <a:effectLst/>
                <a:latin typeface="Arial"/>
                <a:ea typeface="Arial"/>
                <a:cs typeface="Arial"/>
                <a:sym typeface="Arial" panose="020B0604020202020204" pitchFamily="34" charset="0"/>
              </a:rPr>
              <a:t>K20 Center. (n.d.). Why-Lighting. Strategies. </a:t>
            </a:r>
            <a:r>
              <a:rPr lang="en-US" sz="1400" dirty="0">
                <a:solidFill>
                  <a:srgbClr val="000000"/>
                </a:solidFill>
                <a:effectLst/>
                <a:latin typeface="Arial"/>
                <a:ea typeface="Arial"/>
                <a:cs typeface="Arial"/>
                <a:sym typeface="Arial" panose="020B0604020202020204" pitchFamily="34" charset="0"/>
                <a:hlinkClick r:id="rId3" tooltip="https://learn.k20center.ou.edu/strategy/128"/>
              </a:rPr>
              <a:t>https://learn.k20center.ou.edu/strategy/128</a:t>
            </a:r>
            <a:endParaRPr lang="en-US" sz="1400" dirty="0">
              <a:solidFill>
                <a:srgbClr val="000000"/>
              </a:solidFill>
              <a:effectLst/>
              <a:latin typeface="Arial"/>
              <a:ea typeface="Arial"/>
              <a:cs typeface="Arial"/>
              <a:sym typeface="Arial" panose="020B0604020202020204" pitchFamily="34" charset="0"/>
            </a:endParaRPr>
          </a:p>
          <a:p>
            <a:r>
              <a:rPr lang="en-US" sz="1400" dirty="0">
                <a:solidFill>
                  <a:srgbClr val="000000"/>
                </a:solidFill>
                <a:effectLst/>
                <a:latin typeface="Arial"/>
                <a:ea typeface="Arial"/>
                <a:cs typeface="Arial"/>
                <a:sym typeface="Arial" panose="020B0604020202020204" pitchFamily="34" charset="0"/>
              </a:rPr>
              <a:t> </a:t>
            </a:r>
            <a:endParaRPr lang="en-US" dirty="0"/>
          </a:p>
        </p:txBody>
      </p:sp>
    </p:spTree>
    <p:extLst>
      <p:ext uri="{BB962C8B-B14F-4D97-AF65-F5344CB8AC3E}">
        <p14:creationId xmlns:p14="http://schemas.microsoft.com/office/powerpoint/2010/main" val="3742445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Allow time for participants to create a poster about the content they read.  Each window can be bullet points (except for the visual representation).  Have participants choose one spokesperson for their poster and share with all participants.</a:t>
            </a:r>
          </a:p>
          <a:p>
            <a:pPr marL="0" lvl="0" indent="0" algn="l" rtl="0">
              <a:lnSpc>
                <a:spcPct val="100000"/>
              </a:lnSpc>
              <a:spcBef>
                <a:spcPts val="0"/>
              </a:spcBef>
              <a:spcAft>
                <a:spcPts val="0"/>
              </a:spcAft>
              <a:buSzPts val="1400"/>
              <a:buNone/>
            </a:pPr>
            <a:endParaRPr lang="en-US" sz="1400" dirty="0">
              <a:latin typeface="Calibri"/>
              <a:ea typeface="Calibri"/>
              <a:cs typeface="Calibri"/>
              <a:sym typeface="Calibri"/>
            </a:endParaRPr>
          </a:p>
        </p:txBody>
      </p:sp>
    </p:spTree>
    <p:extLst>
      <p:ext uri="{BB962C8B-B14F-4D97-AF65-F5344CB8AC3E}">
        <p14:creationId xmlns:p14="http://schemas.microsoft.com/office/powerpoint/2010/main" val="385785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DO NOT show Tweet Up yet. Allow them to discuss for a few minutes, then move on to the next slide</a:t>
            </a:r>
          </a:p>
          <a:p>
            <a:endParaRPr lang="en-US" dirty="0"/>
          </a:p>
        </p:txBody>
      </p:sp>
    </p:spTree>
    <p:extLst>
      <p:ext uri="{BB962C8B-B14F-4D97-AF65-F5344CB8AC3E}">
        <p14:creationId xmlns:p14="http://schemas.microsoft.com/office/powerpoint/2010/main" val="278134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All groups get the infographic, then do Tweet Up on legal paper or giant </a:t>
            </a:r>
            <a:r>
              <a:rPr lang="en-US" sz="1400" dirty="0" err="1">
                <a:latin typeface="Calibri"/>
                <a:ea typeface="Calibri"/>
                <a:cs typeface="Calibri"/>
                <a:sym typeface="Calibri"/>
              </a:rPr>
              <a:t>post-its</a:t>
            </a:r>
            <a:endParaRPr lang="en-US"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have the hashtag come first (main idea or theme), then give a few opinions/thoughts  *remind them that tweets can be thesis statements</a:t>
            </a:r>
          </a:p>
          <a:p>
            <a:endParaRPr lang="en-US" dirty="0"/>
          </a:p>
        </p:txBody>
      </p:sp>
    </p:spTree>
    <p:extLst>
      <p:ext uri="{BB962C8B-B14F-4D97-AF65-F5344CB8AC3E}">
        <p14:creationId xmlns:p14="http://schemas.microsoft.com/office/powerpoint/2010/main" val="1057634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endParaRPr lang="en-US"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en-US" sz="1400" dirty="0">
                <a:solidFill>
                  <a:srgbClr val="000000"/>
                </a:solidFill>
                <a:latin typeface="Calibri"/>
                <a:ea typeface="Calibri"/>
                <a:cs typeface="Calibri"/>
                <a:sym typeface="Calibri"/>
              </a:rPr>
              <a:t>Allow the participants time to complete their LEARN Strategy Reflection on the Instructional Strategy Notes handout.</a:t>
            </a:r>
          </a:p>
        </p:txBody>
      </p:sp>
    </p:spTree>
    <p:extLst>
      <p:ext uri="{BB962C8B-B14F-4D97-AF65-F5344CB8AC3E}">
        <p14:creationId xmlns:p14="http://schemas.microsoft.com/office/powerpoint/2010/main" val="27072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think critically about their discipline and determine which literacy element--reading, listening, speaking, or writing-- is very important in their classroom.  Ask participants to think about something that students need to do in their content that pertains to one of these elements.  You may need to give an example.  For example in Social Studies, students will read primary historical documents so students may need some reading strategies to understand what they are reading. </a:t>
            </a:r>
          </a:p>
          <a:p>
            <a:r>
              <a:rPr lang="en-US" dirty="0"/>
              <a:t>K20 Center. (n.d.). Sticky Bars. Strategies. </a:t>
            </a:r>
            <a:r>
              <a:rPr lang="en-US" dirty="0">
                <a:hlinkClick r:id="rId3" tooltip="https://learn.k20center.ou.edu/strategy/129"/>
              </a:rPr>
              <a:t>https://learn.k20center.ou.edu/strategy/129</a:t>
            </a:r>
            <a:endParaRPr lang="en-US" dirty="0"/>
          </a:p>
        </p:txBody>
      </p:sp>
    </p:spTree>
    <p:extLst>
      <p:ext uri="{BB962C8B-B14F-4D97-AF65-F5344CB8AC3E}">
        <p14:creationId xmlns:p14="http://schemas.microsoft.com/office/powerpoint/2010/main" val="2407267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Remind participants that these are the critical elements for literacy and are higher order thinking skills.  </a:t>
            </a:r>
          </a:p>
        </p:txBody>
      </p:sp>
    </p:spTree>
    <p:extLst>
      <p:ext uri="{BB962C8B-B14F-4D97-AF65-F5344CB8AC3E}">
        <p14:creationId xmlns:p14="http://schemas.microsoft.com/office/powerpoint/2010/main" val="3454315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***This slide </a:t>
            </a:r>
            <a:r>
              <a:rPr lang="en-US" b="1" dirty="0">
                <a:solidFill>
                  <a:srgbClr val="FF0000"/>
                </a:solidFill>
              </a:rPr>
              <a:t>MUST be edited </a:t>
            </a:r>
            <a:r>
              <a:rPr lang="en-US" b="1" dirty="0"/>
              <a:t>with the correct TREK web address.*** </a:t>
            </a:r>
            <a:endParaRPr lang="en-US" dirty="0"/>
          </a:p>
          <a:p>
            <a:pPr marL="0" lvl="0" indent="0" algn="l" rtl="0">
              <a:lnSpc>
                <a:spcPct val="100000"/>
              </a:lnSpc>
              <a:spcBef>
                <a:spcPts val="0"/>
              </a:spcBef>
              <a:spcAft>
                <a:spcPts val="0"/>
              </a:spcAft>
              <a:buSzPts val="1400"/>
              <a:buNone/>
            </a:pPr>
            <a:r>
              <a:rPr lang="en-US" b="1" dirty="0"/>
              <a:t>Click on the link in the orange box to edit the numbers at the end and the QR code. </a:t>
            </a:r>
            <a:endParaRPr lang="en-US" dirty="0"/>
          </a:p>
          <a:p>
            <a:endParaRPr lang="en-US" dirty="0"/>
          </a:p>
        </p:txBody>
      </p:sp>
    </p:spTree>
    <p:extLst>
      <p:ext uri="{BB962C8B-B14F-4D97-AF65-F5344CB8AC3E}">
        <p14:creationId xmlns:p14="http://schemas.microsoft.com/office/powerpoint/2010/main" val="185493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dirty="0">
                <a:solidFill>
                  <a:srgbClr val="000000"/>
                </a:solidFill>
                <a:effectLst/>
                <a:latin typeface="Arial"/>
                <a:ea typeface="Arial"/>
                <a:cs typeface="Arial"/>
                <a:sym typeface="Arial" panose="020B0604020202020204" pitchFamily="34" charset="0"/>
              </a:rPr>
              <a:t>Pass out the 3-2-1 Handout and explain the directions.  Participants are to jot down literacy approaches that they observe.</a:t>
            </a:r>
            <a:endParaRPr lang="en-US" b="0" dirty="0">
              <a:effectLst/>
            </a:endParaRPr>
          </a:p>
          <a:p>
            <a:r>
              <a:rPr lang="en-US" dirty="0">
                <a:effectLst/>
              </a:rPr>
              <a:t>K20 Center. (n.d.). 3-2-1. Strategies. </a:t>
            </a:r>
            <a:r>
              <a:rPr lang="en-US" dirty="0">
                <a:effectLst/>
                <a:hlinkClick r:id="rId3" tooltip="https://learn.k20center.ou.edu/strategy/50"/>
              </a:rPr>
              <a:t>https://learn.k20center.ou.edu/strategy/50</a:t>
            </a:r>
            <a:endParaRPr lang="en-US" dirty="0"/>
          </a:p>
        </p:txBody>
      </p:sp>
    </p:spTree>
    <p:extLst>
      <p:ext uri="{BB962C8B-B14F-4D97-AF65-F5344CB8AC3E}">
        <p14:creationId xmlns:p14="http://schemas.microsoft.com/office/powerpoint/2010/main" val="354001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dirty="0">
                <a:solidFill>
                  <a:srgbClr val="000000"/>
                </a:solidFill>
                <a:effectLst/>
                <a:latin typeface="Arial"/>
                <a:ea typeface="Arial"/>
                <a:cs typeface="Arial"/>
                <a:sym typeface="Arial" panose="020B0604020202020204" pitchFamily="34" charset="0"/>
              </a:rPr>
              <a:t>Note: To save space, videos are not embedded. Video is linked in both the image and the title above the image. You will need an Internet connection to play this video.  This physics teacher employs the following literacy skills:  students read a journal article from the discipline, students working in partners to identify unfamiliar vocabulary, scanning the information, discussing the information with a partner, and determining how the journal article relates to their topic and implementation of building bridges.  The teacher also introduces primary source text.</a:t>
            </a:r>
            <a:endParaRPr lang="en-US" b="0" dirty="0">
              <a:effectLst/>
            </a:endParaRPr>
          </a:p>
          <a:p>
            <a:br>
              <a:rPr lang="en-US" b="0" dirty="0">
                <a:effectLst/>
              </a:rPr>
            </a:br>
            <a:endParaRPr lang="en-US" dirty="0"/>
          </a:p>
        </p:txBody>
      </p:sp>
    </p:spTree>
    <p:extLst>
      <p:ext uri="{BB962C8B-B14F-4D97-AF65-F5344CB8AC3E}">
        <p14:creationId xmlns:p14="http://schemas.microsoft.com/office/powerpoint/2010/main" val="70972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26E8-0C7C-F9C4-F53A-30A2360C6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C8EF3-4B80-3AE9-7B40-F55340BB6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F86B1-CB9B-DD79-E07D-1C8EFB7524A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This science teacher uses the literacy skills of summarizing and paraphrasing.  She teaches these skills through  think-</a:t>
            </a:r>
            <a:r>
              <a:rPr lang="en-US" sz="1400" dirty="0" err="1">
                <a:latin typeface="Calibri"/>
                <a:ea typeface="Calibri"/>
                <a:cs typeface="Calibri"/>
                <a:sym typeface="Calibri"/>
              </a:rPr>
              <a:t>alouds</a:t>
            </a:r>
            <a:r>
              <a:rPr lang="en-US" sz="1400" dirty="0">
                <a:latin typeface="Calibri"/>
                <a:ea typeface="Calibri"/>
                <a:cs typeface="Calibri"/>
                <a:sym typeface="Calibri"/>
              </a:rPr>
              <a:t> and modeling.  Students are allowed to work as partners using these skills. </a:t>
            </a:r>
          </a:p>
          <a:p>
            <a:pPr marL="0" lvl="0" indent="0" algn="l" rtl="0">
              <a:lnSpc>
                <a:spcPct val="100000"/>
              </a:lnSpc>
              <a:spcBef>
                <a:spcPts val="0"/>
              </a:spcBef>
              <a:spcAft>
                <a:spcPts val="0"/>
              </a:spcAft>
              <a:buSzPts val="1400"/>
              <a:buNone/>
            </a:pPr>
            <a:endParaRPr lang="en-US"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Video is 7:49. </a:t>
            </a:r>
          </a:p>
          <a:p>
            <a:pPr marL="0" lvl="0" indent="0" algn="l" rtl="0">
              <a:lnSpc>
                <a:spcPct val="100000"/>
              </a:lnSpc>
              <a:spcBef>
                <a:spcPts val="0"/>
              </a:spcBef>
              <a:spcAft>
                <a:spcPts val="0"/>
              </a:spcAft>
              <a:buSzPts val="1400"/>
              <a:buNone/>
            </a:pPr>
            <a:endParaRPr lang="en-US"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t>Move on from this slide around 9:55.</a:t>
            </a:r>
          </a:p>
        </p:txBody>
      </p:sp>
    </p:spTree>
    <p:extLst>
      <p:ext uri="{BB962C8B-B14F-4D97-AF65-F5344CB8AC3E}">
        <p14:creationId xmlns:p14="http://schemas.microsoft.com/office/powerpoint/2010/main" val="90402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EA81-F64A-4CA2-D071-6497D6FCE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514E6-67C5-3178-7AC0-35BA80C7B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FE31F-FA00-8580-F716-305B3DD4431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Students begin a conversation with their groups and take notes.  Then two people from each group rotate and share information with the next group.  This uses the literacy skills of speaking and listening with content-specific text.  Students are also involved in writing through making notes from what they hear.</a:t>
            </a:r>
          </a:p>
        </p:txBody>
      </p:sp>
    </p:spTree>
    <p:extLst>
      <p:ext uri="{BB962C8B-B14F-4D97-AF65-F5344CB8AC3E}">
        <p14:creationId xmlns:p14="http://schemas.microsoft.com/office/powerpoint/2010/main" val="332240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8B996-1295-CEEE-FEAF-77919F19C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93319-1E39-D66F-7E83-AB15766D7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C75EF-9213-38F1-752D-B7E1A315734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This teacher uses a variety of sentence frames like Claim, Evidence, and Reasoning to have students write about math experiences.  She places students in pairs to talk about what they wrote, uses a word bank wall for critical math words, and has students use dictionaries as a reference for understanding.  Students speak and discuss before they write.</a:t>
            </a:r>
          </a:p>
          <a:p>
            <a:pPr marL="0" lvl="0" indent="0" algn="l" rtl="0">
              <a:lnSpc>
                <a:spcPct val="100000"/>
              </a:lnSpc>
              <a:spcBef>
                <a:spcPts val="0"/>
              </a:spcBef>
              <a:spcAft>
                <a:spcPts val="0"/>
              </a:spcAft>
              <a:buSzPts val="1400"/>
              <a:buNone/>
            </a:pPr>
            <a:endParaRPr lang="en-US"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Video is 1:35.</a:t>
            </a:r>
          </a:p>
          <a:p>
            <a:pPr rtl="0"/>
            <a:endParaRPr lang="en-US" dirty="0"/>
          </a:p>
        </p:txBody>
      </p:sp>
    </p:spTree>
    <p:extLst>
      <p:ext uri="{BB962C8B-B14F-4D97-AF65-F5344CB8AC3E}">
        <p14:creationId xmlns:p14="http://schemas.microsoft.com/office/powerpoint/2010/main" val="392419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D44D-E6D0-75E3-3298-6A4954AEC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8373F-D01F-A4FB-37DE-9F25A4E80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A9EF5-C46C-D8AC-923D-7CF0621337C1}"/>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This art teacher asks students to read the visuals of the artwork and explain what the artist might have intended. Students use inferencing, predicting, and finding meaning in the components of the artwork.  This is often used as cross curricular instruction.  Students might be study urban living in social studies and then reviewing or creating artwork that reflects urban living.</a:t>
            </a:r>
          </a:p>
          <a:p>
            <a:pPr marL="0" lvl="0" indent="0" algn="l" rtl="0">
              <a:lnSpc>
                <a:spcPct val="100000"/>
              </a:lnSpc>
              <a:spcBef>
                <a:spcPts val="0"/>
              </a:spcBef>
              <a:spcAft>
                <a:spcPts val="0"/>
              </a:spcAft>
              <a:buSzPts val="1400"/>
              <a:buNone/>
            </a:pPr>
            <a:endParaRPr lang="en-US"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Video is 4:35.</a:t>
            </a:r>
          </a:p>
          <a:p>
            <a:pPr rtl="0"/>
            <a:endParaRPr lang="en-US" dirty="0"/>
          </a:p>
        </p:txBody>
      </p:sp>
    </p:spTree>
    <p:extLst>
      <p:ext uri="{BB962C8B-B14F-4D97-AF65-F5344CB8AC3E}">
        <p14:creationId xmlns:p14="http://schemas.microsoft.com/office/powerpoint/2010/main" val="196160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5A84-54CE-1A7A-56B8-DCF6D4F73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3AD24-64BD-D663-E343-62D02E3CA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DD176-A066-291A-8E9B-05D2E81BAE33}"/>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Structured academic controversy is an instructional strategy where both sides of textual evidence of a topic are presented.  Students read one topic viewpoint and share with other members of a small group who read the opposite viewpoint.  Their job is to summarize and get important elements of the topic across to students who read opposing text.  Then students deliberate the merits of both sides.  Eventually the entire class is polled for their viewpoint on the topic and reasoning for it.  Through discussion, the goal is for others to see different viewpoints of the same topic and deliberate about it together.  </a:t>
            </a:r>
          </a:p>
        </p:txBody>
      </p:sp>
    </p:spTree>
    <p:extLst>
      <p:ext uri="{BB962C8B-B14F-4D97-AF65-F5344CB8AC3E}">
        <p14:creationId xmlns:p14="http://schemas.microsoft.com/office/powerpoint/2010/main" val="2250481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achingchannel.org/video/writing-in-math-ell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esUawrdkxEo?feature=oembed" TargetMode="External"/><Relationship Id="rId5" Type="http://schemas.openxmlformats.org/officeDocument/2006/relationships/image" Target="../media/image14.jpeg"/><Relationship Id="rId4" Type="http://schemas.openxmlformats.org/officeDocument/2006/relationships/hyperlink" Target="https://www.youtube.com/watch?v=esUawrdkxE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eachingchannel.org/video/structured-academic-controversy-sac"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4lt7ihhr4-M?feature=oembed" TargetMode="External"/><Relationship Id="rId5" Type="http://schemas.openxmlformats.org/officeDocument/2006/relationships/image" Target="../media/image16.jpeg"/><Relationship Id="rId4" Type="http://schemas.openxmlformats.org/officeDocument/2006/relationships/hyperlink" Target="https://www.youtube.com/watch?v=4lt7ihhr4-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teachingchannel.org/videos/ccss-literacy-science-classroom"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ideo" Target="https://www.youtube.com/embed/nqKvLB2HOlU?feature=oembed" TargetMode="External"/><Relationship Id="rId5" Type="http://schemas.openxmlformats.org/officeDocument/2006/relationships/image" Target="../media/image11.jpeg"/><Relationship Id="rId4" Type="http://schemas.openxmlformats.org/officeDocument/2006/relationships/hyperlink" Target="https://www.youtube.com/watch?v=nqKvLB2HOlU&amp;feature=youtu.b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conver-stations-strategy"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27D47-57FB-00C1-BC00-50A92EB46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6FEB2-413E-0355-C323-8DD71051E88E}"/>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3"/>
              </a:rPr>
              <a:t>Write About Math</a:t>
            </a:r>
            <a:endParaRPr lang="en-US" dirty="0"/>
          </a:p>
        </p:txBody>
      </p:sp>
      <p:pic>
        <p:nvPicPr>
          <p:cNvPr id="3" name="Google Shape;146;g70c3529567_1_44">
            <a:hlinkClick r:id="rId3"/>
            <a:extLst>
              <a:ext uri="{FF2B5EF4-FFF2-40B4-BE49-F238E27FC236}">
                <a16:creationId xmlns:a16="http://schemas.microsoft.com/office/drawing/2014/main" id="{9ADD87B2-8EBB-FA0E-E219-928788C34AEB}"/>
              </a:ext>
            </a:extLst>
          </p:cNvPr>
          <p:cNvPicPr preferRelativeResize="0"/>
          <p:nvPr/>
        </p:nvPicPr>
        <p:blipFill rotWithShape="1">
          <a:blip r:embed="rId4">
            <a:alphaModFix/>
          </a:blip>
          <a:srcRect/>
          <a:stretch/>
        </p:blipFill>
        <p:spPr>
          <a:xfrm>
            <a:off x="1137367" y="473130"/>
            <a:ext cx="6869266" cy="3895764"/>
          </a:xfrm>
          <a:prstGeom prst="rect">
            <a:avLst/>
          </a:prstGeom>
          <a:noFill/>
          <a:ln>
            <a:noFill/>
          </a:ln>
        </p:spPr>
      </p:pic>
    </p:spTree>
    <p:extLst>
      <p:ext uri="{BB962C8B-B14F-4D97-AF65-F5344CB8AC3E}">
        <p14:creationId xmlns:p14="http://schemas.microsoft.com/office/powerpoint/2010/main" val="123109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04BA6-C555-67C3-3A99-E94BDA3A3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1FDC9-76A5-A659-6898-752731A65322}"/>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4"/>
              </a:rPr>
              <a:t>Using Art as Literacy (Elementary)</a:t>
            </a:r>
            <a:endParaRPr lang="en-US" dirty="0"/>
          </a:p>
        </p:txBody>
      </p:sp>
      <p:pic>
        <p:nvPicPr>
          <p:cNvPr id="3" name="Online Media 2" title="Art as Text: Bridging Literacy and the Arts">
            <a:hlinkClick r:id="" action="ppaction://media"/>
            <a:extLst>
              <a:ext uri="{FF2B5EF4-FFF2-40B4-BE49-F238E27FC236}">
                <a16:creationId xmlns:a16="http://schemas.microsoft.com/office/drawing/2014/main" id="{5984E598-8827-9972-A9A8-2C4068FE1301}"/>
              </a:ext>
            </a:extLst>
          </p:cNvPr>
          <p:cNvPicPr>
            <a:picLocks noRot="1" noChangeAspect="1"/>
          </p:cNvPicPr>
          <p:nvPr>
            <a:videoFile r:link="rId1"/>
          </p:nvPr>
        </p:nvPicPr>
        <p:blipFill>
          <a:blip r:embed="rId5"/>
          <a:stretch>
            <a:fillRect/>
          </a:stretch>
        </p:blipFill>
        <p:spPr>
          <a:xfrm>
            <a:off x="926334" y="284327"/>
            <a:ext cx="7291332" cy="4119253"/>
          </a:xfrm>
          <a:prstGeom prst="rect">
            <a:avLst/>
          </a:prstGeom>
        </p:spPr>
      </p:pic>
    </p:spTree>
    <p:extLst>
      <p:ext uri="{BB962C8B-B14F-4D97-AF65-F5344CB8AC3E}">
        <p14:creationId xmlns:p14="http://schemas.microsoft.com/office/powerpoint/2010/main" val="279639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41EA-51D0-8A09-A3DD-29A302208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6AC31-726C-65F4-D724-A5D4CBACD3C3}"/>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3"/>
              </a:rPr>
              <a:t>Structured Academic Conversations (SAC)</a:t>
            </a:r>
            <a:endParaRPr lang="en-US" dirty="0"/>
          </a:p>
        </p:txBody>
      </p:sp>
      <p:pic>
        <p:nvPicPr>
          <p:cNvPr id="4" name="Google Shape;158;g78fc6b6ab2_0_6">
            <a:hlinkClick r:id="rId3"/>
            <a:extLst>
              <a:ext uri="{FF2B5EF4-FFF2-40B4-BE49-F238E27FC236}">
                <a16:creationId xmlns:a16="http://schemas.microsoft.com/office/drawing/2014/main" id="{9DEE397E-9D1F-D41B-03E8-E5B14C1BDF63}"/>
              </a:ext>
            </a:extLst>
          </p:cNvPr>
          <p:cNvPicPr preferRelativeResize="0"/>
          <p:nvPr/>
        </p:nvPicPr>
        <p:blipFill rotWithShape="1">
          <a:blip r:embed="rId4">
            <a:alphaModFix/>
          </a:blip>
          <a:srcRect/>
          <a:stretch/>
        </p:blipFill>
        <p:spPr>
          <a:xfrm>
            <a:off x="1138222" y="380949"/>
            <a:ext cx="6867556" cy="4037868"/>
          </a:xfrm>
          <a:prstGeom prst="rect">
            <a:avLst/>
          </a:prstGeom>
          <a:noFill/>
          <a:ln>
            <a:noFill/>
          </a:ln>
        </p:spPr>
      </p:pic>
    </p:spTree>
    <p:extLst>
      <p:ext uri="{BB962C8B-B14F-4D97-AF65-F5344CB8AC3E}">
        <p14:creationId xmlns:p14="http://schemas.microsoft.com/office/powerpoint/2010/main" val="383404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39F6-A85F-79F4-B1C2-191C33948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CD4BB-B834-8F19-A53D-3930026897CF}"/>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4"/>
              </a:rPr>
              <a:t>Middle School Literacy Project</a:t>
            </a:r>
            <a:endParaRPr lang="en-US" dirty="0"/>
          </a:p>
        </p:txBody>
      </p:sp>
      <p:pic>
        <p:nvPicPr>
          <p:cNvPr id="3" name="Online Media 2" title="The Middle School Literacy Project">
            <a:hlinkClick r:id="" action="ppaction://media"/>
            <a:extLst>
              <a:ext uri="{FF2B5EF4-FFF2-40B4-BE49-F238E27FC236}">
                <a16:creationId xmlns:a16="http://schemas.microsoft.com/office/drawing/2014/main" id="{9CFCA243-087A-E8A2-0249-C546D28E657B}"/>
              </a:ext>
            </a:extLst>
          </p:cNvPr>
          <p:cNvPicPr>
            <a:picLocks noRot="1" noChangeAspect="1"/>
          </p:cNvPicPr>
          <p:nvPr>
            <a:videoFile r:link="rId1"/>
          </p:nvPr>
        </p:nvPicPr>
        <p:blipFill>
          <a:blip r:embed="rId5"/>
          <a:stretch>
            <a:fillRect/>
          </a:stretch>
        </p:blipFill>
        <p:spPr>
          <a:xfrm>
            <a:off x="1106632" y="452353"/>
            <a:ext cx="6930735" cy="3915533"/>
          </a:xfrm>
          <a:prstGeom prst="rect">
            <a:avLst/>
          </a:prstGeom>
        </p:spPr>
      </p:pic>
    </p:spTree>
    <p:extLst>
      <p:ext uri="{BB962C8B-B14F-4D97-AF65-F5344CB8AC3E}">
        <p14:creationId xmlns:p14="http://schemas.microsoft.com/office/powerpoint/2010/main" val="34431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AA8CF-EB37-3996-8E10-1B32F774D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FEEBB-43E4-6F3D-FF4F-E31C909C980B}"/>
              </a:ext>
            </a:extLst>
          </p:cNvPr>
          <p:cNvSpPr>
            <a:spLocks noGrp="1"/>
          </p:cNvSpPr>
          <p:nvPr>
            <p:ph type="title"/>
          </p:nvPr>
        </p:nvSpPr>
        <p:spPr/>
        <p:txBody>
          <a:bodyPr rtlCol="0">
            <a:normAutofit/>
          </a:bodyPr>
          <a:lstStyle/>
          <a:p>
            <a:pPr fontAlgn="auto">
              <a:spcAft>
                <a:spcPts val="0"/>
              </a:spcAft>
              <a:defRPr/>
            </a:pPr>
            <a:r>
              <a:rPr lang="en-US" dirty="0"/>
              <a:t>3-2-1 Table Talk</a:t>
            </a:r>
          </a:p>
        </p:txBody>
      </p:sp>
      <p:sp>
        <p:nvSpPr>
          <p:cNvPr id="27650" name="Content Placeholder 2">
            <a:extLst>
              <a:ext uri="{FF2B5EF4-FFF2-40B4-BE49-F238E27FC236}">
                <a16:creationId xmlns:a16="http://schemas.microsoft.com/office/drawing/2014/main" id="{70E1BFF4-5C2C-F6B0-C9D0-AB84005EE33A}"/>
              </a:ext>
            </a:extLst>
          </p:cNvPr>
          <p:cNvSpPr>
            <a:spLocks noGrp="1" noChangeArrowheads="1"/>
          </p:cNvSpPr>
          <p:nvPr>
            <p:ph sz="half" idx="1"/>
          </p:nvPr>
        </p:nvSpPr>
        <p:spPr>
          <a:xfrm>
            <a:off x="628650" y="1370013"/>
            <a:ext cx="4557258" cy="3262312"/>
          </a:xfrm>
        </p:spPr>
        <p:txBody>
          <a:bodyPr/>
          <a:lstStyle/>
          <a:p>
            <a:pPr marL="64008" indent="0">
              <a:buNone/>
            </a:pPr>
            <a:r>
              <a:rPr lang="en-US" altLang="en-US" dirty="0"/>
              <a:t>With your table group, discuss:</a:t>
            </a:r>
          </a:p>
          <a:p>
            <a:pPr marL="64008" indent="0">
              <a:buNone/>
            </a:pPr>
            <a:r>
              <a:rPr lang="en-US" altLang="en-US" b="1" dirty="0">
                <a:solidFill>
                  <a:schemeClr val="accent3"/>
                </a:solidFill>
              </a:rPr>
              <a:t>3</a:t>
            </a:r>
            <a:r>
              <a:rPr lang="en-US" altLang="en-US" dirty="0"/>
              <a:t> literacy approaches the teacher(s) used</a:t>
            </a:r>
          </a:p>
          <a:p>
            <a:pPr marL="64008" indent="0">
              <a:buNone/>
            </a:pPr>
            <a:r>
              <a:rPr lang="en-US" altLang="en-US" b="1" dirty="0">
                <a:solidFill>
                  <a:schemeClr val="accent3"/>
                </a:solidFill>
              </a:rPr>
              <a:t>2</a:t>
            </a:r>
            <a:r>
              <a:rPr lang="en-US" altLang="en-US" dirty="0"/>
              <a:t> possible applications for your discipline</a:t>
            </a:r>
          </a:p>
          <a:p>
            <a:pPr marL="64008" indent="0">
              <a:buNone/>
            </a:pPr>
            <a:r>
              <a:rPr lang="en-US" altLang="en-US" b="1" dirty="0">
                <a:solidFill>
                  <a:schemeClr val="accent3"/>
                </a:solidFill>
              </a:rPr>
              <a:t>1</a:t>
            </a:r>
            <a:r>
              <a:rPr lang="en-US" altLang="en-US" dirty="0"/>
              <a:t> obstacle to overcome</a:t>
            </a:r>
          </a:p>
        </p:txBody>
      </p:sp>
      <p:pic>
        <p:nvPicPr>
          <p:cNvPr id="27651" name="Picture 8" descr="A diagram of a question mark and stars&#10;&#10;AI-generated content may be incorrect.">
            <a:extLst>
              <a:ext uri="{FF2B5EF4-FFF2-40B4-BE49-F238E27FC236}">
                <a16:creationId xmlns:a16="http://schemas.microsoft.com/office/drawing/2014/main" id="{97D47BC8-BC60-6929-5D6F-F7EAF6118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525" y="1327931"/>
            <a:ext cx="2649538"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4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3D25-9BBC-719D-9B65-A1A299BA6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55D43-6F84-8F3F-F869-260622B2F186}"/>
              </a:ext>
            </a:extLst>
          </p:cNvPr>
          <p:cNvSpPr>
            <a:spLocks noGrp="1"/>
          </p:cNvSpPr>
          <p:nvPr>
            <p:ph type="title"/>
          </p:nvPr>
        </p:nvSpPr>
        <p:spPr/>
        <p:txBody>
          <a:bodyPr rtlCol="0">
            <a:normAutofit/>
          </a:bodyPr>
          <a:lstStyle/>
          <a:p>
            <a:pPr fontAlgn="auto">
              <a:spcAft>
                <a:spcPts val="0"/>
              </a:spcAft>
              <a:defRPr/>
            </a:pPr>
            <a:r>
              <a:rPr lang="en-US" dirty="0"/>
              <a:t>LEARN Strategy Reflection</a:t>
            </a:r>
          </a:p>
        </p:txBody>
      </p:sp>
      <p:sp>
        <p:nvSpPr>
          <p:cNvPr id="25602" name="Content Placeholder 2">
            <a:extLst>
              <a:ext uri="{FF2B5EF4-FFF2-40B4-BE49-F238E27FC236}">
                <a16:creationId xmlns:a16="http://schemas.microsoft.com/office/drawing/2014/main" id="{4C295061-FDC0-A854-8458-1048F0CA72D5}"/>
              </a:ext>
            </a:extLst>
          </p:cNvPr>
          <p:cNvSpPr>
            <a:spLocks noGrp="1" noChangeArrowheads="1"/>
          </p:cNvSpPr>
          <p:nvPr>
            <p:ph idx="4294967295"/>
          </p:nvPr>
        </p:nvSpPr>
        <p:spPr/>
        <p:txBody>
          <a:bodyPr/>
          <a:lstStyle/>
          <a:p>
            <a:r>
              <a:rPr lang="en-US" altLang="en-US" dirty="0"/>
              <a:t>Sticky Bars Strategy</a:t>
            </a:r>
          </a:p>
          <a:p>
            <a:r>
              <a:rPr lang="en-US" altLang="en-US" dirty="0"/>
              <a:t>3-2-1 Strategy</a:t>
            </a:r>
          </a:p>
          <a:p>
            <a:r>
              <a:rPr lang="en-US" altLang="en-US" dirty="0"/>
              <a:t>A literacy approach from a video</a:t>
            </a:r>
          </a:p>
        </p:txBody>
      </p:sp>
      <p:pic>
        <p:nvPicPr>
          <p:cNvPr id="3" name="Google Shape;179;g6c106a1942_0_68" descr="A close up of a sign&#10;&#10;Description generated with high confidence">
            <a:hlinkClick r:id="rId3"/>
            <a:extLst>
              <a:ext uri="{FF2B5EF4-FFF2-40B4-BE49-F238E27FC236}">
                <a16:creationId xmlns:a16="http://schemas.microsoft.com/office/drawing/2014/main" id="{3DB5E934-3F92-6924-9017-ED44B6DBA031}"/>
              </a:ext>
            </a:extLst>
          </p:cNvPr>
          <p:cNvPicPr preferRelativeResize="0"/>
          <p:nvPr/>
        </p:nvPicPr>
        <p:blipFill rotWithShape="1">
          <a:blip r:embed="rId4">
            <a:alphaModFix/>
          </a:blip>
          <a:srcRect/>
          <a:stretch/>
        </p:blipFill>
        <p:spPr>
          <a:xfrm>
            <a:off x="6206893" y="570634"/>
            <a:ext cx="2396940" cy="2463511"/>
          </a:xfrm>
          <a:prstGeom prst="rect">
            <a:avLst/>
          </a:prstGeom>
          <a:noFill/>
          <a:ln>
            <a:noFill/>
          </a:ln>
        </p:spPr>
      </p:pic>
      <p:pic>
        <p:nvPicPr>
          <p:cNvPr id="4" name="Google Shape;180;g6c106a1942_0_68" descr="A screenshot of a cell phone&#10;&#10;Description automatically generated">
            <a:extLst>
              <a:ext uri="{FF2B5EF4-FFF2-40B4-BE49-F238E27FC236}">
                <a16:creationId xmlns:a16="http://schemas.microsoft.com/office/drawing/2014/main" id="{14DDB5A1-E107-1426-55A6-0DE4BEA4CE1E}"/>
              </a:ext>
            </a:extLst>
          </p:cNvPr>
          <p:cNvPicPr preferRelativeResize="0"/>
          <p:nvPr/>
        </p:nvPicPr>
        <p:blipFill rotWithShape="1">
          <a:blip r:embed="rId5">
            <a:alphaModFix/>
          </a:blip>
          <a:srcRect l="3507" t="5880" r="2112" b="4624"/>
          <a:stretch>
            <a:fillRect/>
          </a:stretch>
        </p:blipFill>
        <p:spPr>
          <a:xfrm>
            <a:off x="817032" y="3001169"/>
            <a:ext cx="3536326" cy="1676664"/>
          </a:xfrm>
          <a:prstGeom prst="rect">
            <a:avLst/>
          </a:prstGeom>
          <a:noFill/>
          <a:ln>
            <a:noFill/>
          </a:ln>
        </p:spPr>
      </p:pic>
    </p:spTree>
    <p:extLst>
      <p:ext uri="{BB962C8B-B14F-4D97-AF65-F5344CB8AC3E}">
        <p14:creationId xmlns:p14="http://schemas.microsoft.com/office/powerpoint/2010/main" val="95135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F678D-863F-278C-BB35-1352DB715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DFB7F-2764-C318-DD46-DC843ECB6C05}"/>
              </a:ext>
            </a:extLst>
          </p:cNvPr>
          <p:cNvSpPr>
            <a:spLocks noGrp="1"/>
          </p:cNvSpPr>
          <p:nvPr>
            <p:ph type="title"/>
          </p:nvPr>
        </p:nvSpPr>
        <p:spPr/>
        <p:txBody>
          <a:bodyPr rtlCol="0">
            <a:normAutofit/>
          </a:bodyPr>
          <a:lstStyle/>
          <a:p>
            <a:pPr fontAlgn="auto">
              <a:spcAft>
                <a:spcPts val="0"/>
              </a:spcAft>
              <a:defRPr/>
            </a:pPr>
            <a:r>
              <a:rPr lang="en-US" dirty="0"/>
              <a:t>Jigsaw Reading Groups</a:t>
            </a:r>
          </a:p>
        </p:txBody>
      </p:sp>
      <p:sp>
        <p:nvSpPr>
          <p:cNvPr id="25602" name="Content Placeholder 2">
            <a:extLst>
              <a:ext uri="{FF2B5EF4-FFF2-40B4-BE49-F238E27FC236}">
                <a16:creationId xmlns:a16="http://schemas.microsoft.com/office/drawing/2014/main" id="{566E1C78-17C0-F742-9C01-235B498E5428}"/>
              </a:ext>
            </a:extLst>
          </p:cNvPr>
          <p:cNvSpPr>
            <a:spLocks noGrp="1" noChangeArrowheads="1"/>
          </p:cNvSpPr>
          <p:nvPr>
            <p:ph idx="4294967295"/>
          </p:nvPr>
        </p:nvSpPr>
        <p:spPr>
          <a:xfrm>
            <a:off x="628650" y="1370013"/>
            <a:ext cx="4085518" cy="3262312"/>
          </a:xfrm>
        </p:spPr>
        <p:txBody>
          <a:bodyPr/>
          <a:lstStyle/>
          <a:p>
            <a:r>
              <a:rPr lang="en-US" altLang="en-US" dirty="0"/>
              <a:t>Find your content on a poster around the room.</a:t>
            </a:r>
          </a:p>
          <a:p>
            <a:r>
              <a:rPr lang="en-US" altLang="en-US" dirty="0"/>
              <a:t>If your content is not represented, choose a discipline that most represents similar student needs.</a:t>
            </a:r>
          </a:p>
        </p:txBody>
      </p:sp>
      <p:pic>
        <p:nvPicPr>
          <p:cNvPr id="5" name="Picture 4">
            <a:extLst>
              <a:ext uri="{FF2B5EF4-FFF2-40B4-BE49-F238E27FC236}">
                <a16:creationId xmlns:a16="http://schemas.microsoft.com/office/drawing/2014/main" id="{A06A2C6D-26C9-0004-CE2B-1D7AA9832852}"/>
              </a:ext>
            </a:extLst>
          </p:cNvPr>
          <p:cNvPicPr>
            <a:picLocks noChangeAspect="1"/>
          </p:cNvPicPr>
          <p:nvPr/>
        </p:nvPicPr>
        <p:blipFill>
          <a:blip r:embed="rId3"/>
          <a:stretch>
            <a:fillRect/>
          </a:stretch>
        </p:blipFill>
        <p:spPr>
          <a:xfrm>
            <a:off x="4865825" y="968923"/>
            <a:ext cx="3262313" cy="3262313"/>
          </a:xfrm>
          <a:prstGeom prst="rect">
            <a:avLst/>
          </a:prstGeom>
        </p:spPr>
      </p:pic>
    </p:spTree>
    <p:extLst>
      <p:ext uri="{BB962C8B-B14F-4D97-AF65-F5344CB8AC3E}">
        <p14:creationId xmlns:p14="http://schemas.microsoft.com/office/powerpoint/2010/main" val="255085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A7EA-8917-B3F3-E252-527939806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A5F51-3B3C-D05E-8BB4-DB2C214BBE5E}"/>
              </a:ext>
            </a:extLst>
          </p:cNvPr>
          <p:cNvSpPr>
            <a:spLocks noGrp="1"/>
          </p:cNvSpPr>
          <p:nvPr>
            <p:ph type="title"/>
          </p:nvPr>
        </p:nvSpPr>
        <p:spPr/>
        <p:txBody>
          <a:bodyPr rtlCol="0">
            <a:normAutofit/>
          </a:bodyPr>
          <a:lstStyle/>
          <a:p>
            <a:pPr fontAlgn="auto">
              <a:spcAft>
                <a:spcPts val="0"/>
              </a:spcAft>
              <a:defRPr/>
            </a:pPr>
            <a:r>
              <a:rPr lang="en-US" dirty="0"/>
              <a:t>CUS and Discuss</a:t>
            </a:r>
          </a:p>
        </p:txBody>
      </p:sp>
      <p:sp>
        <p:nvSpPr>
          <p:cNvPr id="25602" name="Content Placeholder 2">
            <a:extLst>
              <a:ext uri="{FF2B5EF4-FFF2-40B4-BE49-F238E27FC236}">
                <a16:creationId xmlns:a16="http://schemas.microsoft.com/office/drawing/2014/main" id="{7C3CE56D-F0DB-0672-83BB-7BE566FDF3B7}"/>
              </a:ext>
            </a:extLst>
          </p:cNvPr>
          <p:cNvSpPr>
            <a:spLocks noGrp="1" noChangeArrowheads="1"/>
          </p:cNvSpPr>
          <p:nvPr>
            <p:ph idx="4294967295"/>
          </p:nvPr>
        </p:nvSpPr>
        <p:spPr>
          <a:xfrm>
            <a:off x="628650" y="1370013"/>
            <a:ext cx="5239019" cy="3262312"/>
          </a:xfrm>
        </p:spPr>
        <p:txBody>
          <a:bodyPr/>
          <a:lstStyle/>
          <a:p>
            <a:r>
              <a:rPr lang="en-US" altLang="en-US" b="1" dirty="0">
                <a:solidFill>
                  <a:schemeClr val="accent3"/>
                </a:solidFill>
              </a:rPr>
              <a:t>CIRCLE</a:t>
            </a:r>
            <a:r>
              <a:rPr lang="en-US" altLang="en-US" dirty="0"/>
              <a:t> and content-specific literacy strategies.</a:t>
            </a:r>
          </a:p>
          <a:p>
            <a:r>
              <a:rPr lang="en-US" altLang="en-US" b="1" dirty="0">
                <a:solidFill>
                  <a:schemeClr val="accent3"/>
                </a:solidFill>
              </a:rPr>
              <a:t>UNDERLINE</a:t>
            </a:r>
            <a:r>
              <a:rPr lang="en-US" altLang="en-US" dirty="0"/>
              <a:t> why literacy is important to your content.</a:t>
            </a:r>
          </a:p>
          <a:p>
            <a:r>
              <a:rPr lang="en-US" altLang="en-US" b="1" dirty="0">
                <a:solidFill>
                  <a:schemeClr val="accent3"/>
                </a:solidFill>
              </a:rPr>
              <a:t>STAR</a:t>
            </a:r>
            <a:r>
              <a:rPr lang="en-US" altLang="en-US" dirty="0"/>
              <a:t> a quote or sentence that is importance to remember.</a:t>
            </a:r>
          </a:p>
        </p:txBody>
      </p:sp>
      <p:pic>
        <p:nvPicPr>
          <p:cNvPr id="3" name="Google Shape;194;g6c912401df_0_5">
            <a:extLst>
              <a:ext uri="{FF2B5EF4-FFF2-40B4-BE49-F238E27FC236}">
                <a16:creationId xmlns:a16="http://schemas.microsoft.com/office/drawing/2014/main" id="{B39AED7D-6C68-0D51-543C-4E4EE9504576}"/>
              </a:ext>
            </a:extLst>
          </p:cNvPr>
          <p:cNvPicPr preferRelativeResize="0"/>
          <p:nvPr/>
        </p:nvPicPr>
        <p:blipFill rotWithShape="1">
          <a:blip r:embed="rId3">
            <a:alphaModFix/>
          </a:blip>
          <a:srcRect/>
          <a:stretch/>
        </p:blipFill>
        <p:spPr>
          <a:xfrm>
            <a:off x="5681436" y="945963"/>
            <a:ext cx="2802108" cy="2802108"/>
          </a:xfrm>
          <a:prstGeom prst="rect">
            <a:avLst/>
          </a:prstGeom>
          <a:noFill/>
          <a:ln>
            <a:noFill/>
          </a:ln>
        </p:spPr>
      </p:pic>
    </p:spTree>
    <p:extLst>
      <p:ext uri="{BB962C8B-B14F-4D97-AF65-F5344CB8AC3E}">
        <p14:creationId xmlns:p14="http://schemas.microsoft.com/office/powerpoint/2010/main" val="9153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9E89-DE89-479A-67B3-3ED80DEDD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2E06E-053A-E177-2FDF-6ED0B6BF7333}"/>
              </a:ext>
            </a:extLst>
          </p:cNvPr>
          <p:cNvSpPr>
            <a:spLocks noGrp="1"/>
          </p:cNvSpPr>
          <p:nvPr>
            <p:ph type="title"/>
          </p:nvPr>
        </p:nvSpPr>
        <p:spPr/>
        <p:txBody>
          <a:bodyPr rtlCol="0">
            <a:normAutofit/>
          </a:bodyPr>
          <a:lstStyle/>
          <a:p>
            <a:pPr fontAlgn="auto">
              <a:spcAft>
                <a:spcPts val="0"/>
              </a:spcAft>
              <a:defRPr/>
            </a:pPr>
            <a:r>
              <a:rPr lang="en-US" dirty="0"/>
              <a:t>Why-Lighting</a:t>
            </a:r>
          </a:p>
        </p:txBody>
      </p:sp>
      <p:sp>
        <p:nvSpPr>
          <p:cNvPr id="25602" name="Content Placeholder 2">
            <a:extLst>
              <a:ext uri="{FF2B5EF4-FFF2-40B4-BE49-F238E27FC236}">
                <a16:creationId xmlns:a16="http://schemas.microsoft.com/office/drawing/2014/main" id="{03095D5B-D213-680B-1261-2DE1F55264CF}"/>
              </a:ext>
            </a:extLst>
          </p:cNvPr>
          <p:cNvSpPr>
            <a:spLocks noGrp="1" noChangeArrowheads="1"/>
          </p:cNvSpPr>
          <p:nvPr>
            <p:ph idx="4294967295"/>
          </p:nvPr>
        </p:nvSpPr>
        <p:spPr/>
        <p:txBody>
          <a:bodyPr/>
          <a:lstStyle/>
          <a:p>
            <a:pPr marL="64008" indent="0">
              <a:buNone/>
            </a:pPr>
            <a:r>
              <a:rPr lang="en-US" altLang="en-US" dirty="0">
                <a:highlight>
                  <a:srgbClr val="FFFF00"/>
                </a:highlight>
              </a:rPr>
              <a:t>Highlight</a:t>
            </a:r>
            <a:r>
              <a:rPr lang="en-US" altLang="en-US" dirty="0"/>
              <a:t> parts of the reading that include:</a:t>
            </a:r>
          </a:p>
          <a:p>
            <a:r>
              <a:rPr lang="en-US" altLang="en-US" dirty="0"/>
              <a:t>Why literacy is important to your content</a:t>
            </a:r>
          </a:p>
          <a:p>
            <a:r>
              <a:rPr lang="en-US" altLang="en-US" dirty="0"/>
              <a:t>Specific literacy strategies or approaches</a:t>
            </a:r>
          </a:p>
          <a:p>
            <a:pPr marL="64008" indent="0">
              <a:buNone/>
            </a:pPr>
            <a:r>
              <a:rPr lang="en-US" altLang="en-US" dirty="0">
                <a:solidFill>
                  <a:schemeClr val="accent3"/>
                </a:solidFill>
              </a:rPr>
              <a:t>Jot in the margins </a:t>
            </a:r>
            <a:r>
              <a:rPr lang="en-US" altLang="en-US" dirty="0"/>
              <a:t>WHY you highlighted them.</a:t>
            </a:r>
          </a:p>
        </p:txBody>
      </p:sp>
      <p:pic>
        <p:nvPicPr>
          <p:cNvPr id="4" name="Picture 3">
            <a:extLst>
              <a:ext uri="{FF2B5EF4-FFF2-40B4-BE49-F238E27FC236}">
                <a16:creationId xmlns:a16="http://schemas.microsoft.com/office/drawing/2014/main" id="{D60D4D92-37EF-880E-740F-572CD7B51B94}"/>
              </a:ext>
            </a:extLst>
          </p:cNvPr>
          <p:cNvPicPr>
            <a:picLocks noChangeAspect="1"/>
          </p:cNvPicPr>
          <p:nvPr/>
        </p:nvPicPr>
        <p:blipFill>
          <a:blip r:embed="rId3"/>
          <a:stretch>
            <a:fillRect/>
          </a:stretch>
        </p:blipFill>
        <p:spPr>
          <a:xfrm>
            <a:off x="6492482" y="-178117"/>
            <a:ext cx="2291253" cy="2291253"/>
          </a:xfrm>
          <a:prstGeom prst="rect">
            <a:avLst/>
          </a:prstGeom>
        </p:spPr>
      </p:pic>
    </p:spTree>
    <p:extLst>
      <p:ext uri="{BB962C8B-B14F-4D97-AF65-F5344CB8AC3E}">
        <p14:creationId xmlns:p14="http://schemas.microsoft.com/office/powerpoint/2010/main" val="109622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21B50-08AA-8016-5B3B-12A401B7B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35609-AEF1-46BB-E5D0-4FBD5A1FD1B8}"/>
              </a:ext>
            </a:extLst>
          </p:cNvPr>
          <p:cNvSpPr>
            <a:spLocks noGrp="1"/>
          </p:cNvSpPr>
          <p:nvPr>
            <p:ph type="title"/>
          </p:nvPr>
        </p:nvSpPr>
        <p:spPr/>
        <p:txBody>
          <a:bodyPr rtlCol="0">
            <a:normAutofit/>
          </a:bodyPr>
          <a:lstStyle/>
          <a:p>
            <a:pPr fontAlgn="auto">
              <a:spcAft>
                <a:spcPts val="0"/>
              </a:spcAft>
              <a:defRPr/>
            </a:pPr>
            <a:r>
              <a:rPr lang="en-US" dirty="0"/>
              <a:t>Window Notes Poster</a:t>
            </a:r>
          </a:p>
        </p:txBody>
      </p:sp>
      <p:sp>
        <p:nvSpPr>
          <p:cNvPr id="25602" name="Content Placeholder 2">
            <a:extLst>
              <a:ext uri="{FF2B5EF4-FFF2-40B4-BE49-F238E27FC236}">
                <a16:creationId xmlns:a16="http://schemas.microsoft.com/office/drawing/2014/main" id="{45870CC7-5E22-ACB2-6CBA-F69356CEE8AE}"/>
              </a:ext>
            </a:extLst>
          </p:cNvPr>
          <p:cNvSpPr>
            <a:spLocks noGrp="1" noChangeArrowheads="1"/>
          </p:cNvSpPr>
          <p:nvPr>
            <p:ph idx="4294967295"/>
          </p:nvPr>
        </p:nvSpPr>
        <p:spPr/>
        <p:txBody>
          <a:bodyPr/>
          <a:lstStyle/>
          <a:p>
            <a:r>
              <a:rPr lang="en-US" altLang="en-US" dirty="0"/>
              <a:t>Fold your chart tablet into four quadrants.</a:t>
            </a:r>
          </a:p>
          <a:p>
            <a:r>
              <a:rPr lang="en-US" altLang="en-US" dirty="0"/>
              <a:t>Come to a consensus about these questions:</a:t>
            </a:r>
          </a:p>
        </p:txBody>
      </p:sp>
      <p:sp>
        <p:nvSpPr>
          <p:cNvPr id="3" name="Google Shape;208;g6bde5f79e6_0_11">
            <a:extLst>
              <a:ext uri="{FF2B5EF4-FFF2-40B4-BE49-F238E27FC236}">
                <a16:creationId xmlns:a16="http://schemas.microsoft.com/office/drawing/2014/main" id="{228A9D70-B482-EA83-7634-1354E7FAC1E4}"/>
              </a:ext>
            </a:extLst>
          </p:cNvPr>
          <p:cNvSpPr/>
          <p:nvPr/>
        </p:nvSpPr>
        <p:spPr>
          <a:xfrm>
            <a:off x="2127250" y="2379130"/>
            <a:ext cx="4038600" cy="2354795"/>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4" name="Google Shape;209;g6bde5f79e6_0_11">
            <a:extLst>
              <a:ext uri="{FF2B5EF4-FFF2-40B4-BE49-F238E27FC236}">
                <a16:creationId xmlns:a16="http://schemas.microsoft.com/office/drawing/2014/main" id="{31E0430A-B434-6C00-2810-2CC50D72A30E}"/>
              </a:ext>
            </a:extLst>
          </p:cNvPr>
          <p:cNvCxnSpPr>
            <a:stCxn id="3" idx="0"/>
            <a:endCxn id="3" idx="2"/>
          </p:cNvCxnSpPr>
          <p:nvPr/>
        </p:nvCxnSpPr>
        <p:spPr>
          <a:xfrm>
            <a:off x="4146550" y="2379130"/>
            <a:ext cx="0" cy="2354795"/>
          </a:xfrm>
          <a:prstGeom prst="straightConnector1">
            <a:avLst/>
          </a:prstGeom>
          <a:noFill/>
          <a:ln w="9525" cap="flat" cmpd="sng">
            <a:solidFill>
              <a:schemeClr val="dk2"/>
            </a:solidFill>
            <a:prstDash val="solid"/>
            <a:round/>
            <a:headEnd type="none" w="sm" len="sm"/>
            <a:tailEnd type="none" w="sm" len="sm"/>
          </a:ln>
        </p:spPr>
      </p:cxnSp>
      <p:cxnSp>
        <p:nvCxnSpPr>
          <p:cNvPr id="5" name="Google Shape;210;g6bde5f79e6_0_11">
            <a:extLst>
              <a:ext uri="{FF2B5EF4-FFF2-40B4-BE49-F238E27FC236}">
                <a16:creationId xmlns:a16="http://schemas.microsoft.com/office/drawing/2014/main" id="{3E354770-A8ED-7A65-F349-ECE707B44BF2}"/>
              </a:ext>
            </a:extLst>
          </p:cNvPr>
          <p:cNvCxnSpPr>
            <a:stCxn id="3" idx="1"/>
            <a:endCxn id="3" idx="3"/>
          </p:cNvCxnSpPr>
          <p:nvPr/>
        </p:nvCxnSpPr>
        <p:spPr>
          <a:xfrm>
            <a:off x="2127250" y="3556528"/>
            <a:ext cx="4038600" cy="0"/>
          </a:xfrm>
          <a:prstGeom prst="straightConnector1">
            <a:avLst/>
          </a:prstGeom>
          <a:noFill/>
          <a:ln w="9525" cap="flat" cmpd="sng">
            <a:solidFill>
              <a:schemeClr val="dk2"/>
            </a:solidFill>
            <a:prstDash val="solid"/>
            <a:round/>
            <a:headEnd type="none" w="sm" len="sm"/>
            <a:tailEnd type="none" w="sm" len="sm"/>
          </a:ln>
        </p:spPr>
      </p:cxnSp>
      <p:sp>
        <p:nvSpPr>
          <p:cNvPr id="6" name="Google Shape;211;g6bde5f79e6_0_11">
            <a:extLst>
              <a:ext uri="{FF2B5EF4-FFF2-40B4-BE49-F238E27FC236}">
                <a16:creationId xmlns:a16="http://schemas.microsoft.com/office/drawing/2014/main" id="{09D94308-8A2E-413C-31B0-C63C8B14B1B9}"/>
              </a:ext>
            </a:extLst>
          </p:cNvPr>
          <p:cNvSpPr txBox="1"/>
          <p:nvPr/>
        </p:nvSpPr>
        <p:spPr>
          <a:xfrm>
            <a:off x="2330460" y="2427887"/>
            <a:ext cx="1612881" cy="806441"/>
          </a:xfrm>
          <a:prstGeom prst="rect">
            <a:avLst/>
          </a:prstGeom>
          <a:noFill/>
          <a:ln>
            <a:noFill/>
          </a:ln>
        </p:spPr>
        <p:txBody>
          <a:bodyPr spcFirstLastPara="1" wrap="square" lIns="91425" tIns="91425" rIns="91425" bIns="91425" anchor="t" anchorCtr="0">
            <a:noAutofit/>
          </a:bodyPr>
          <a:lstStyle/>
          <a:p>
            <a:pPr marL="38100" marR="0" lvl="0" algn="ctr" rtl="0">
              <a:lnSpc>
                <a:spcPct val="100000"/>
              </a:lnSpc>
              <a:spcBef>
                <a:spcPts val="0"/>
              </a:spcBef>
              <a:spcAft>
                <a:spcPts val="0"/>
              </a:spcAft>
              <a:buClr>
                <a:schemeClr val="accent6"/>
              </a:buClr>
              <a:buSzPts val="3000"/>
            </a:pPr>
            <a:r>
              <a:rPr lang="en-US" sz="1800" b="0" i="0" u="none" strike="noStrike" cap="none" dirty="0">
                <a:solidFill>
                  <a:srgbClr val="000000"/>
                </a:solidFill>
                <a:latin typeface="Calibri"/>
                <a:ea typeface="Calibri"/>
                <a:cs typeface="Calibri"/>
                <a:sym typeface="Calibri"/>
              </a:rPr>
              <a:t>How is literacy important for your content?</a:t>
            </a:r>
            <a:endParaRPr sz="1800" b="0" i="0" u="none" strike="noStrike" cap="none" dirty="0">
              <a:solidFill>
                <a:srgbClr val="000000"/>
              </a:solidFill>
              <a:latin typeface="Calibri"/>
              <a:ea typeface="Calibri"/>
              <a:cs typeface="Calibri"/>
              <a:sym typeface="Calibri"/>
            </a:endParaRPr>
          </a:p>
        </p:txBody>
      </p:sp>
      <p:sp>
        <p:nvSpPr>
          <p:cNvPr id="7" name="Google Shape;212;g6bde5f79e6_0_11">
            <a:extLst>
              <a:ext uri="{FF2B5EF4-FFF2-40B4-BE49-F238E27FC236}">
                <a16:creationId xmlns:a16="http://schemas.microsoft.com/office/drawing/2014/main" id="{A97F45A5-79E4-F46B-99E0-29BAD7601E6A}"/>
              </a:ext>
            </a:extLst>
          </p:cNvPr>
          <p:cNvSpPr txBox="1"/>
          <p:nvPr/>
        </p:nvSpPr>
        <p:spPr>
          <a:xfrm>
            <a:off x="2084310" y="3627460"/>
            <a:ext cx="2105180" cy="931372"/>
          </a:xfrm>
          <a:prstGeom prst="rect">
            <a:avLst/>
          </a:prstGeom>
          <a:noFill/>
          <a:ln>
            <a:noFill/>
          </a:ln>
        </p:spPr>
        <p:txBody>
          <a:bodyPr spcFirstLastPara="1" wrap="square" lIns="91425" tIns="91425" rIns="91425" bIns="91425" anchor="t" anchorCtr="0">
            <a:noAutofit/>
          </a:bodyPr>
          <a:lstStyle/>
          <a:p>
            <a:pPr marL="38100" marR="0" lvl="0" algn="ctr" rtl="0">
              <a:lnSpc>
                <a:spcPct val="100000"/>
              </a:lnSpc>
              <a:spcBef>
                <a:spcPts val="0"/>
              </a:spcBef>
              <a:spcAft>
                <a:spcPts val="0"/>
              </a:spcAft>
              <a:buClr>
                <a:schemeClr val="accent6"/>
              </a:buClr>
              <a:buSzPts val="3000"/>
            </a:pPr>
            <a:r>
              <a:rPr lang="en-US" sz="1800" b="0" i="0" u="none" strike="noStrike" cap="none" dirty="0">
                <a:solidFill>
                  <a:srgbClr val="000000"/>
                </a:solidFill>
                <a:latin typeface="Calibri"/>
                <a:ea typeface="Calibri"/>
                <a:cs typeface="Calibri"/>
                <a:sym typeface="Calibri"/>
              </a:rPr>
              <a:t>What are examples of content-specific literacy strategies?</a:t>
            </a:r>
            <a:endParaRPr sz="1800" b="0" i="0" u="none" strike="noStrike" cap="none" dirty="0">
              <a:solidFill>
                <a:srgbClr val="000000"/>
              </a:solidFill>
              <a:latin typeface="Calibri"/>
              <a:ea typeface="Calibri"/>
              <a:cs typeface="Calibri"/>
              <a:sym typeface="Calibri"/>
            </a:endParaRPr>
          </a:p>
        </p:txBody>
      </p:sp>
      <p:sp>
        <p:nvSpPr>
          <p:cNvPr id="8" name="Google Shape;213;g6bde5f79e6_0_11">
            <a:extLst>
              <a:ext uri="{FF2B5EF4-FFF2-40B4-BE49-F238E27FC236}">
                <a16:creationId xmlns:a16="http://schemas.microsoft.com/office/drawing/2014/main" id="{FB2F37D2-8D07-E87B-8D44-01D4971E9113}"/>
              </a:ext>
            </a:extLst>
          </p:cNvPr>
          <p:cNvSpPr txBox="1"/>
          <p:nvPr/>
        </p:nvSpPr>
        <p:spPr>
          <a:xfrm>
            <a:off x="4212620" y="2480732"/>
            <a:ext cx="1865101" cy="806441"/>
          </a:xfrm>
          <a:prstGeom prst="rect">
            <a:avLst/>
          </a:prstGeom>
          <a:noFill/>
          <a:ln>
            <a:noFill/>
          </a:ln>
        </p:spPr>
        <p:txBody>
          <a:bodyPr spcFirstLastPara="1" wrap="square" lIns="91425" tIns="91425" rIns="91425" bIns="91425" anchor="t" anchorCtr="0">
            <a:noAutofit/>
          </a:bodyPr>
          <a:lstStyle/>
          <a:p>
            <a:pPr marL="38100" marR="0" lvl="0" algn="ctr" rtl="0">
              <a:lnSpc>
                <a:spcPct val="100000"/>
              </a:lnSpc>
              <a:spcBef>
                <a:spcPts val="0"/>
              </a:spcBef>
              <a:spcAft>
                <a:spcPts val="0"/>
              </a:spcAft>
              <a:buClr>
                <a:schemeClr val="accent6"/>
              </a:buClr>
              <a:buSzPts val="3000"/>
            </a:pPr>
            <a:r>
              <a:rPr lang="en-US" sz="1800" b="0" i="0" u="none" strike="noStrike" cap="none" dirty="0">
                <a:solidFill>
                  <a:srgbClr val="000000"/>
                </a:solidFill>
                <a:latin typeface="Calibri"/>
                <a:ea typeface="Calibri"/>
                <a:cs typeface="Calibri"/>
                <a:sym typeface="Calibri"/>
              </a:rPr>
              <a:t>What quote from the reading stood out?</a:t>
            </a:r>
            <a:endParaRPr sz="1800" b="0" i="0" u="none" strike="noStrike" cap="none" dirty="0">
              <a:solidFill>
                <a:srgbClr val="000000"/>
              </a:solidFill>
              <a:latin typeface="Calibri"/>
              <a:ea typeface="Calibri"/>
              <a:cs typeface="Calibri"/>
              <a:sym typeface="Calibri"/>
            </a:endParaRPr>
          </a:p>
        </p:txBody>
      </p:sp>
      <p:sp>
        <p:nvSpPr>
          <p:cNvPr id="9" name="Google Shape;214;g6bde5f79e6_0_11">
            <a:extLst>
              <a:ext uri="{FF2B5EF4-FFF2-40B4-BE49-F238E27FC236}">
                <a16:creationId xmlns:a16="http://schemas.microsoft.com/office/drawing/2014/main" id="{45455516-56B6-3C79-5519-97216BB44971}"/>
              </a:ext>
            </a:extLst>
          </p:cNvPr>
          <p:cNvSpPr txBox="1"/>
          <p:nvPr/>
        </p:nvSpPr>
        <p:spPr>
          <a:xfrm>
            <a:off x="4161850" y="3627460"/>
            <a:ext cx="1966639" cy="931372"/>
          </a:xfrm>
          <a:prstGeom prst="rect">
            <a:avLst/>
          </a:prstGeom>
          <a:noFill/>
          <a:ln>
            <a:noFill/>
          </a:ln>
        </p:spPr>
        <p:txBody>
          <a:bodyPr spcFirstLastPara="1" wrap="square" lIns="91425" tIns="91425" rIns="91425" bIns="91425" anchor="t" anchorCtr="0">
            <a:noAutofit/>
          </a:bodyPr>
          <a:lstStyle/>
          <a:p>
            <a:pPr marL="38100" marR="0" lvl="0" algn="ctr" rtl="0">
              <a:lnSpc>
                <a:spcPct val="100000"/>
              </a:lnSpc>
              <a:spcBef>
                <a:spcPts val="0"/>
              </a:spcBef>
              <a:spcAft>
                <a:spcPts val="0"/>
              </a:spcAft>
              <a:buClr>
                <a:schemeClr val="accent6"/>
              </a:buClr>
              <a:buSzPts val="3000"/>
            </a:pPr>
            <a:r>
              <a:rPr lang="en-US" sz="1800" b="0" i="0" u="none" strike="noStrike" cap="none" dirty="0">
                <a:solidFill>
                  <a:srgbClr val="000000"/>
                </a:solidFill>
                <a:latin typeface="Calibri"/>
                <a:ea typeface="Calibri"/>
                <a:cs typeface="Calibri"/>
                <a:sym typeface="Calibri"/>
              </a:rPr>
              <a:t>Create a visual representation of what you read.</a:t>
            </a: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339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1077363"/>
            <a:ext cx="7886700" cy="2139950"/>
          </a:xfrm>
        </p:spPr>
        <p:txBody>
          <a:bodyPr/>
          <a:lstStyle/>
          <a:p>
            <a:r>
              <a:rPr lang="en-US" altLang="en-US" dirty="0"/>
              <a:t>Embedded Literacy Across All Disciplines</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3328494"/>
            <a:ext cx="7885112" cy="1397000"/>
          </a:xfrm>
        </p:spPr>
        <p:txBody>
          <a:bodyPr/>
          <a:lstStyle/>
          <a:p>
            <a:r>
              <a:rPr lang="en-US" altLang="en-US" dirty="0"/>
              <a:t>K20 Center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2DD2E-415B-96B3-88E1-AE3FE8169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FE7A9-B8A6-3EA6-6515-826AF111BD36}"/>
              </a:ext>
            </a:extLst>
          </p:cNvPr>
          <p:cNvSpPr>
            <a:spLocks noGrp="1"/>
          </p:cNvSpPr>
          <p:nvPr>
            <p:ph type="title"/>
          </p:nvPr>
        </p:nvSpPr>
        <p:spPr>
          <a:xfrm>
            <a:off x="628650" y="1515533"/>
            <a:ext cx="3744383" cy="2112433"/>
          </a:xfrm>
        </p:spPr>
        <p:txBody>
          <a:bodyPr rtlCol="0">
            <a:normAutofit/>
          </a:bodyPr>
          <a:lstStyle/>
          <a:p>
            <a:pPr fontAlgn="auto">
              <a:spcAft>
                <a:spcPts val="0"/>
              </a:spcAft>
              <a:defRPr/>
            </a:pPr>
            <a:r>
              <a:rPr lang="en-US" b="1" dirty="0"/>
              <a:t>What is the impact of digital information on our world today?</a:t>
            </a:r>
          </a:p>
        </p:txBody>
      </p:sp>
      <p:pic>
        <p:nvPicPr>
          <p:cNvPr id="3" name="Google Shape;220;p9">
            <a:extLst>
              <a:ext uri="{FF2B5EF4-FFF2-40B4-BE49-F238E27FC236}">
                <a16:creationId xmlns:a16="http://schemas.microsoft.com/office/drawing/2014/main" id="{86079AEB-0D3A-1EA8-1A97-122C36BB5C5C}"/>
              </a:ext>
            </a:extLst>
          </p:cNvPr>
          <p:cNvPicPr preferRelativeResize="0"/>
          <p:nvPr/>
        </p:nvPicPr>
        <p:blipFill rotWithShape="1">
          <a:blip r:embed="rId3">
            <a:alphaModFix/>
          </a:blip>
          <a:srcRect/>
          <a:stretch/>
        </p:blipFill>
        <p:spPr>
          <a:xfrm>
            <a:off x="4770969" y="158225"/>
            <a:ext cx="2797119" cy="4827050"/>
          </a:xfrm>
          <a:prstGeom prst="rect">
            <a:avLst/>
          </a:prstGeom>
          <a:noFill/>
          <a:ln>
            <a:noFill/>
          </a:ln>
        </p:spPr>
      </p:pic>
    </p:spTree>
    <p:extLst>
      <p:ext uri="{BB962C8B-B14F-4D97-AF65-F5344CB8AC3E}">
        <p14:creationId xmlns:p14="http://schemas.microsoft.com/office/powerpoint/2010/main" val="405587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07B3E-7B7C-C0A8-A5AE-C5939F520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DD64C-CE03-9A0F-091D-3393F804907E}"/>
              </a:ext>
            </a:extLst>
          </p:cNvPr>
          <p:cNvSpPr>
            <a:spLocks noGrp="1"/>
          </p:cNvSpPr>
          <p:nvPr>
            <p:ph type="title"/>
          </p:nvPr>
        </p:nvSpPr>
        <p:spPr/>
        <p:txBody>
          <a:bodyPr rtlCol="0">
            <a:normAutofit/>
          </a:bodyPr>
          <a:lstStyle/>
          <a:p>
            <a:pPr fontAlgn="auto">
              <a:spcAft>
                <a:spcPts val="0"/>
              </a:spcAft>
              <a:defRPr/>
            </a:pPr>
            <a:r>
              <a:rPr lang="en-US" dirty="0"/>
              <a:t>Tweet Up</a:t>
            </a:r>
          </a:p>
        </p:txBody>
      </p:sp>
      <p:sp>
        <p:nvSpPr>
          <p:cNvPr id="25602" name="Content Placeholder 2">
            <a:extLst>
              <a:ext uri="{FF2B5EF4-FFF2-40B4-BE49-F238E27FC236}">
                <a16:creationId xmlns:a16="http://schemas.microsoft.com/office/drawing/2014/main" id="{705531F9-6EFD-698E-F626-CD00940D43B4}"/>
              </a:ext>
            </a:extLst>
          </p:cNvPr>
          <p:cNvSpPr>
            <a:spLocks noGrp="1" noChangeArrowheads="1"/>
          </p:cNvSpPr>
          <p:nvPr>
            <p:ph idx="4294967295"/>
          </p:nvPr>
        </p:nvSpPr>
        <p:spPr>
          <a:xfrm>
            <a:off x="628650" y="1370013"/>
            <a:ext cx="4176183" cy="3262312"/>
          </a:xfrm>
        </p:spPr>
        <p:txBody>
          <a:bodyPr/>
          <a:lstStyle/>
          <a:p>
            <a:r>
              <a:rPr lang="en-US" altLang="en-US" dirty="0"/>
              <a:t># = Main idea / Message of infographic</a:t>
            </a:r>
          </a:p>
          <a:p>
            <a:r>
              <a:rPr lang="en-US" altLang="en-US" dirty="0"/>
              <a:t>Tweet = What is a teacher’s responsibility to students in response to data abundance?</a:t>
            </a:r>
          </a:p>
        </p:txBody>
      </p:sp>
      <p:pic>
        <p:nvPicPr>
          <p:cNvPr id="3" name="Google Shape;228;p10">
            <a:extLst>
              <a:ext uri="{FF2B5EF4-FFF2-40B4-BE49-F238E27FC236}">
                <a16:creationId xmlns:a16="http://schemas.microsoft.com/office/drawing/2014/main" id="{24D27836-AC33-0F9C-DE2D-681098156747}"/>
              </a:ext>
            </a:extLst>
          </p:cNvPr>
          <p:cNvPicPr preferRelativeResize="0"/>
          <p:nvPr/>
        </p:nvPicPr>
        <p:blipFill rotWithShape="1">
          <a:blip r:embed="rId3">
            <a:alphaModFix/>
          </a:blip>
          <a:srcRect/>
          <a:stretch/>
        </p:blipFill>
        <p:spPr>
          <a:xfrm rot="1429049">
            <a:off x="5199768" y="926997"/>
            <a:ext cx="3196094" cy="31960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022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60DB9-BFF0-4793-AED7-C48EE163E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36D47-90FC-A730-8B32-F0EE2DB4327A}"/>
              </a:ext>
            </a:extLst>
          </p:cNvPr>
          <p:cNvSpPr>
            <a:spLocks noGrp="1"/>
          </p:cNvSpPr>
          <p:nvPr>
            <p:ph type="title"/>
          </p:nvPr>
        </p:nvSpPr>
        <p:spPr/>
        <p:txBody>
          <a:bodyPr rtlCol="0">
            <a:normAutofit/>
          </a:bodyPr>
          <a:lstStyle/>
          <a:p>
            <a:pPr fontAlgn="auto">
              <a:spcAft>
                <a:spcPts val="0"/>
              </a:spcAft>
              <a:defRPr/>
            </a:pPr>
            <a:r>
              <a:rPr lang="en-US" dirty="0"/>
              <a:t>LEARN Strategy Reflection</a:t>
            </a:r>
          </a:p>
        </p:txBody>
      </p:sp>
      <p:sp>
        <p:nvSpPr>
          <p:cNvPr id="25602" name="Content Placeholder 2">
            <a:extLst>
              <a:ext uri="{FF2B5EF4-FFF2-40B4-BE49-F238E27FC236}">
                <a16:creationId xmlns:a16="http://schemas.microsoft.com/office/drawing/2014/main" id="{8C6E2D68-A420-ECA6-CCB8-7F86B17E1A6A}"/>
              </a:ext>
            </a:extLst>
          </p:cNvPr>
          <p:cNvSpPr>
            <a:spLocks noGrp="1" noChangeArrowheads="1"/>
          </p:cNvSpPr>
          <p:nvPr>
            <p:ph idx="4294967295"/>
          </p:nvPr>
        </p:nvSpPr>
        <p:spPr/>
        <p:txBody>
          <a:bodyPr/>
          <a:lstStyle/>
          <a:p>
            <a:r>
              <a:rPr lang="en-US" altLang="en-US" dirty="0"/>
              <a:t>Jigsaw</a:t>
            </a:r>
          </a:p>
          <a:p>
            <a:r>
              <a:rPr lang="en-US" altLang="en-US" dirty="0"/>
              <a:t>Thinking notes (option 1)</a:t>
            </a:r>
          </a:p>
          <a:p>
            <a:r>
              <a:rPr lang="en-US" altLang="en-US" dirty="0"/>
              <a:t>Why-Lighting (option 2)</a:t>
            </a:r>
          </a:p>
          <a:p>
            <a:r>
              <a:rPr lang="en-US" altLang="en-US" dirty="0"/>
              <a:t>Window Notes</a:t>
            </a:r>
          </a:p>
          <a:p>
            <a:r>
              <a:rPr lang="en-US" altLang="en-US" dirty="0"/>
              <a:t>Tweet Up</a:t>
            </a:r>
          </a:p>
        </p:txBody>
      </p:sp>
      <p:pic>
        <p:nvPicPr>
          <p:cNvPr id="3" name="Google Shape;236;g6c106a1942_0_126" descr="A close up of a sign&#10;&#10;Description generated with high confidence">
            <a:hlinkClick r:id="rId3"/>
            <a:extLst>
              <a:ext uri="{FF2B5EF4-FFF2-40B4-BE49-F238E27FC236}">
                <a16:creationId xmlns:a16="http://schemas.microsoft.com/office/drawing/2014/main" id="{E33D87F3-52B1-6EBC-0D72-DEB0ED19DD20}"/>
              </a:ext>
            </a:extLst>
          </p:cNvPr>
          <p:cNvPicPr preferRelativeResize="0"/>
          <p:nvPr/>
        </p:nvPicPr>
        <p:blipFill rotWithShape="1">
          <a:blip r:embed="rId4">
            <a:alphaModFix/>
          </a:blip>
          <a:srcRect/>
          <a:stretch/>
        </p:blipFill>
        <p:spPr>
          <a:xfrm>
            <a:off x="5284367" y="1370013"/>
            <a:ext cx="2410019" cy="2338264"/>
          </a:xfrm>
          <a:prstGeom prst="rect">
            <a:avLst/>
          </a:prstGeom>
          <a:noFill/>
          <a:ln>
            <a:noFill/>
          </a:ln>
        </p:spPr>
      </p:pic>
      <p:pic>
        <p:nvPicPr>
          <p:cNvPr id="4" name="Google Shape;237;g6c106a1942_0_126" descr="A close up of a logo&#10;&#10;Description automatically generated">
            <a:extLst>
              <a:ext uri="{FF2B5EF4-FFF2-40B4-BE49-F238E27FC236}">
                <a16:creationId xmlns:a16="http://schemas.microsoft.com/office/drawing/2014/main" id="{38AAFC26-7CD5-29E6-D5CB-2AE9F192505B}"/>
              </a:ext>
            </a:extLst>
          </p:cNvPr>
          <p:cNvPicPr preferRelativeResize="0"/>
          <p:nvPr/>
        </p:nvPicPr>
        <p:blipFill rotWithShape="1">
          <a:blip r:embed="rId5">
            <a:alphaModFix/>
          </a:blip>
          <a:srcRect/>
          <a:stretch/>
        </p:blipFill>
        <p:spPr>
          <a:xfrm>
            <a:off x="732367" y="3768671"/>
            <a:ext cx="3797300" cy="1139190"/>
          </a:xfrm>
          <a:prstGeom prst="rect">
            <a:avLst/>
          </a:prstGeom>
          <a:noFill/>
          <a:ln>
            <a:noFill/>
          </a:ln>
        </p:spPr>
      </p:pic>
    </p:spTree>
    <p:extLst>
      <p:ext uri="{BB962C8B-B14F-4D97-AF65-F5344CB8AC3E}">
        <p14:creationId xmlns:p14="http://schemas.microsoft.com/office/powerpoint/2010/main" val="415985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707F7-C013-87BD-6759-D9885231B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32A6C-458A-1D8A-DB45-44BAEE5FD6EB}"/>
              </a:ext>
            </a:extLst>
          </p:cNvPr>
          <p:cNvSpPr>
            <a:spLocks noGrp="1"/>
          </p:cNvSpPr>
          <p:nvPr>
            <p:ph type="title"/>
          </p:nvPr>
        </p:nvSpPr>
        <p:spPr/>
        <p:txBody>
          <a:bodyPr rtlCol="0">
            <a:normAutofit/>
          </a:bodyPr>
          <a:lstStyle/>
          <a:p>
            <a:pPr fontAlgn="auto">
              <a:spcAft>
                <a:spcPts val="0"/>
              </a:spcAft>
              <a:defRPr/>
            </a:pPr>
            <a:r>
              <a:rPr lang="en-US" dirty="0"/>
              <a:t>Exit Ticket</a:t>
            </a:r>
          </a:p>
        </p:txBody>
      </p:sp>
      <p:sp>
        <p:nvSpPr>
          <p:cNvPr id="25602" name="Content Placeholder 2">
            <a:extLst>
              <a:ext uri="{FF2B5EF4-FFF2-40B4-BE49-F238E27FC236}">
                <a16:creationId xmlns:a16="http://schemas.microsoft.com/office/drawing/2014/main" id="{3292AAD1-D4A2-A18C-CC91-8EF44ACF9FC3}"/>
              </a:ext>
            </a:extLst>
          </p:cNvPr>
          <p:cNvSpPr>
            <a:spLocks noGrp="1" noChangeArrowheads="1"/>
          </p:cNvSpPr>
          <p:nvPr>
            <p:ph idx="4294967295"/>
          </p:nvPr>
        </p:nvSpPr>
        <p:spPr/>
        <p:txBody>
          <a:bodyPr/>
          <a:lstStyle/>
          <a:p>
            <a:pPr marL="64008" indent="0">
              <a:buNone/>
            </a:pPr>
            <a:r>
              <a:rPr lang="en-US" altLang="en-US" sz="1800" dirty="0">
                <a:solidFill>
                  <a:schemeClr val="accent3"/>
                </a:solidFill>
              </a:rPr>
              <a:t>Choose ONE question and write a response. Consider the literacy approaches you currently use or will use.</a:t>
            </a:r>
          </a:p>
          <a:p>
            <a:pPr marL="578358" indent="-514350">
              <a:buFont typeface="+mj-lt"/>
              <a:buAutoNum type="arabicPeriod"/>
            </a:pPr>
            <a:r>
              <a:rPr lang="en-US" altLang="en-US" sz="2000" dirty="0"/>
              <a:t>How will your students </a:t>
            </a:r>
            <a:r>
              <a:rPr lang="en-US" altLang="en-US" sz="2000" b="1" dirty="0">
                <a:solidFill>
                  <a:schemeClr val="accent3"/>
                </a:solidFill>
              </a:rPr>
              <a:t>READ</a:t>
            </a:r>
            <a:r>
              <a:rPr lang="en-US" altLang="en-US" sz="2000" dirty="0"/>
              <a:t> and understand complex content-specific text?</a:t>
            </a:r>
          </a:p>
          <a:p>
            <a:pPr marL="578358" indent="-514350">
              <a:buFont typeface="+mj-lt"/>
              <a:buAutoNum type="arabicPeriod"/>
            </a:pPr>
            <a:r>
              <a:rPr lang="en-US" altLang="en-US" sz="2000" dirty="0"/>
              <a:t>How will your students </a:t>
            </a:r>
            <a:r>
              <a:rPr lang="en-US" altLang="en-US" sz="2000" b="1" dirty="0">
                <a:solidFill>
                  <a:schemeClr val="accent3"/>
                </a:solidFill>
              </a:rPr>
              <a:t>LISTEN</a:t>
            </a:r>
            <a:r>
              <a:rPr lang="en-US" altLang="en-US" sz="2000" dirty="0"/>
              <a:t> and learn from others?</a:t>
            </a:r>
          </a:p>
          <a:p>
            <a:pPr marL="578358" indent="-514350">
              <a:buFont typeface="+mj-lt"/>
              <a:buAutoNum type="arabicPeriod"/>
            </a:pPr>
            <a:r>
              <a:rPr lang="en-US" altLang="en-US" sz="2000" dirty="0"/>
              <a:t>How will your students </a:t>
            </a:r>
            <a:r>
              <a:rPr lang="en-US" altLang="en-US" sz="2000" b="1" dirty="0">
                <a:solidFill>
                  <a:schemeClr val="accent3"/>
                </a:solidFill>
              </a:rPr>
              <a:t>SPEAK and ELABORATE</a:t>
            </a:r>
            <a:r>
              <a:rPr lang="en-US" altLang="en-US" sz="2000" dirty="0"/>
              <a:t> about content topics or ideas?</a:t>
            </a:r>
          </a:p>
          <a:p>
            <a:pPr marL="578358" indent="-514350">
              <a:buFont typeface="+mj-lt"/>
              <a:buAutoNum type="arabicPeriod"/>
            </a:pPr>
            <a:r>
              <a:rPr lang="en-US" altLang="en-US" sz="2000" dirty="0"/>
              <a:t>How will your students </a:t>
            </a:r>
            <a:r>
              <a:rPr lang="en-US" altLang="en-US" sz="2000" b="1" dirty="0">
                <a:solidFill>
                  <a:schemeClr val="accent3"/>
                </a:solidFill>
              </a:rPr>
              <a:t>WRITE CRITICALLY </a:t>
            </a:r>
            <a:r>
              <a:rPr lang="en-US" altLang="en-US" sz="2000" dirty="0"/>
              <a:t>about content-related topics?</a:t>
            </a:r>
          </a:p>
        </p:txBody>
      </p:sp>
      <p:sp>
        <p:nvSpPr>
          <p:cNvPr id="3" name="Google Shape;244;g6bf5d682b0_0_0">
            <a:extLst>
              <a:ext uri="{FF2B5EF4-FFF2-40B4-BE49-F238E27FC236}">
                <a16:creationId xmlns:a16="http://schemas.microsoft.com/office/drawing/2014/main" id="{80C40EFA-E06F-C94F-22FC-4DA5E7B09D0C}"/>
              </a:ext>
            </a:extLst>
          </p:cNvPr>
          <p:cNvSpPr/>
          <p:nvPr/>
        </p:nvSpPr>
        <p:spPr>
          <a:xfrm>
            <a:off x="-206098" y="4503113"/>
            <a:ext cx="7593266" cy="461624"/>
          </a:xfrm>
          <a:prstGeom prst="rect">
            <a:avLst/>
          </a:prstGeom>
          <a:noFill/>
          <a:ln>
            <a:noFill/>
          </a:ln>
        </p:spPr>
        <p:txBody>
          <a:bodyPr spcFirstLastPara="1" wrap="square" lIns="91425" tIns="45700" rIns="91425" bIns="45700" anchor="t" anchorCtr="0">
            <a:spAutoFit/>
          </a:bodyPr>
          <a:lstStyle/>
          <a:p>
            <a:pPr marL="914400" marR="0" lvl="0" indent="0"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Adapted from: Chavin R., Theodore, K.(2015). Teaching content-area literacy and disciplinary literacy.</a:t>
            </a:r>
            <a:br>
              <a:rPr lang="en-US" sz="1200" b="0" i="0" u="none" strike="noStrike" cap="none" dirty="0">
                <a:solidFill>
                  <a:srgbClr val="000000"/>
                </a:solidFill>
                <a:latin typeface="Calibri"/>
                <a:ea typeface="Calibri"/>
                <a:cs typeface="Calibri"/>
                <a:sym typeface="Calibri"/>
              </a:rPr>
            </a:br>
            <a:r>
              <a:rPr lang="en-US" sz="1200" b="0" i="0" u="none" strike="noStrike" cap="none" dirty="0">
                <a:solidFill>
                  <a:srgbClr val="000000"/>
                </a:solidFill>
                <a:latin typeface="Calibri"/>
                <a:ea typeface="Calibri"/>
                <a:cs typeface="Calibri"/>
                <a:sym typeface="Calibri"/>
              </a:rPr>
              <a:t>SEDL insights. American institutes for research.</a:t>
            </a:r>
            <a:endParaRPr sz="1200" dirty="0"/>
          </a:p>
        </p:txBody>
      </p:sp>
    </p:spTree>
    <p:extLst>
      <p:ext uri="{BB962C8B-B14F-4D97-AF65-F5344CB8AC3E}">
        <p14:creationId xmlns:p14="http://schemas.microsoft.com/office/powerpoint/2010/main" val="322616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C51E5-FFCA-9486-AD9C-2E363BB6FB8E}"/>
            </a:ext>
          </a:extLst>
        </p:cNvPr>
        <p:cNvGrpSpPr/>
        <p:nvPr/>
      </p:nvGrpSpPr>
      <p:grpSpPr>
        <a:xfrm>
          <a:off x="0" y="0"/>
          <a:ext cx="0" cy="0"/>
          <a:chOff x="0" y="0"/>
          <a:chExt cx="0" cy="0"/>
        </a:xfrm>
      </p:grpSpPr>
      <p:pic>
        <p:nvPicPr>
          <p:cNvPr id="4" name="Google Shape;250;g6c705f674b_1_0" descr="A screenshot of a cell phone&#10;&#10;Description generated with very high confidence">
            <a:extLst>
              <a:ext uri="{FF2B5EF4-FFF2-40B4-BE49-F238E27FC236}">
                <a16:creationId xmlns:a16="http://schemas.microsoft.com/office/drawing/2014/main" id="{08B48DFB-0020-228E-97EC-E9C8F0E3773F}"/>
              </a:ext>
            </a:extLst>
          </p:cNvPr>
          <p:cNvPicPr preferRelativeResize="0"/>
          <p:nvPr/>
        </p:nvPicPr>
        <p:blipFill rotWithShape="1">
          <a:blip r:embed="rId3">
            <a:alphaModFix/>
          </a:blip>
          <a:srcRect/>
          <a:stretch/>
        </p:blipFill>
        <p:spPr>
          <a:xfrm>
            <a:off x="904130" y="216731"/>
            <a:ext cx="7244687" cy="4710037"/>
          </a:xfrm>
          <a:prstGeom prst="rect">
            <a:avLst/>
          </a:prstGeom>
          <a:noFill/>
          <a:ln>
            <a:noFill/>
          </a:ln>
        </p:spPr>
      </p:pic>
      <p:sp>
        <p:nvSpPr>
          <p:cNvPr id="5" name="Google Shape;251;g6c705f674b_1_0">
            <a:extLst>
              <a:ext uri="{FF2B5EF4-FFF2-40B4-BE49-F238E27FC236}">
                <a16:creationId xmlns:a16="http://schemas.microsoft.com/office/drawing/2014/main" id="{5D054B98-B38C-5949-98F6-35A4110DF8E2}"/>
              </a:ext>
            </a:extLst>
          </p:cNvPr>
          <p:cNvSpPr/>
          <p:nvPr/>
        </p:nvSpPr>
        <p:spPr>
          <a:xfrm>
            <a:off x="873515" y="1469228"/>
            <a:ext cx="3698485" cy="536802"/>
          </a:xfrm>
          <a:prstGeom prst="rect">
            <a:avLst/>
          </a:prstGeom>
          <a:noFill/>
          <a:ln>
            <a:noFill/>
          </a:ln>
        </p:spPr>
        <p:txBody>
          <a:bodyPr spcFirstLastPara="1" wrap="square" lIns="108350" tIns="54175" rIns="108350" bIns="5417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2000" b="1" i="0" u="none" strike="noStrike" cap="none" dirty="0">
                <a:solidFill>
                  <a:schemeClr val="bg1"/>
                </a:solidFill>
                <a:latin typeface="Calibri"/>
                <a:ea typeface="Calibri"/>
                <a:cs typeface="Calibri"/>
                <a:sym typeface="Calibri"/>
              </a:rPr>
              <a:t>trek.k20center.ou.edu/</a:t>
            </a:r>
            <a:r>
              <a:rPr lang="en-US" sz="2000" b="1" i="0" u="none" strike="noStrike" cap="none" dirty="0" err="1">
                <a:solidFill>
                  <a:schemeClr val="bg1"/>
                </a:solidFill>
                <a:latin typeface="Calibri"/>
                <a:ea typeface="Calibri"/>
                <a:cs typeface="Calibri"/>
                <a:sym typeface="Calibri"/>
              </a:rPr>
              <a:t>oe</a:t>
            </a:r>
            <a:r>
              <a:rPr lang="en-US" sz="2000" b="1" i="0" u="none" strike="noStrike" cap="none" dirty="0">
                <a:solidFill>
                  <a:schemeClr val="bg1"/>
                </a:solidFill>
                <a:latin typeface="Calibri"/>
                <a:ea typeface="Calibri"/>
                <a:cs typeface="Calibri"/>
                <a:sym typeface="Calibri"/>
              </a:rPr>
              <a:t>/19644</a:t>
            </a:r>
            <a:r>
              <a:rPr lang="en-US" sz="2000" b="0" i="0" u="none" strike="noStrike" cap="none" dirty="0">
                <a:solidFill>
                  <a:schemeClr val="dk1"/>
                </a:solidFill>
                <a:latin typeface="Calibri"/>
                <a:ea typeface="Calibri"/>
                <a:cs typeface="Calibri"/>
                <a:sym typeface="Calibri"/>
              </a:rPr>
              <a:t> </a:t>
            </a:r>
            <a:endParaRPr sz="2000" b="0" i="0" u="none" strike="noStrike" cap="none" dirty="0">
              <a:solidFill>
                <a:srgbClr val="000000"/>
              </a:solidFill>
              <a:latin typeface="Arial"/>
              <a:ea typeface="Arial"/>
              <a:cs typeface="Arial"/>
              <a:sym typeface="Arial"/>
            </a:endParaRPr>
          </a:p>
        </p:txBody>
      </p:sp>
      <p:sp>
        <p:nvSpPr>
          <p:cNvPr id="6" name="Google Shape;252;g6c705f674b_1_0">
            <a:extLst>
              <a:ext uri="{FF2B5EF4-FFF2-40B4-BE49-F238E27FC236}">
                <a16:creationId xmlns:a16="http://schemas.microsoft.com/office/drawing/2014/main" id="{CD4AEF93-CA9F-A9D1-AC87-2ACF7D16A111}"/>
              </a:ext>
            </a:extLst>
          </p:cNvPr>
          <p:cNvSpPr txBox="1"/>
          <p:nvPr/>
        </p:nvSpPr>
        <p:spPr>
          <a:xfrm>
            <a:off x="4693599" y="1266540"/>
            <a:ext cx="3622411" cy="1101848"/>
          </a:xfrm>
          <a:prstGeom prst="rect">
            <a:avLst/>
          </a:prstGeom>
          <a:noFill/>
          <a:ln>
            <a:noFill/>
          </a:ln>
        </p:spPr>
        <p:txBody>
          <a:bodyPr spcFirstLastPara="1" wrap="square" lIns="108350" tIns="54175" rIns="108350" bIns="541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b="0" i="0" u="none" strike="noStrike" cap="none" dirty="0">
                <a:solidFill>
                  <a:srgbClr val="637D9C"/>
                </a:solidFill>
                <a:latin typeface="Calibri"/>
                <a:ea typeface="Calibri"/>
                <a:cs typeface="Calibri"/>
                <a:sym typeface="Calibri"/>
              </a:rPr>
              <a:t>        School email</a:t>
            </a:r>
            <a:endParaRPr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b="0" i="0" u="none" strike="noStrike" cap="none" dirty="0">
                <a:solidFill>
                  <a:srgbClr val="FBE4D4"/>
                </a:solidFill>
                <a:latin typeface="Calibri"/>
                <a:ea typeface="Calibri"/>
                <a:cs typeface="Calibri"/>
                <a:sym typeface="Calibri"/>
              </a:rPr>
              <a:t>   </a:t>
            </a:r>
            <a:br>
              <a:rPr lang="en-US" b="0" i="0" u="none" strike="noStrike" cap="none" dirty="0">
                <a:solidFill>
                  <a:srgbClr val="FBE4D4"/>
                </a:solidFill>
                <a:latin typeface="Calibri"/>
                <a:ea typeface="Calibri"/>
                <a:cs typeface="Calibri"/>
                <a:sym typeface="Calibri"/>
              </a:rPr>
            </a:br>
            <a:r>
              <a:rPr lang="en-US" b="0" i="0" u="none" strike="noStrike" cap="none" dirty="0">
                <a:solidFill>
                  <a:srgbClr val="FBE4D4"/>
                </a:solidFill>
                <a:latin typeface="Calibri"/>
                <a:ea typeface="Calibri"/>
                <a:cs typeface="Calibri"/>
                <a:sym typeface="Calibri"/>
              </a:rPr>
              <a:t> </a:t>
            </a:r>
            <a:r>
              <a:rPr lang="en-US" b="0" i="0" u="none" strike="noStrike" cap="none" dirty="0">
                <a:solidFill>
                  <a:schemeClr val="lt1"/>
                </a:solidFill>
                <a:latin typeface="Calibri"/>
                <a:ea typeface="Calibri"/>
                <a:cs typeface="Calibri"/>
                <a:sym typeface="Calibri"/>
              </a:rPr>
              <a:t>(No Participant ID is required.)</a:t>
            </a:r>
            <a:endParaRPr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247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BC1C7-1009-CF88-BEF9-F32EFD585922}"/>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4A826AA0-A51B-096E-FCB0-9890506F2FB3}"/>
              </a:ext>
            </a:extLst>
          </p:cNvPr>
          <p:cNvSpPr>
            <a:spLocks noGrp="1" noChangeArrowheads="1"/>
          </p:cNvSpPr>
          <p:nvPr>
            <p:ph type="title"/>
          </p:nvPr>
        </p:nvSpPr>
        <p:spPr>
          <a:xfrm>
            <a:off x="623888" y="24026"/>
            <a:ext cx="7886700" cy="2139950"/>
          </a:xfrm>
        </p:spPr>
        <p:txBody>
          <a:bodyPr/>
          <a:lstStyle/>
          <a:p>
            <a:r>
              <a:rPr lang="en-US" altLang="en-US" dirty="0"/>
              <a:t>TREK Rapid Feedback</a:t>
            </a:r>
          </a:p>
        </p:txBody>
      </p:sp>
      <p:sp>
        <p:nvSpPr>
          <p:cNvPr id="5" name="Text Placeholder 4">
            <a:extLst>
              <a:ext uri="{FF2B5EF4-FFF2-40B4-BE49-F238E27FC236}">
                <a16:creationId xmlns:a16="http://schemas.microsoft.com/office/drawing/2014/main" id="{BD3CE54E-709A-91BE-D0E8-CABC8C2620F0}"/>
              </a:ext>
            </a:extLst>
          </p:cNvPr>
          <p:cNvSpPr>
            <a:spLocks noGrp="1"/>
          </p:cNvSpPr>
          <p:nvPr>
            <p:ph type="body" sz="quarter" idx="10"/>
          </p:nvPr>
        </p:nvSpPr>
        <p:spPr>
          <a:xfrm>
            <a:off x="623888" y="2271926"/>
            <a:ext cx="7885112" cy="1397000"/>
          </a:xfrm>
        </p:spPr>
        <p:txBody>
          <a:bodyPr rtlCol="0">
            <a:noAutofit/>
          </a:bodyPr>
          <a:lstStyle/>
          <a:p>
            <a:pPr marL="64008" indent="0" fontAlgn="auto">
              <a:spcAft>
                <a:spcPts val="0"/>
              </a:spcAft>
              <a:buNone/>
              <a:defRPr/>
            </a:pPr>
            <a:r>
              <a:rPr lang="en-US" dirty="0"/>
              <a:t>Go to: trek.k20center.ou.edu/today</a:t>
            </a:r>
          </a:p>
          <a:p>
            <a:pPr marL="64008" indent="0" fontAlgn="auto">
              <a:spcAft>
                <a:spcPts val="0"/>
              </a:spcAft>
              <a:buNone/>
              <a:defRPr/>
            </a:pPr>
            <a:r>
              <a:rPr lang="en-US" dirty="0"/>
              <a:t>Sign in. (No participant ID required)</a:t>
            </a:r>
          </a:p>
          <a:p>
            <a:pPr marL="64008" indent="0" fontAlgn="auto">
              <a:spcAft>
                <a:spcPts val="0"/>
              </a:spcAft>
              <a:buNone/>
              <a:defRPr/>
            </a:pPr>
            <a:r>
              <a:rPr lang="en-US" dirty="0"/>
              <a:t>Tell us how we did! </a:t>
            </a:r>
          </a:p>
        </p:txBody>
      </p:sp>
      <p:sp>
        <p:nvSpPr>
          <p:cNvPr id="4" name="Google Shape;259;g6c106a1942_0_1">
            <a:extLst>
              <a:ext uri="{FF2B5EF4-FFF2-40B4-BE49-F238E27FC236}">
                <a16:creationId xmlns:a16="http://schemas.microsoft.com/office/drawing/2014/main" id="{FB5C0F1C-00C9-9F54-6F58-5B18675D5350}"/>
              </a:ext>
            </a:extLst>
          </p:cNvPr>
          <p:cNvSpPr/>
          <p:nvPr/>
        </p:nvSpPr>
        <p:spPr>
          <a:xfrm>
            <a:off x="6385560" y="2271926"/>
            <a:ext cx="1463040" cy="148818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Insert QR Code Here</a:t>
            </a: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4822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24026"/>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271926"/>
            <a:ext cx="7885112" cy="1397000"/>
          </a:xfrm>
        </p:spPr>
        <p:txBody>
          <a:bodyPr rtlCol="0">
            <a:noAutofit/>
          </a:bodyPr>
          <a:lstStyle/>
          <a:p>
            <a:pPr marL="64008" indent="0" fontAlgn="auto">
              <a:spcAft>
                <a:spcPts val="0"/>
              </a:spcAft>
              <a:buNone/>
              <a:defRPr/>
            </a:pPr>
            <a:r>
              <a:rPr lang="en-US" dirty="0"/>
              <a:t>By the end of this session, participants will be able to…</a:t>
            </a:r>
          </a:p>
          <a:p>
            <a:pPr marL="457200" indent="-457200" fontAlgn="auto">
              <a:spcAft>
                <a:spcPts val="0"/>
              </a:spcAft>
              <a:defRPr/>
            </a:pPr>
            <a:r>
              <a:rPr lang="en-US" dirty="0"/>
              <a:t>Identify components of content-specific literacy.</a:t>
            </a:r>
          </a:p>
          <a:p>
            <a:pPr marL="457200" indent="-457200" fontAlgn="auto">
              <a:spcAft>
                <a:spcPts val="0"/>
              </a:spcAft>
              <a:defRPr/>
            </a:pPr>
            <a:r>
              <a:rPr lang="en-US" dirty="0"/>
              <a:t>Analyze the significance of each literacy component.</a:t>
            </a:r>
          </a:p>
          <a:p>
            <a:pPr marL="457200" indent="-457200" fontAlgn="auto">
              <a:spcAft>
                <a:spcPts val="0"/>
              </a:spcAft>
              <a:defRPr/>
            </a:pPr>
            <a:r>
              <a:rPr lang="en-US" dirty="0"/>
              <a:t>Select literacy instructional strategies that are applicable to their discipline.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fontScale="90000"/>
          </a:bodyPr>
          <a:lstStyle/>
          <a:p>
            <a:pPr fontAlgn="auto">
              <a:spcAft>
                <a:spcPts val="0"/>
              </a:spcAft>
              <a:defRPr/>
            </a:pPr>
            <a:r>
              <a:rPr lang="en-US" dirty="0">
                <a:solidFill>
                  <a:schemeClr val="tx1"/>
                </a:solidFill>
              </a:rPr>
              <a:t>Content-Specific literacy </a:t>
            </a:r>
            <a:r>
              <a:rPr lang="en-US" dirty="0"/>
              <a:t>is the ability for students to…</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r>
              <a:rPr lang="en-US" altLang="en-US" b="1" dirty="0">
                <a:solidFill>
                  <a:schemeClr val="accent3"/>
                </a:solidFill>
              </a:rPr>
              <a:t>READ</a:t>
            </a:r>
            <a:r>
              <a:rPr lang="en-US" altLang="en-US" dirty="0"/>
              <a:t> and understand complex content-specific text.</a:t>
            </a:r>
          </a:p>
          <a:p>
            <a:r>
              <a:rPr lang="en-US" altLang="en-US" b="1" dirty="0">
                <a:solidFill>
                  <a:schemeClr val="accent3"/>
                </a:solidFill>
              </a:rPr>
              <a:t>LISTEN</a:t>
            </a:r>
            <a:r>
              <a:rPr lang="en-US" altLang="en-US" dirty="0"/>
              <a:t> and learn from others.</a:t>
            </a:r>
          </a:p>
          <a:p>
            <a:r>
              <a:rPr lang="en-US" altLang="en-US" b="1" dirty="0">
                <a:solidFill>
                  <a:schemeClr val="accent3"/>
                </a:solidFill>
              </a:rPr>
              <a:t>SPEAK and ELABORATE</a:t>
            </a:r>
            <a:r>
              <a:rPr lang="en-US" altLang="en-US" dirty="0"/>
              <a:t> about content topics or ideas.</a:t>
            </a:r>
          </a:p>
          <a:p>
            <a:r>
              <a:rPr lang="en-US" altLang="en-US" b="1" dirty="0">
                <a:solidFill>
                  <a:schemeClr val="accent3"/>
                </a:solidFill>
              </a:rPr>
              <a:t>WRITE CRITICALLY </a:t>
            </a:r>
            <a:r>
              <a:rPr lang="en-US" altLang="en-US" dirty="0"/>
              <a:t>about content-related topics.</a:t>
            </a:r>
          </a:p>
          <a:p>
            <a:pPr marL="64008" indent="0">
              <a:buNone/>
            </a:pPr>
            <a:r>
              <a:rPr lang="en-US" altLang="en-US" dirty="0"/>
              <a:t>(Chauvin &amp; Theodore, 2015)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3790-895F-E9B3-048E-D874C6496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A80E3-0AF3-A381-8712-D28F93BACDB9}"/>
              </a:ext>
            </a:extLst>
          </p:cNvPr>
          <p:cNvSpPr>
            <a:spLocks noGrp="1"/>
          </p:cNvSpPr>
          <p:nvPr>
            <p:ph type="title"/>
          </p:nvPr>
        </p:nvSpPr>
        <p:spPr/>
        <p:txBody>
          <a:bodyPr rtlCol="0">
            <a:normAutofit/>
          </a:bodyPr>
          <a:lstStyle/>
          <a:p>
            <a:pPr fontAlgn="auto">
              <a:spcAft>
                <a:spcPts val="0"/>
              </a:spcAft>
              <a:defRPr/>
            </a:pPr>
            <a:r>
              <a:rPr lang="en-US" dirty="0"/>
              <a:t>Sticky Bars Strategy</a:t>
            </a:r>
          </a:p>
        </p:txBody>
      </p:sp>
      <p:sp>
        <p:nvSpPr>
          <p:cNvPr id="25602" name="Content Placeholder 2">
            <a:extLst>
              <a:ext uri="{FF2B5EF4-FFF2-40B4-BE49-F238E27FC236}">
                <a16:creationId xmlns:a16="http://schemas.microsoft.com/office/drawing/2014/main" id="{0A88AB6C-9CA6-ECB8-A9A7-B1866208F3A2}"/>
              </a:ext>
            </a:extLst>
          </p:cNvPr>
          <p:cNvSpPr>
            <a:spLocks noGrp="1" noChangeArrowheads="1"/>
          </p:cNvSpPr>
          <p:nvPr>
            <p:ph idx="4294967295"/>
          </p:nvPr>
        </p:nvSpPr>
        <p:spPr>
          <a:xfrm>
            <a:off x="628650" y="1370013"/>
            <a:ext cx="5613826" cy="2378058"/>
          </a:xfrm>
        </p:spPr>
        <p:txBody>
          <a:bodyPr/>
          <a:lstStyle/>
          <a:p>
            <a:r>
              <a:rPr lang="en-US" altLang="en-US" sz="2400" dirty="0"/>
              <a:t>Think of a student activity that is important to your content and relates to one of these literacy components.</a:t>
            </a:r>
          </a:p>
          <a:p>
            <a:r>
              <a:rPr lang="en-US" altLang="en-US" sz="2400" dirty="0"/>
              <a:t>Write your name, what you teach, and that activity on a sticky note and place in the appropriate column.</a:t>
            </a:r>
          </a:p>
          <a:p>
            <a:pPr marL="64008" indent="0">
              <a:buNone/>
            </a:pPr>
            <a:endParaRPr lang="en-US" altLang="en-US" sz="2400" dirty="0"/>
          </a:p>
        </p:txBody>
      </p:sp>
      <p:pic>
        <p:nvPicPr>
          <p:cNvPr id="4" name="Picture 3">
            <a:extLst>
              <a:ext uri="{FF2B5EF4-FFF2-40B4-BE49-F238E27FC236}">
                <a16:creationId xmlns:a16="http://schemas.microsoft.com/office/drawing/2014/main" id="{2C448B4B-A942-5CF3-9796-C4CFB1073C19}"/>
              </a:ext>
            </a:extLst>
          </p:cNvPr>
          <p:cNvPicPr>
            <a:picLocks noChangeAspect="1"/>
          </p:cNvPicPr>
          <p:nvPr/>
        </p:nvPicPr>
        <p:blipFill>
          <a:blip r:embed="rId3"/>
          <a:stretch>
            <a:fillRect/>
          </a:stretch>
        </p:blipFill>
        <p:spPr>
          <a:xfrm>
            <a:off x="6283536" y="870692"/>
            <a:ext cx="2339869" cy="2339869"/>
          </a:xfrm>
          <a:prstGeom prst="rect">
            <a:avLst/>
          </a:prstGeom>
        </p:spPr>
      </p:pic>
      <p:sp>
        <p:nvSpPr>
          <p:cNvPr id="7" name="Content Placeholder 2">
            <a:extLst>
              <a:ext uri="{FF2B5EF4-FFF2-40B4-BE49-F238E27FC236}">
                <a16:creationId xmlns:a16="http://schemas.microsoft.com/office/drawing/2014/main" id="{F3D18EC7-99FD-4945-A7CA-B369CC21CD16}"/>
              </a:ext>
            </a:extLst>
          </p:cNvPr>
          <p:cNvSpPr txBox="1">
            <a:spLocks noChangeArrowheads="1"/>
          </p:cNvSpPr>
          <p:nvPr/>
        </p:nvSpPr>
        <p:spPr bwMode="auto">
          <a:xfrm>
            <a:off x="1802513" y="3974247"/>
            <a:ext cx="5538973" cy="46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buNone/>
            </a:pPr>
            <a:r>
              <a:rPr lang="en-US" altLang="en-US" sz="2400" dirty="0"/>
              <a:t>Reading     Listening     Speaking      Writing </a:t>
            </a:r>
          </a:p>
        </p:txBody>
      </p:sp>
    </p:spTree>
    <p:extLst>
      <p:ext uri="{BB962C8B-B14F-4D97-AF65-F5344CB8AC3E}">
        <p14:creationId xmlns:p14="http://schemas.microsoft.com/office/powerpoint/2010/main" val="196684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D23E4-9139-DD0A-EE97-FC31B3A17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2E5BA-CF5E-0CAC-4502-404D0BBAA801}"/>
              </a:ext>
            </a:extLst>
          </p:cNvPr>
          <p:cNvSpPr>
            <a:spLocks noGrp="1"/>
          </p:cNvSpPr>
          <p:nvPr>
            <p:ph type="title"/>
          </p:nvPr>
        </p:nvSpPr>
        <p:spPr/>
        <p:txBody>
          <a:bodyPr rtlCol="0">
            <a:normAutofit/>
          </a:bodyPr>
          <a:lstStyle/>
          <a:p>
            <a:pPr fontAlgn="auto">
              <a:spcAft>
                <a:spcPts val="0"/>
              </a:spcAft>
              <a:defRPr/>
            </a:pPr>
            <a:r>
              <a:rPr lang="en-US" dirty="0"/>
              <a:t>3-2-1 Strategy Handout</a:t>
            </a:r>
          </a:p>
        </p:txBody>
      </p:sp>
      <p:sp>
        <p:nvSpPr>
          <p:cNvPr id="27650" name="Content Placeholder 2">
            <a:extLst>
              <a:ext uri="{FF2B5EF4-FFF2-40B4-BE49-F238E27FC236}">
                <a16:creationId xmlns:a16="http://schemas.microsoft.com/office/drawing/2014/main" id="{0F64199A-7969-690E-DA03-63FF70ED49C1}"/>
              </a:ext>
            </a:extLst>
          </p:cNvPr>
          <p:cNvSpPr>
            <a:spLocks noGrp="1" noChangeArrowheads="1"/>
          </p:cNvSpPr>
          <p:nvPr>
            <p:ph sz="half" idx="1"/>
          </p:nvPr>
        </p:nvSpPr>
        <p:spPr>
          <a:xfrm>
            <a:off x="628650" y="1370013"/>
            <a:ext cx="4557258" cy="3262312"/>
          </a:xfrm>
        </p:spPr>
        <p:txBody>
          <a:bodyPr/>
          <a:lstStyle/>
          <a:p>
            <a:pPr marL="64008" indent="0">
              <a:buNone/>
            </a:pPr>
            <a:r>
              <a:rPr lang="en-US" altLang="en-US" b="1" dirty="0">
                <a:solidFill>
                  <a:schemeClr val="accent3"/>
                </a:solidFill>
              </a:rPr>
              <a:t>3</a:t>
            </a:r>
            <a:r>
              <a:rPr lang="en-US" altLang="en-US" dirty="0"/>
              <a:t> literacy approaches the teacher used</a:t>
            </a:r>
          </a:p>
          <a:p>
            <a:pPr marL="64008" indent="0">
              <a:buNone/>
            </a:pPr>
            <a:r>
              <a:rPr lang="en-US" altLang="en-US" b="1" dirty="0">
                <a:solidFill>
                  <a:schemeClr val="accent3"/>
                </a:solidFill>
              </a:rPr>
              <a:t>2</a:t>
            </a:r>
            <a:r>
              <a:rPr lang="en-US" altLang="en-US" dirty="0"/>
              <a:t> possible applications for your discipline</a:t>
            </a:r>
          </a:p>
          <a:p>
            <a:pPr marL="64008" indent="0">
              <a:buNone/>
            </a:pPr>
            <a:r>
              <a:rPr lang="en-US" altLang="en-US" b="1" dirty="0">
                <a:solidFill>
                  <a:schemeClr val="accent3"/>
                </a:solidFill>
              </a:rPr>
              <a:t>1</a:t>
            </a:r>
            <a:r>
              <a:rPr lang="en-US" altLang="en-US" dirty="0"/>
              <a:t> obstacle to overcome</a:t>
            </a:r>
          </a:p>
        </p:txBody>
      </p:sp>
      <p:pic>
        <p:nvPicPr>
          <p:cNvPr id="27651" name="Picture 8" descr="A diagram of a question mark and stars&#10;&#10;AI-generated content may be incorrect.">
            <a:extLst>
              <a:ext uri="{FF2B5EF4-FFF2-40B4-BE49-F238E27FC236}">
                <a16:creationId xmlns:a16="http://schemas.microsoft.com/office/drawing/2014/main" id="{A9B914D2-3992-3E35-6E5C-939088A34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525" y="1327931"/>
            <a:ext cx="2649538"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95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7305-E72B-0511-2B0D-1ADF5810850F}"/>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3"/>
              </a:rPr>
              <a:t>Literacy in High School Science</a:t>
            </a:r>
            <a:endParaRPr lang="en-US" dirty="0"/>
          </a:p>
        </p:txBody>
      </p:sp>
      <p:pic>
        <p:nvPicPr>
          <p:cNvPr id="3" name="Google Shape;128;p6">
            <a:extLst>
              <a:ext uri="{FF2B5EF4-FFF2-40B4-BE49-F238E27FC236}">
                <a16:creationId xmlns:a16="http://schemas.microsoft.com/office/drawing/2014/main" id="{5663289F-7EBF-88B0-94C7-9019AC3FA1ED}"/>
              </a:ext>
            </a:extLst>
          </p:cNvPr>
          <p:cNvPicPr preferRelativeResize="0"/>
          <p:nvPr/>
        </p:nvPicPr>
        <p:blipFill rotWithShape="1">
          <a:blip r:embed="rId4">
            <a:alphaModFix/>
          </a:blip>
          <a:srcRect/>
          <a:stretch/>
        </p:blipFill>
        <p:spPr>
          <a:xfrm>
            <a:off x="1084414" y="292556"/>
            <a:ext cx="6975172" cy="40365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2301-D68A-74F9-054B-F1033B4B6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F45D8-5CCC-846D-E225-4F9BB3E1AA72}"/>
              </a:ext>
            </a:extLst>
          </p:cNvPr>
          <p:cNvSpPr>
            <a:spLocks noGrp="1"/>
          </p:cNvSpPr>
          <p:nvPr>
            <p:ph type="title"/>
          </p:nvPr>
        </p:nvSpPr>
        <p:spPr>
          <a:xfrm>
            <a:off x="754062" y="4313586"/>
            <a:ext cx="7635875" cy="573087"/>
          </a:xfrm>
        </p:spPr>
        <p:txBody>
          <a:bodyPr rtlCol="0">
            <a:normAutofit fontScale="90000"/>
          </a:bodyPr>
          <a:lstStyle/>
          <a:p>
            <a:pPr fontAlgn="auto">
              <a:defRPr/>
            </a:pPr>
            <a:r>
              <a:rPr lang="en-US" dirty="0">
                <a:hlinkClick r:id="rId4"/>
              </a:rPr>
              <a:t>Literacy in Middle School Science</a:t>
            </a:r>
            <a:endParaRPr lang="en-US" dirty="0"/>
          </a:p>
        </p:txBody>
      </p:sp>
      <p:pic>
        <p:nvPicPr>
          <p:cNvPr id="3" name="Online Media 2" title="Summarizing in Science">
            <a:hlinkClick r:id="" action="ppaction://media"/>
            <a:extLst>
              <a:ext uri="{FF2B5EF4-FFF2-40B4-BE49-F238E27FC236}">
                <a16:creationId xmlns:a16="http://schemas.microsoft.com/office/drawing/2014/main" id="{9E8FBF2B-90A9-9A6B-4209-82F60C9D45F5}"/>
              </a:ext>
            </a:extLst>
          </p:cNvPr>
          <p:cNvPicPr>
            <a:picLocks noRot="1" noChangeAspect="1"/>
          </p:cNvPicPr>
          <p:nvPr>
            <a:videoFile r:link="rId1"/>
          </p:nvPr>
        </p:nvPicPr>
        <p:blipFill>
          <a:blip r:embed="rId5"/>
          <a:stretch>
            <a:fillRect/>
          </a:stretch>
        </p:blipFill>
        <p:spPr>
          <a:xfrm>
            <a:off x="1077416" y="380568"/>
            <a:ext cx="6989168" cy="3948545"/>
          </a:xfrm>
          <a:prstGeom prst="rect">
            <a:avLst/>
          </a:prstGeom>
        </p:spPr>
      </p:pic>
    </p:spTree>
    <p:extLst>
      <p:ext uri="{BB962C8B-B14F-4D97-AF65-F5344CB8AC3E}">
        <p14:creationId xmlns:p14="http://schemas.microsoft.com/office/powerpoint/2010/main" val="139422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115C1-30FC-C691-D9E2-2B8422ED9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09B5F-1B44-5351-58AC-E5C8D1E0403D}"/>
              </a:ext>
            </a:extLst>
          </p:cNvPr>
          <p:cNvSpPr>
            <a:spLocks noGrp="1"/>
          </p:cNvSpPr>
          <p:nvPr>
            <p:ph type="title"/>
          </p:nvPr>
        </p:nvSpPr>
        <p:spPr>
          <a:xfrm>
            <a:off x="754063" y="4329113"/>
            <a:ext cx="7635875" cy="573087"/>
          </a:xfrm>
        </p:spPr>
        <p:txBody>
          <a:bodyPr rtlCol="0">
            <a:normAutofit fontScale="90000"/>
          </a:bodyPr>
          <a:lstStyle/>
          <a:p>
            <a:pPr fontAlgn="auto">
              <a:defRPr/>
            </a:pPr>
            <a:r>
              <a:rPr lang="en-US" dirty="0">
                <a:hlinkClick r:id="rId3"/>
              </a:rPr>
              <a:t>Literacy Conver-stations in ELA</a:t>
            </a:r>
            <a:endParaRPr lang="en-US" dirty="0"/>
          </a:p>
        </p:txBody>
      </p:sp>
      <p:pic>
        <p:nvPicPr>
          <p:cNvPr id="3" name="Google Shape;140;g70c3529567_1_28">
            <a:hlinkClick r:id="rId3"/>
            <a:extLst>
              <a:ext uri="{FF2B5EF4-FFF2-40B4-BE49-F238E27FC236}">
                <a16:creationId xmlns:a16="http://schemas.microsoft.com/office/drawing/2014/main" id="{F4BEC3D1-808C-8332-AE5E-52E1AD7E4336}"/>
              </a:ext>
            </a:extLst>
          </p:cNvPr>
          <p:cNvPicPr preferRelativeResize="0"/>
          <p:nvPr/>
        </p:nvPicPr>
        <p:blipFill rotWithShape="1">
          <a:blip r:embed="rId4">
            <a:alphaModFix/>
          </a:blip>
          <a:srcRect/>
          <a:stretch/>
        </p:blipFill>
        <p:spPr>
          <a:xfrm>
            <a:off x="1883081" y="505269"/>
            <a:ext cx="5377838" cy="3883994"/>
          </a:xfrm>
          <a:prstGeom prst="rect">
            <a:avLst/>
          </a:prstGeom>
          <a:noFill/>
          <a:ln>
            <a:noFill/>
          </a:ln>
        </p:spPr>
      </p:pic>
    </p:spTree>
    <p:extLst>
      <p:ext uri="{BB962C8B-B14F-4D97-AF65-F5344CB8AC3E}">
        <p14:creationId xmlns:p14="http://schemas.microsoft.com/office/powerpoint/2010/main" val="1095796224"/>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48</TotalTime>
  <Words>1671</Words>
  <Application>Microsoft Office PowerPoint</Application>
  <PresentationFormat>On-screen Show (16:9)</PresentationFormat>
  <Paragraphs>119</Paragraphs>
  <Slides>25</Slides>
  <Notes>21</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 Display</vt:lpstr>
      <vt:lpstr>Arial</vt:lpstr>
      <vt:lpstr>Calibri</vt:lpstr>
      <vt:lpstr>Courier New</vt:lpstr>
      <vt:lpstr>System Font Regular</vt:lpstr>
      <vt:lpstr>Wingdings</vt:lpstr>
      <vt:lpstr>Custom Design</vt:lpstr>
      <vt:lpstr>1_Custom Design</vt:lpstr>
      <vt:lpstr>PowerPoint Presentation</vt:lpstr>
      <vt:lpstr>Embedded Literacy Across All Disciplines</vt:lpstr>
      <vt:lpstr>Learning Objectives</vt:lpstr>
      <vt:lpstr>Content-Specific literacy is the ability for students to…</vt:lpstr>
      <vt:lpstr>Sticky Bars Strategy</vt:lpstr>
      <vt:lpstr>3-2-1 Strategy Handout</vt:lpstr>
      <vt:lpstr>Literacy in High School Science</vt:lpstr>
      <vt:lpstr>Literacy in Middle School Science</vt:lpstr>
      <vt:lpstr>Literacy Conver-stations in ELA</vt:lpstr>
      <vt:lpstr>Write About Math</vt:lpstr>
      <vt:lpstr>Using Art as Literacy (Elementary)</vt:lpstr>
      <vt:lpstr>Structured Academic Conversations (SAC)</vt:lpstr>
      <vt:lpstr>Middle School Literacy Project</vt:lpstr>
      <vt:lpstr>3-2-1 Table Talk</vt:lpstr>
      <vt:lpstr>LEARN Strategy Reflection</vt:lpstr>
      <vt:lpstr>Jigsaw Reading Groups</vt:lpstr>
      <vt:lpstr>CUS and Discuss</vt:lpstr>
      <vt:lpstr>Why-Lighting</vt:lpstr>
      <vt:lpstr>Window Notes Poster</vt:lpstr>
      <vt:lpstr>What is the impact of digital information on our world today?</vt:lpstr>
      <vt:lpstr>Tweet Up</vt:lpstr>
      <vt:lpstr>LEARN Strategy Reflection</vt:lpstr>
      <vt:lpstr>Exit Ticket</vt:lpstr>
      <vt:lpstr>PowerPoint Presentation</vt:lpstr>
      <vt:lpstr>TREK Rapid Feedback</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2026-04-23T19:04:40Z</dcterms:created>
  <dcterms:modified xsi:type="dcterms:W3CDTF">2026-04-23T19:52:54Z</dcterms:modified>
  <cp:category/>
</cp:coreProperties>
</file>