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1"/>
  </p:notesMasterIdLst>
  <p:sldIdLst>
    <p:sldId id="256" r:id="rId3"/>
    <p:sldId id="257" r:id="rId4"/>
    <p:sldId id="263" r:id="rId5"/>
    <p:sldId id="260" r:id="rId6"/>
    <p:sldId id="272" r:id="rId7"/>
    <p:sldId id="273" r:id="rId8"/>
    <p:sldId id="279" r:id="rId9"/>
    <p:sldId id="274" r:id="rId10"/>
    <p:sldId id="275" r:id="rId11"/>
    <p:sldId id="280" r:id="rId12"/>
    <p:sldId id="281" r:id="rId13"/>
    <p:sldId id="276" r:id="rId14"/>
    <p:sldId id="277" r:id="rId15"/>
    <p:sldId id="278" r:id="rId16"/>
    <p:sldId id="282" r:id="rId17"/>
    <p:sldId id="283" r:id="rId18"/>
    <p:sldId id="286" r:id="rId19"/>
    <p:sldId id="284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Kohn, A. (2006, March 15). The trouble with rubrics. English Journal, 95(4). https://www.alfiekohn.org/article/trouble-rubrics/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760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/>
              <a:t>Rubistar</a:t>
            </a:r>
            <a:r>
              <a:rPr lang="en-US" sz="1400" dirty="0"/>
              <a:t>. (2008). </a:t>
            </a:r>
            <a:r>
              <a:rPr lang="en-US" sz="1400" dirty="0" err="1"/>
              <a:t>Rubistar</a:t>
            </a:r>
            <a:r>
              <a:rPr lang="en-US" sz="1400" dirty="0"/>
              <a:t>: Create rubrics for your project-based learning activities. </a:t>
            </a:r>
            <a:r>
              <a:rPr lang="en-US" sz="1400" dirty="0" err="1"/>
              <a:t>Rubistar</a:t>
            </a:r>
            <a:r>
              <a:rPr lang="en-US" sz="1400" dirty="0"/>
              <a:t>. http://rubistar.4teachers.org/index.php</a:t>
            </a:r>
          </a:p>
        </p:txBody>
      </p:sp>
    </p:spTree>
    <p:extLst>
      <p:ext uri="{BB962C8B-B14F-4D97-AF65-F5344CB8AC3E}">
        <p14:creationId xmlns:p14="http://schemas.microsoft.com/office/powerpoint/2010/main" val="117266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Jaquith, W. (2006).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Descrizione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David Ortiz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tenta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 bunt. Wikimedia Commons. https://commons.wikimedia.org/wiki/File:Bunt.jpg</a:t>
            </a:r>
          </a:p>
        </p:txBody>
      </p:sp>
    </p:spTree>
    <p:extLst>
      <p:ext uri="{BB962C8B-B14F-4D97-AF65-F5344CB8AC3E}">
        <p14:creationId xmlns:p14="http://schemas.microsoft.com/office/powerpoint/2010/main" val="268876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Reprinted from Lombardi, M. M. (2008, January). Making the grade: The role of assessment in authentic learning (ELI Paper 1: 2008, p. 6). https://library.educause.edu/~/media/files/library/2008/1/eli3019-pdf.pdf. Copyright 2008 by Educause. For educational use.  </a:t>
            </a:r>
          </a:p>
        </p:txBody>
      </p:sp>
    </p:spTree>
    <p:extLst>
      <p:ext uri="{BB962C8B-B14F-4D97-AF65-F5344CB8AC3E}">
        <p14:creationId xmlns:p14="http://schemas.microsoft.com/office/powerpoint/2010/main" val="211739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GingerMarie12. (n.d.). Frankenstein monster Halloween Frankenstein royalty-free stock illustration. </a:t>
            </a:r>
            <a:r>
              <a:rPr lang="en-US" dirty="0" err="1"/>
              <a:t>Pixabay</a:t>
            </a:r>
            <a:r>
              <a:rPr lang="en-US" dirty="0"/>
              <a:t>. https://pixabay.com/illustrations/frankenstein-monster-halloween-6518249/</a:t>
            </a:r>
          </a:p>
        </p:txBody>
      </p:sp>
    </p:spTree>
    <p:extLst>
      <p:ext uri="{BB962C8B-B14F-4D97-AF65-F5344CB8AC3E}">
        <p14:creationId xmlns:p14="http://schemas.microsoft.com/office/powerpoint/2010/main" val="75729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CD686-E6B3-57CC-8B9B-684251D5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18C6D-CBDB-5F33-0C4B-394B746C8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A7504-FEC8-0352-B188-FCD9D2786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Reprinted from Lombardi, M. M. (2008, January). Making the grade: The role of assessment in authentic learning (ELI Paper 1: 2008, p. 6). Retrieved from https://library.educause.edu/~/media/files/library/2008/1/eli3019-pdf.pdf. Copyright 2008 by Educause. For educational use.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8071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McTighe, T., &amp; O’Conner, K.</a:t>
            </a:r>
            <a:r>
              <a:rPr lang="en-US" sz="1400" b="0" i="0" baseline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en-US" sz="14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(2005, November). Seven practices for effective learning. Educational Leadership, 63(3), 10–17.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03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Four Corners. Strategies. https://learn.k20center.ou.edu/strategy/138</a:t>
            </a:r>
          </a:p>
        </p:txBody>
      </p:sp>
    </p:spTree>
    <p:extLst>
      <p:ext uri="{BB962C8B-B14F-4D97-AF65-F5344CB8AC3E}">
        <p14:creationId xmlns:p14="http://schemas.microsoft.com/office/powerpoint/2010/main" val="113287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i="0" kern="1200" dirty="0">
                <a:solidFill>
                  <a:srgbClr val="3E5C61"/>
                </a:solidFill>
                <a:latin typeface="Calibri"/>
                <a:ea typeface="Arial"/>
                <a:cs typeface="Arial"/>
                <a:sym typeface="Arial" panose="020B0604020202020204" pitchFamily="34" charset="0"/>
              </a:rPr>
              <a:t>Reimer, M. S., &amp; Smink, J. (2005). Fifteen effective strategies for improving student attendance and truancy prevention. Clemson, SC: National Dropout Prevention Center/Network.</a:t>
            </a:r>
          </a:p>
        </p:txBody>
      </p:sp>
    </p:spTree>
    <p:extLst>
      <p:ext uri="{BB962C8B-B14F-4D97-AF65-F5344CB8AC3E}">
        <p14:creationId xmlns:p14="http://schemas.microsoft.com/office/powerpoint/2010/main" val="154891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dirty="0" err="1">
                <a:effectLst/>
                <a:latin typeface="Lucida Grande"/>
                <a:sym typeface="Lucida Grande"/>
              </a:rPr>
              <a:t>Skitterphoto</a:t>
            </a:r>
            <a:r>
              <a:rPr lang="en-US" sz="1400" b="0" i="0" dirty="0">
                <a:effectLst/>
                <a:latin typeface="Lucida Grande"/>
                <a:sym typeface="Lucida Grande"/>
              </a:rPr>
              <a:t>. (2017). Brown wooden mouse trap with cheese bait on top. </a:t>
            </a:r>
            <a:r>
              <a:rPr lang="en-US" sz="1400" b="0" i="0" dirty="0" err="1">
                <a:effectLst/>
                <a:latin typeface="Lucida Grande"/>
                <a:sym typeface="Lucida Grande"/>
              </a:rPr>
              <a:t>Pexels</a:t>
            </a:r>
            <a:r>
              <a:rPr lang="en-US" sz="1400" b="0" i="0" dirty="0">
                <a:effectLst/>
                <a:latin typeface="Lucida Grande"/>
                <a:sym typeface="Lucida Grande"/>
              </a:rPr>
              <a:t>. https://www.pexels.com/photo/brown-wooden-mouse-trap-with-cheese-bait-on-top-633881/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95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bistar.4teacher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5D85-C1ED-C00C-38AF-04B30E8D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CA45-9623-DB01-6F24-E7FF25CC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Four Corners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5DEF60F-146E-8BC9-DAE0-574DFD2605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34730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Statement:</a:t>
            </a:r>
          </a:p>
          <a:p>
            <a:pPr marL="64008" indent="0">
              <a:buNone/>
            </a:pPr>
            <a:r>
              <a:rPr lang="en-US" altLang="en-US" i="1" dirty="0"/>
              <a:t>“The use of rubrics guarantee more authentic learning.”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AEE72-9A81-19CE-7F9E-B5B2BD72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503" y="1215528"/>
            <a:ext cx="3047578" cy="28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2EE9-19AD-89F6-3FF5-847F4D58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5587B8-4C10-BD5F-B272-2A5A8D28DA1A}"/>
              </a:ext>
            </a:extLst>
          </p:cNvPr>
          <p:cNvSpPr/>
          <p:nvPr/>
        </p:nvSpPr>
        <p:spPr>
          <a:xfrm>
            <a:off x="284024" y="4617957"/>
            <a:ext cx="7148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900" i="1" kern="1200" dirty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Reimer, M. S., &amp; </a:t>
            </a:r>
            <a:r>
              <a:rPr lang="en-US" sz="900" i="1" kern="1200" dirty="0" err="1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Smink</a:t>
            </a:r>
            <a:r>
              <a:rPr lang="en-US" sz="900" i="1" kern="1200" dirty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, J. (2005). Fifteen effective strategies for improving student attendance and truancy prevention. Clemson, SC: National Dropout Prevention Center/Network.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D9D958-6256-7355-6742-6B9D6B06C408}"/>
              </a:ext>
            </a:extLst>
          </p:cNvPr>
          <p:cNvGrpSpPr/>
          <p:nvPr/>
        </p:nvGrpSpPr>
        <p:grpSpPr>
          <a:xfrm>
            <a:off x="-131187" y="165406"/>
            <a:ext cx="3892159" cy="2109158"/>
            <a:chOff x="-328971" y="395288"/>
            <a:chExt cx="5260975" cy="4481512"/>
          </a:xfrm>
          <a:effectLst/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A2AE930-E591-A244-27EE-BBFE4DA5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971" y="395288"/>
              <a:ext cx="5260975" cy="448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D9EEFA-54A3-23D9-81F7-EA4CE00B0281}"/>
                </a:ext>
              </a:extLst>
            </p:cNvPr>
            <p:cNvSpPr/>
            <p:nvPr/>
          </p:nvSpPr>
          <p:spPr>
            <a:xfrm>
              <a:off x="516336" y="892499"/>
              <a:ext cx="3920621" cy="1977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Dropout statistics show that numerous so-called normal students are not succeeding because they are not treated as individuals.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AB0F47-AE2F-EFB1-338B-AC4CB028CC00}"/>
              </a:ext>
            </a:extLst>
          </p:cNvPr>
          <p:cNvGrpSpPr/>
          <p:nvPr/>
        </p:nvGrpSpPr>
        <p:grpSpPr>
          <a:xfrm>
            <a:off x="103810" y="2947635"/>
            <a:ext cx="3433646" cy="1905237"/>
            <a:chOff x="1613121" y="4161415"/>
            <a:chExt cx="5260975" cy="4481512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6BEBDEE2-56F3-1D48-185B-A63071CEC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121" y="4161415"/>
              <a:ext cx="5260975" cy="448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9208FD-CB8F-0BA8-7394-01259CEDCFBA}"/>
                </a:ext>
              </a:extLst>
            </p:cNvPr>
            <p:cNvSpPr/>
            <p:nvPr/>
          </p:nvSpPr>
          <p:spPr>
            <a:xfrm>
              <a:off x="2731417" y="4474041"/>
              <a:ext cx="3455292" cy="218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There is a correlation between high truancy rates and low academic expectations.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14A50F-DC56-93F1-84EB-C01FBC5869CC}"/>
              </a:ext>
            </a:extLst>
          </p:cNvPr>
          <p:cNvGrpSpPr/>
          <p:nvPr/>
        </p:nvGrpSpPr>
        <p:grpSpPr>
          <a:xfrm>
            <a:off x="4734752" y="2928406"/>
            <a:ext cx="3889809" cy="2204426"/>
            <a:chOff x="5298871" y="-1502331"/>
            <a:chExt cx="5257800" cy="4143756"/>
          </a:xfrm>
          <a:effectLst/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688326-75C9-B7D6-A3C2-BF376E07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871" y="-1502331"/>
              <a:ext cx="5257800" cy="4143756"/>
            </a:xfrm>
            <a:prstGeom prst="rect">
              <a:avLst/>
            </a:prstGeom>
            <a:effectLst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9D2DBD-B865-C458-9576-86E2B62047C5}"/>
                </a:ext>
              </a:extLst>
            </p:cNvPr>
            <p:cNvSpPr/>
            <p:nvPr/>
          </p:nvSpPr>
          <p:spPr>
            <a:xfrm>
              <a:off x="6173521" y="-1036986"/>
              <a:ext cx="3979578" cy="1749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Active learning embraces teaching and learning strategies that engage and involve students in the learning process.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2B7C3-D8EC-30F6-E5B9-977AC590242A}"/>
              </a:ext>
            </a:extLst>
          </p:cNvPr>
          <p:cNvSpPr/>
          <p:nvPr/>
        </p:nvSpPr>
        <p:spPr>
          <a:xfrm>
            <a:off x="2293062" y="1944006"/>
            <a:ext cx="4092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kern="1200" dirty="0">
                <a:ln w="900" cmpd="sng">
                  <a:noFill/>
                  <a:prstDash val="solid"/>
                </a:ln>
                <a:solidFill>
                  <a:srgbClr val="991B1E"/>
                </a:solidFill>
                <a:latin typeface="Calibri"/>
                <a:ea typeface="+mn-ea"/>
                <a:cs typeface="+mn-cs"/>
              </a:rPr>
              <a:t>What does the research say?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BBBDE0-E0FB-D32E-74DD-4EFA97769574}"/>
              </a:ext>
            </a:extLst>
          </p:cNvPr>
          <p:cNvGrpSpPr/>
          <p:nvPr/>
        </p:nvGrpSpPr>
        <p:grpSpPr>
          <a:xfrm rot="10800000">
            <a:off x="4704126" y="0"/>
            <a:ext cx="3889810" cy="2621973"/>
            <a:chOff x="5763012" y="316048"/>
            <a:chExt cx="5257800" cy="4484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B461AD-4E9F-8D3E-510B-26824181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763012" y="316048"/>
              <a:ext cx="5257800" cy="448407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15CF8A-5516-6D32-C371-C2712B053A35}"/>
                </a:ext>
              </a:extLst>
            </p:cNvPr>
            <p:cNvSpPr txBox="1"/>
            <p:nvPr/>
          </p:nvSpPr>
          <p:spPr>
            <a:xfrm rot="10800000">
              <a:off x="6614187" y="1779544"/>
              <a:ext cx="3346215" cy="261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kern="1200" dirty="0">
                  <a:solidFill>
                    <a:prstClr val="black"/>
                  </a:solidFill>
                  <a:latin typeface="Calibri"/>
                  <a:ea typeface="Candara" charset="0"/>
                  <a:cs typeface="Candara" charset="0"/>
                </a:rPr>
                <a:t>Students find new and creative ways to solve problems, achieve success,  becoming life-long learners when educators show them that there are different ways to learn.</a:t>
              </a:r>
            </a:p>
            <a:p>
              <a:pPr>
                <a:buClrTx/>
                <a:buFontTx/>
                <a:buNone/>
              </a:pPr>
              <a:endParaRPr lang="en-US" sz="1200" kern="1200" dirty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0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02FA-6FA9-FFE1-568A-A2F60160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7B56-F3DE-9F15-7A1F-59FCF16A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Beware the Rubric Traps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3F38A8C-7224-8D09-C9E8-137C919692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683577" cy="3262312"/>
          </a:xfrm>
        </p:spPr>
        <p:txBody>
          <a:bodyPr/>
          <a:lstStyle/>
          <a:p>
            <a:r>
              <a:rPr lang="en-US" altLang="en-US" dirty="0"/>
              <a:t>Self-justification</a:t>
            </a:r>
          </a:p>
          <a:p>
            <a:r>
              <a:rPr lang="en-US" altLang="en-US" dirty="0"/>
              <a:t>Replacement for number grades</a:t>
            </a:r>
          </a:p>
          <a:p>
            <a:r>
              <a:rPr lang="en-US" altLang="en-US" dirty="0"/>
              <a:t>Quick and efficient</a:t>
            </a:r>
          </a:p>
        </p:txBody>
      </p:sp>
      <p:pic>
        <p:nvPicPr>
          <p:cNvPr id="3" name="Picture 2" descr="Free Brown Wooden Mouse Trap With Cheese Bait on Top Stock Photo">
            <a:extLst>
              <a:ext uri="{FF2B5EF4-FFF2-40B4-BE49-F238E27FC236}">
                <a16:creationId xmlns:a16="http://schemas.microsoft.com/office/drawing/2014/main" id="{6C1ACB02-C9CE-AB48-F4EF-E0E0042D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48" y="1370013"/>
            <a:ext cx="3638234" cy="24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14326-B1B6-E4C5-9E2B-6C30337ADB3D}"/>
              </a:ext>
            </a:extLst>
          </p:cNvPr>
          <p:cNvSpPr/>
          <p:nvPr/>
        </p:nvSpPr>
        <p:spPr>
          <a:xfrm>
            <a:off x="265112" y="455925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900" i="1" kern="1200" dirty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Kohn, A. (2006). The trouble with rubrics. English journal, 95(4), 12–15.</a:t>
            </a:r>
          </a:p>
        </p:txBody>
      </p:sp>
    </p:spTree>
    <p:extLst>
      <p:ext uri="{BB962C8B-B14F-4D97-AF65-F5344CB8AC3E}">
        <p14:creationId xmlns:p14="http://schemas.microsoft.com/office/powerpoint/2010/main" val="154805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61CB6-B86E-F18E-4625-6C7CD0A2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6B9F-668D-4DC4-9029-2AC83D4A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and How T-Chart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E8D4B52-E88F-F9A4-8CFD-C4E92D3608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881351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“When the how’s of assessment preoccupy us, they tend to chase the why’s back into the shadows.” – Alfie Kohn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0EE58D-EA46-C18E-C169-7F9B5CA7AE52}"/>
              </a:ext>
            </a:extLst>
          </p:cNvPr>
          <p:cNvSpPr/>
          <p:nvPr/>
        </p:nvSpPr>
        <p:spPr>
          <a:xfrm>
            <a:off x="2063052" y="2352964"/>
            <a:ext cx="5017896" cy="2440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287A0B-509B-0201-AEAC-E7ECAD08337D}"/>
              </a:ext>
            </a:extLst>
          </p:cNvPr>
          <p:cNvCxnSpPr>
            <a:stCxn id="4" idx="2"/>
            <a:endCxn id="4" idx="0"/>
          </p:cNvCxnSpPr>
          <p:nvPr/>
        </p:nvCxnSpPr>
        <p:spPr>
          <a:xfrm flipV="1">
            <a:off x="4572000" y="2352964"/>
            <a:ext cx="0" cy="244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B5DEFA-F8B0-72BD-B51F-BA2AC994F5A2}"/>
              </a:ext>
            </a:extLst>
          </p:cNvPr>
          <p:cNvCxnSpPr>
            <a:cxnSpLocks/>
          </p:cNvCxnSpPr>
          <p:nvPr/>
        </p:nvCxnSpPr>
        <p:spPr>
          <a:xfrm flipH="1">
            <a:off x="2063052" y="3075809"/>
            <a:ext cx="5017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7331B4-EA37-4E37-9625-763869DE1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76" y="2497635"/>
            <a:ext cx="1043648" cy="4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>
                <a:solidFill>
                  <a:schemeClr val="accent3"/>
                </a:solidFill>
              </a:rPr>
              <a:t>Why?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A6D16F-5CBB-58E8-A4C3-838C436A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919" y="2497635"/>
            <a:ext cx="1043648" cy="4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>
                <a:solidFill>
                  <a:schemeClr val="accent3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93299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85FD8-7E84-BEFB-D081-A9CB1AD4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40">
            <a:extLst>
              <a:ext uri="{FF2B5EF4-FFF2-40B4-BE49-F238E27FC236}">
                <a16:creationId xmlns:a16="http://schemas.microsoft.com/office/drawing/2014/main" id="{D029E116-9B03-1280-D7B2-74E64D1EADF4}"/>
              </a:ext>
            </a:extLst>
          </p:cNvPr>
          <p:cNvSpPr/>
          <p:nvPr/>
        </p:nvSpPr>
        <p:spPr>
          <a:xfrm>
            <a:off x="1798922" y="218746"/>
            <a:ext cx="1742933" cy="1748404"/>
          </a:xfrm>
          <a:prstGeom prst="roundRect">
            <a:avLst>
              <a:gd name="adj" fmla="val 16667"/>
            </a:avLst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Higher 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Order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Thinking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1759E3-27ED-DCDA-D785-CFD35D4E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028" y="1883106"/>
            <a:ext cx="556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a typeface="Trebuchet MS"/>
                <a:cs typeface="Trebuchet MS"/>
                <a:sym typeface="Trebuchet MS"/>
              </a:rPr>
              <a:t>Authentic Teaching</a:t>
            </a:r>
            <a:endParaRPr lang="en-US" dirty="0"/>
          </a:p>
        </p:txBody>
      </p:sp>
      <p:sp>
        <p:nvSpPr>
          <p:cNvPr id="6" name="Shape 240">
            <a:extLst>
              <a:ext uri="{FF2B5EF4-FFF2-40B4-BE49-F238E27FC236}">
                <a16:creationId xmlns:a16="http://schemas.microsoft.com/office/drawing/2014/main" id="{EA663700-0DA7-FEFA-9F16-6E59F3E72F80}"/>
              </a:ext>
            </a:extLst>
          </p:cNvPr>
          <p:cNvSpPr/>
          <p:nvPr/>
        </p:nvSpPr>
        <p:spPr>
          <a:xfrm>
            <a:off x="5824227" y="205935"/>
            <a:ext cx="1693557" cy="1748404"/>
          </a:xfrm>
          <a:prstGeom prst="roundRect">
            <a:avLst>
              <a:gd name="adj" fmla="val 16667"/>
            </a:avLst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Disciplined Inquiry</a:t>
            </a:r>
          </a:p>
        </p:txBody>
      </p:sp>
      <p:sp>
        <p:nvSpPr>
          <p:cNvPr id="11" name="Shape 240">
            <a:extLst>
              <a:ext uri="{FF2B5EF4-FFF2-40B4-BE49-F238E27FC236}">
                <a16:creationId xmlns:a16="http://schemas.microsoft.com/office/drawing/2014/main" id="{1647FF87-FE29-CD16-6E9D-421B6C7F77F4}"/>
              </a:ext>
            </a:extLst>
          </p:cNvPr>
          <p:cNvSpPr/>
          <p:nvPr/>
        </p:nvSpPr>
        <p:spPr>
          <a:xfrm>
            <a:off x="1798922" y="3085643"/>
            <a:ext cx="1742933" cy="1748404"/>
          </a:xfrm>
          <a:prstGeom prst="roundRect">
            <a:avLst>
              <a:gd name="adj" fmla="val 16667"/>
            </a:avLst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Value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Beyond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School</a:t>
            </a:r>
          </a:p>
        </p:txBody>
      </p:sp>
      <p:sp>
        <p:nvSpPr>
          <p:cNvPr id="12" name="Shape 240">
            <a:extLst>
              <a:ext uri="{FF2B5EF4-FFF2-40B4-BE49-F238E27FC236}">
                <a16:creationId xmlns:a16="http://schemas.microsoft.com/office/drawing/2014/main" id="{FDC01FE0-92CE-29F1-715F-2ECFF6547D96}"/>
              </a:ext>
            </a:extLst>
          </p:cNvPr>
          <p:cNvSpPr/>
          <p:nvPr/>
        </p:nvSpPr>
        <p:spPr>
          <a:xfrm>
            <a:off x="5824227" y="3072832"/>
            <a:ext cx="1693557" cy="1748404"/>
          </a:xfrm>
          <a:prstGeom prst="roundRect">
            <a:avLst>
              <a:gd name="adj" fmla="val 16667"/>
            </a:avLst>
          </a:prstGeom>
          <a:gradFill>
            <a:gsLst>
              <a:gs pos="11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Implicit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View of </a:t>
            </a:r>
          </a:p>
          <a:p>
            <a:pPr algn="ctr" rtl="0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26289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D206-0BC9-0EFF-7A06-7B28E1603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101A-0F3F-FDF7-83E2-98131229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Rubistar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1C720DF-F6D9-D4AF-2308-FC7FB35516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646880" y="2571750"/>
            <a:ext cx="3232768" cy="354779"/>
          </a:xfrm>
        </p:spPr>
        <p:txBody>
          <a:bodyPr/>
          <a:lstStyle/>
          <a:p>
            <a:pPr marL="64008" indent="0">
              <a:buNone/>
            </a:pPr>
            <a:r>
              <a:rPr lang="en-US" sz="2000" dirty="0">
                <a:solidFill>
                  <a:schemeClr val="accent2"/>
                </a:solidFill>
                <a:latin typeface="Calibri"/>
              </a:rPr>
              <a:t>http://rubistar.4teachers.org</a:t>
            </a:r>
          </a:p>
          <a:p>
            <a:pPr marL="64008" indent="0"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pic>
        <p:nvPicPr>
          <p:cNvPr id="3" name="Content Placeholder 3">
            <a:hlinkClick r:id="rId3"/>
            <a:extLst>
              <a:ext uri="{FF2B5EF4-FFF2-40B4-BE49-F238E27FC236}">
                <a16:creationId xmlns:a16="http://schemas.microsoft.com/office/drawing/2014/main" id="{BD732FDB-9C4A-AE1E-A3C9-AD77ADDD9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4" y="1249854"/>
            <a:ext cx="4942875" cy="356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33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F42D-DCC2-01C6-71A1-FF087953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AE39-6F88-F139-9D21-219A149F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 and Write: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97DAECE-5115-F481-331F-C6B8B032E98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8273424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3 </a:t>
            </a:r>
            <a:r>
              <a:rPr lang="en-US" altLang="en-US" dirty="0"/>
              <a:t>important takeaways from today’s session.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2</a:t>
            </a:r>
            <a:r>
              <a:rPr lang="en-US" altLang="en-US" dirty="0"/>
              <a:t> questions they still have about writing or creating rubrics.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1</a:t>
            </a:r>
            <a:r>
              <a:rPr lang="en-US" altLang="en-US" dirty="0"/>
              <a:t> lesson that lends itself to the use of rubric.</a:t>
            </a:r>
          </a:p>
        </p:txBody>
      </p:sp>
    </p:spTree>
    <p:extLst>
      <p:ext uri="{BB962C8B-B14F-4D97-AF65-F5344CB8AC3E}">
        <p14:creationId xmlns:p14="http://schemas.microsoft.com/office/powerpoint/2010/main" val="368565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58FA-C002-D3C5-E3C8-A550B485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28038FEC-B879-F3CC-6C93-44B058FD9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Follow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07269-BD9F-D4EC-E951-99756C159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7"/>
            <a:ext cx="7885112" cy="1677987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76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4B33E-DAFD-87A1-B382-2E0A588C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CCB3-032C-2282-3F74-72511B2C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SCORE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8526586-ACB8-94FB-A40A-51A1F4A48AD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is one </a:t>
            </a:r>
            <a:r>
              <a:rPr lang="en-US" altLang="en-US" b="1" dirty="0">
                <a:solidFill>
                  <a:schemeClr val="accent3"/>
                </a:solidFill>
              </a:rPr>
              <a:t>S</a:t>
            </a:r>
            <a:r>
              <a:rPr lang="en-US" altLang="en-US" dirty="0"/>
              <a:t>trategy you used to support authentic teaching and learning?</a:t>
            </a:r>
          </a:p>
          <a:p>
            <a:r>
              <a:rPr lang="en-US" altLang="en-US" dirty="0"/>
              <a:t>What was successful and needs to be </a:t>
            </a:r>
            <a:r>
              <a:rPr lang="en-US" altLang="en-US" b="1" dirty="0">
                <a:solidFill>
                  <a:schemeClr val="accent3"/>
                </a:solidFill>
              </a:rPr>
              <a:t>C</a:t>
            </a:r>
            <a:r>
              <a:rPr lang="en-US" altLang="en-US" dirty="0"/>
              <a:t>elebrated?</a:t>
            </a:r>
          </a:p>
          <a:p>
            <a:r>
              <a:rPr lang="en-US" altLang="en-US" dirty="0"/>
              <a:t>What </a:t>
            </a:r>
            <a:r>
              <a:rPr lang="en-US" altLang="en-US" b="1" dirty="0">
                <a:solidFill>
                  <a:schemeClr val="accent3"/>
                </a:solidFill>
              </a:rPr>
              <a:t>O</a:t>
            </a:r>
            <a:r>
              <a:rPr lang="en-US" altLang="en-US" dirty="0"/>
              <a:t>bstacle did you face and overcome?</a:t>
            </a:r>
          </a:p>
          <a:p>
            <a:r>
              <a:rPr lang="en-US" altLang="en-US" dirty="0"/>
              <a:t>What might you </a:t>
            </a:r>
            <a:r>
              <a:rPr lang="en-US" altLang="en-US" b="1" dirty="0">
                <a:solidFill>
                  <a:schemeClr val="accent3"/>
                </a:solidFill>
              </a:rPr>
              <a:t>R</a:t>
            </a:r>
            <a:r>
              <a:rPr lang="en-US" altLang="en-US" dirty="0"/>
              <a:t>efine in the future when using this strategy?</a:t>
            </a:r>
          </a:p>
          <a:p>
            <a:r>
              <a:rPr lang="en-US" altLang="en-US" b="1" dirty="0">
                <a:solidFill>
                  <a:schemeClr val="accent3"/>
                </a:solidFill>
              </a:rPr>
              <a:t>E</a:t>
            </a:r>
            <a:r>
              <a:rPr lang="en-US" altLang="en-US" dirty="0"/>
              <a:t>xtra notes or ideas?</a:t>
            </a:r>
          </a:p>
        </p:txBody>
      </p:sp>
    </p:spTree>
    <p:extLst>
      <p:ext uri="{BB962C8B-B14F-4D97-AF65-F5344CB8AC3E}">
        <p14:creationId xmlns:p14="http://schemas.microsoft.com/office/powerpoint/2010/main" val="82133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Rubrics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Assessing Authentic Learning Tasks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7"/>
            <a:ext cx="7885112" cy="1677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Participate in hands-on activities to evaluate the “whys” of rubrics.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Brainstorm connections between the use of rubrics and designing authentic instruction in the classroom.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Create a T-chart to illustrate the connections between the why and how of rubrics in the classroom.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Strike out!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4657724" cy="3262312"/>
          </a:xfrm>
        </p:spPr>
        <p:txBody>
          <a:bodyPr/>
          <a:lstStyle/>
          <a:p>
            <a:r>
              <a:rPr lang="en-US" altLang="en-US" sz="2200" dirty="0"/>
              <a:t>In your small group, make a list of why teachers use rubrics.</a:t>
            </a:r>
          </a:p>
          <a:p>
            <a:r>
              <a:rPr lang="en-US" altLang="en-US" sz="2200" dirty="0"/>
              <a:t>Your group list must contain at least seven items.</a:t>
            </a:r>
          </a:p>
          <a:p>
            <a:r>
              <a:rPr lang="en-US" altLang="en-US" sz="2200" dirty="0"/>
              <a:t>Pass your list to the group on your right.</a:t>
            </a:r>
          </a:p>
          <a:p>
            <a:r>
              <a:rPr lang="en-US" altLang="en-US" sz="2200" dirty="0"/>
              <a:t>Evaluate the new list you received and </a:t>
            </a:r>
            <a:r>
              <a:rPr lang="en-US" altLang="en-US" sz="2200" b="1" dirty="0"/>
              <a:t>strike out</a:t>
            </a:r>
            <a:r>
              <a:rPr lang="en-US" altLang="en-US" sz="2200" dirty="0"/>
              <a:t> one of the </a:t>
            </a:r>
            <a:r>
              <a:rPr lang="en-US" altLang="en-US" sz="2200" u="sng" dirty="0"/>
              <a:t>least</a:t>
            </a:r>
            <a:r>
              <a:rPr lang="en-US" altLang="en-US" sz="2200" dirty="0"/>
              <a:t> important items on the list.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A0218-8455-D3B0-3336-3646FFE3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99" y="1475185"/>
            <a:ext cx="3435008" cy="245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65043-716E-473E-A573-E3E11057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5E9F-488D-FA6B-A787-303B00EF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we use rubrics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99940-FD7A-7C59-915A-1DB329683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4" y="1319857"/>
            <a:ext cx="6396812" cy="30467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03B40-F872-B8B2-16CB-C443C8FF8312}"/>
              </a:ext>
            </a:extLst>
          </p:cNvPr>
          <p:cNvSpPr/>
          <p:nvPr/>
        </p:nvSpPr>
        <p:spPr>
          <a:xfrm>
            <a:off x="215451" y="4705073"/>
            <a:ext cx="8612155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Reprinted from Educause. For educational use.  </a:t>
            </a:r>
          </a:p>
        </p:txBody>
      </p:sp>
    </p:spTree>
    <p:extLst>
      <p:ext uri="{BB962C8B-B14F-4D97-AF65-F5344CB8AC3E}">
        <p14:creationId xmlns:p14="http://schemas.microsoft.com/office/powerpoint/2010/main" val="136145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235C-E743-0B44-6FA2-B01C6435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754D-312D-A643-3EBB-C21737FF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It’s alive!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CB34595-CB1B-E656-398A-9F69049AF50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00797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Based upon elements of authentic assessment, bring one item back to life.</a:t>
            </a:r>
          </a:p>
        </p:txBody>
      </p:sp>
      <p:pic>
        <p:nvPicPr>
          <p:cNvPr id="3" name="Picture 2" descr="Free frankenstein monster halloween frankenstein illustration">
            <a:extLst>
              <a:ext uri="{FF2B5EF4-FFF2-40B4-BE49-F238E27FC236}">
                <a16:creationId xmlns:a16="http://schemas.microsoft.com/office/drawing/2014/main" id="{370DED0E-61E6-5AE7-7483-420ED6B9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34" y="965718"/>
            <a:ext cx="3212063" cy="32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0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914B4-F880-C361-6236-864363CE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E76-86C5-91DD-8CE5-1C82066D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we use rubrics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53C24-1963-A5D8-7115-8EE64537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4" y="1319857"/>
            <a:ext cx="6396812" cy="30467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670503-5246-2FD6-D759-E94C1513803C}"/>
              </a:ext>
            </a:extLst>
          </p:cNvPr>
          <p:cNvSpPr/>
          <p:nvPr/>
        </p:nvSpPr>
        <p:spPr>
          <a:xfrm>
            <a:off x="215451" y="4705073"/>
            <a:ext cx="8612155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Reprinted from Educause. For educational use.  </a:t>
            </a:r>
          </a:p>
        </p:txBody>
      </p:sp>
    </p:spTree>
    <p:extLst>
      <p:ext uri="{BB962C8B-B14F-4D97-AF65-F5344CB8AC3E}">
        <p14:creationId xmlns:p14="http://schemas.microsoft.com/office/powerpoint/2010/main" val="41405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55125-DE68-97B3-7A7C-22286DA7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1273-4AE9-69BC-960D-887BC77F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Building It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C9A72-ED56-2517-79F4-1010289D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477348"/>
            <a:ext cx="8920065" cy="32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8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45DF-E1F7-7598-68FA-531EBA93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67C9-3A6F-94F9-4E73-08F177F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Attributes of Authentic Assessment</a:t>
            </a:r>
          </a:p>
        </p:txBody>
      </p:sp>
      <p:graphicFrame>
        <p:nvGraphicFramePr>
          <p:cNvPr id="10" name="Table 155">
            <a:extLst>
              <a:ext uri="{FF2B5EF4-FFF2-40B4-BE49-F238E27FC236}">
                <a16:creationId xmlns:a16="http://schemas.microsoft.com/office/drawing/2014/main" id="{AE9AA35E-1708-8A7A-97DB-B55650FAB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187810"/>
              </p:ext>
            </p:extLst>
          </p:nvPr>
        </p:nvGraphicFramePr>
        <p:xfrm>
          <a:off x="609600" y="1262409"/>
          <a:ext cx="7772400" cy="3573844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540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Baskerville SemiBold"/>
                        </a:rPr>
                        <a:t>Task Clarity</a:t>
                      </a:r>
                    </a:p>
                  </a:txBody>
                  <a:tcPr marL="106969" marR="106969" marT="106969" marB="10696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Baskerville SemiBold"/>
                        </a:rPr>
                        <a:t>Relevance</a:t>
                      </a:r>
                    </a:p>
                  </a:txBody>
                  <a:tcPr marL="106969" marR="106969" marT="106969" marB="106969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Baskerville SemiBold"/>
                        </a:rPr>
                        <a:t>Potential for Success</a:t>
                      </a:r>
                    </a:p>
                  </a:txBody>
                  <a:tcPr marL="106969" marR="106969" marT="106969" marB="106969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280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  <a:sym typeface="Baskerville"/>
                      </a:endParaRPr>
                    </a:p>
                  </a:txBody>
                  <a:tcPr marL="106969" marR="106969" marT="106969" marB="10696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280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  <a:sym typeface="Baskerville"/>
                      </a:endParaRPr>
                    </a:p>
                  </a:txBody>
                  <a:tcPr marL="106969" marR="106969" marT="106969" marB="10696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280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  <a:sym typeface="Baskerville"/>
                      </a:endParaRPr>
                    </a:p>
                  </a:txBody>
                  <a:tcPr marL="106969" marR="106969" marT="106969" marB="10696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010946B-71B3-DA60-7189-2F5713A08F70}"/>
              </a:ext>
            </a:extLst>
          </p:cNvPr>
          <p:cNvSpPr/>
          <p:nvPr/>
        </p:nvSpPr>
        <p:spPr>
          <a:xfrm>
            <a:off x="6624441" y="6581001"/>
            <a:ext cx="2062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200" i="1" dirty="0">
                <a:solidFill>
                  <a:srgbClr val="3E5C61"/>
                </a:solidFill>
              </a:rPr>
              <a:t>(</a:t>
            </a:r>
            <a:r>
              <a:rPr lang="en-US" sz="1200" i="1" dirty="0" err="1">
                <a:solidFill>
                  <a:srgbClr val="3E5C61"/>
                </a:solidFill>
              </a:rPr>
              <a:t>McTighe</a:t>
            </a:r>
            <a:r>
              <a:rPr lang="en-US" sz="1200" i="1" dirty="0">
                <a:solidFill>
                  <a:srgbClr val="3E5C61"/>
                </a:solidFill>
              </a:rPr>
              <a:t> &amp; O’Connor, 2005)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2A15F-674B-DAD2-9786-B3778682D569}"/>
              </a:ext>
            </a:extLst>
          </p:cNvPr>
          <p:cNvSpPr txBox="1"/>
          <p:nvPr/>
        </p:nvSpPr>
        <p:spPr>
          <a:xfrm>
            <a:off x="723901" y="2457061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Baskerville"/>
              </a:rPr>
              <a:t>Students clearly  understand the learning goal and know how teachers will evaluate their learning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Baskervill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125AE-F299-4BDC-98E3-EE03B27C3A47}"/>
              </a:ext>
            </a:extLst>
          </p:cNvPr>
          <p:cNvSpPr txBox="1"/>
          <p:nvPr/>
        </p:nvSpPr>
        <p:spPr>
          <a:xfrm>
            <a:off x="3276601" y="2457061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Baskerville"/>
              </a:rPr>
              <a:t>Students think the learning goals and assessments are meaningful and worth learning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Baskervill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BF539-12C4-D3BF-20CE-7FA818F328DA}"/>
              </a:ext>
            </a:extLst>
          </p:cNvPr>
          <p:cNvSpPr txBox="1"/>
          <p:nvPr/>
        </p:nvSpPr>
        <p:spPr>
          <a:xfrm>
            <a:off x="5905499" y="2457061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Baskerville"/>
              </a:rPr>
              <a:t>Students believe they can successfully learn and meet the evaluative expectations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711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34</TotalTime>
  <Words>875</Words>
  <Application>Microsoft Office PowerPoint</Application>
  <PresentationFormat>On-screen Show (16:9)</PresentationFormat>
  <Paragraphs>80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 Display</vt:lpstr>
      <vt:lpstr>Arial</vt:lpstr>
      <vt:lpstr>Calibri</vt:lpstr>
      <vt:lpstr>Constantia</vt:lpstr>
      <vt:lpstr>Courier New</vt:lpstr>
      <vt:lpstr>Lucida Grande</vt:lpstr>
      <vt:lpstr>System Font Regular</vt:lpstr>
      <vt:lpstr>Trebuchet MS</vt:lpstr>
      <vt:lpstr>Wingdings</vt:lpstr>
      <vt:lpstr>Custom Design</vt:lpstr>
      <vt:lpstr>1_Custom Design</vt:lpstr>
      <vt:lpstr>PowerPoint Presentation</vt:lpstr>
      <vt:lpstr>Rubrics</vt:lpstr>
      <vt:lpstr>Learning Objectives</vt:lpstr>
      <vt:lpstr>Strike out! </vt:lpstr>
      <vt:lpstr>Why we use rubrics</vt:lpstr>
      <vt:lpstr>It’s alive!</vt:lpstr>
      <vt:lpstr>Why we use rubrics</vt:lpstr>
      <vt:lpstr>Building It Together</vt:lpstr>
      <vt:lpstr>Attributes of Authentic Assessment</vt:lpstr>
      <vt:lpstr>Four Corners</vt:lpstr>
      <vt:lpstr>PowerPoint Presentation</vt:lpstr>
      <vt:lpstr>Beware the Rubric Traps</vt:lpstr>
      <vt:lpstr>Why and How T-Chart</vt:lpstr>
      <vt:lpstr>Authentic Teaching</vt:lpstr>
      <vt:lpstr>Rubistar</vt:lpstr>
      <vt:lpstr>Reflect and Write:</vt:lpstr>
      <vt:lpstr>Follow Up</vt:lpstr>
      <vt:lpstr>SCORE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2026-03-24T21:10:57Z</dcterms:created>
  <dcterms:modified xsi:type="dcterms:W3CDTF">2026-03-24T21:44:57Z</dcterms:modified>
  <cp:category/>
</cp:coreProperties>
</file>