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</p:sldMasterIdLst>
  <p:notesMasterIdLst>
    <p:notesMasterId r:id="rId21"/>
  </p:notesMasterIdLst>
  <p:sldIdLst>
    <p:sldId id="256" r:id="rId3"/>
    <p:sldId id="257" r:id="rId4"/>
    <p:sldId id="263" r:id="rId5"/>
    <p:sldId id="260" r:id="rId6"/>
    <p:sldId id="272" r:id="rId7"/>
    <p:sldId id="273" r:id="rId8"/>
    <p:sldId id="279" r:id="rId9"/>
    <p:sldId id="274" r:id="rId10"/>
    <p:sldId id="275" r:id="rId11"/>
    <p:sldId id="280" r:id="rId12"/>
    <p:sldId id="281" r:id="rId13"/>
    <p:sldId id="276" r:id="rId14"/>
    <p:sldId id="277" r:id="rId15"/>
    <p:sldId id="278" r:id="rId16"/>
    <p:sldId id="282" r:id="rId17"/>
    <p:sldId id="283" r:id="rId18"/>
    <p:sldId id="286" r:id="rId19"/>
    <p:sldId id="284" r:id="rId20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1" autoAdjust="0"/>
    <p:restoredTop sz="94286"/>
  </p:normalViewPr>
  <p:slideViewPr>
    <p:cSldViewPr snapToGrid="0">
      <p:cViewPr varScale="1">
        <p:scale>
          <a:sx n="197" d="100"/>
          <a:sy n="197" d="100"/>
        </p:scale>
        <p:origin x="5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9366B4A2-DBA3-CFE8-53CE-BFEE9562E40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3F2534ED-FEAD-412D-0543-27B7B303B0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Jaquith, W. (2006).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Descrizione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: David Ortiz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tenta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un bunt. Wikimedia Commons. https://commons.wikimedia.org/wiki/File:Bunt.jpg</a:t>
            </a:r>
          </a:p>
        </p:txBody>
      </p:sp>
    </p:spTree>
    <p:extLst>
      <p:ext uri="{BB962C8B-B14F-4D97-AF65-F5344CB8AC3E}">
        <p14:creationId xmlns:p14="http://schemas.microsoft.com/office/powerpoint/2010/main" val="2688767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400" i="0" dirty="0">
                <a:solidFill>
                  <a:srgbClr val="3E5C6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Reprinted from Lombardi, M. M. (2008, January). Making the grade: The role of assessment in authentic learning (ELI Paper 1: 2008, p. 6). https://library.educause.edu/~/media/files/library/2008/1/eli3019-pdf.pdf. Copyright 2008 by Educause. For educational use.  </a:t>
            </a:r>
          </a:p>
        </p:txBody>
      </p:sp>
    </p:spTree>
    <p:extLst>
      <p:ext uri="{BB962C8B-B14F-4D97-AF65-F5344CB8AC3E}">
        <p14:creationId xmlns:p14="http://schemas.microsoft.com/office/powerpoint/2010/main" val="2117395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GingerMarie12. (n.d.). Frankenstein monster Halloween Frankenstein royalty-free stock illustration. </a:t>
            </a:r>
            <a:r>
              <a:rPr lang="en-US" dirty="0" err="1"/>
              <a:t>Pixabay</a:t>
            </a:r>
            <a:r>
              <a:rPr lang="en-US" dirty="0"/>
              <a:t>. https://pixabay.com/illustrations/frankenstein-monster-halloween-6518249/</a:t>
            </a:r>
          </a:p>
        </p:txBody>
      </p:sp>
    </p:spTree>
    <p:extLst>
      <p:ext uri="{BB962C8B-B14F-4D97-AF65-F5344CB8AC3E}">
        <p14:creationId xmlns:p14="http://schemas.microsoft.com/office/powerpoint/2010/main" val="757295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CD686-E6B3-57CC-8B9B-684251D5D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318C6D-CBDB-5F33-0C4B-394B746C84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6A7504-FEC8-0352-B188-FCD9D2786B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400" i="0" dirty="0">
                <a:solidFill>
                  <a:srgbClr val="3E5C6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Reprinted from Lombardi, M. M. (2008, January). Making the grade: The role of assessment in authentic learning (ELI Paper 1: 2008, p. 6). Retrieved from https://library.educause.edu/~/media/files/library/2008/1/eli3019-pdf.pdf. Copyright 2008 by Educause. For educational use.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480714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584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en-US" sz="1400" b="0" i="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McTighe, T., &amp; O’Conner, K.</a:t>
            </a:r>
            <a:r>
              <a:rPr lang="en-US" sz="1400" b="0" i="0" baseline="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 </a:t>
            </a:r>
            <a:r>
              <a:rPr lang="en-US" sz="1400" b="0" i="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(2005, November). Seven practices for effective learning. Educational Leadership, 63(3), 10–17.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14034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K20 Center. (n.d.). Four Corners. Strategies. https://learn.k20center.ou.edu/strategy/138</a:t>
            </a:r>
          </a:p>
        </p:txBody>
      </p:sp>
    </p:spTree>
    <p:extLst>
      <p:ext uri="{BB962C8B-B14F-4D97-AF65-F5344CB8AC3E}">
        <p14:creationId xmlns:p14="http://schemas.microsoft.com/office/powerpoint/2010/main" val="1132876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400" i="0" kern="1200" dirty="0">
                <a:solidFill>
                  <a:srgbClr val="3E5C61"/>
                </a:solidFill>
                <a:latin typeface="Calibri"/>
                <a:ea typeface="Arial"/>
                <a:cs typeface="Arial"/>
                <a:sym typeface="Arial" panose="020B0604020202020204" pitchFamily="34" charset="0"/>
              </a:rPr>
              <a:t>Reimer, M. S., &amp; Smink, J. (2005). Fifteen effective strategies for improving student attendance and truancy prevention. Clemson, SC: National Dropout Prevention Center/Network.</a:t>
            </a:r>
          </a:p>
        </p:txBody>
      </p:sp>
    </p:spTree>
    <p:extLst>
      <p:ext uri="{BB962C8B-B14F-4D97-AF65-F5344CB8AC3E}">
        <p14:creationId xmlns:p14="http://schemas.microsoft.com/office/powerpoint/2010/main" val="1548918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dirty="0" err="1">
                <a:effectLst/>
                <a:latin typeface="Lucida Grande"/>
                <a:sym typeface="Lucida Grande"/>
              </a:rPr>
              <a:t>Skitterphoto</a:t>
            </a:r>
            <a:r>
              <a:rPr lang="en-US" sz="1400" b="0" i="0" dirty="0">
                <a:effectLst/>
                <a:latin typeface="Lucida Grande"/>
                <a:sym typeface="Lucida Grande"/>
              </a:rPr>
              <a:t>. (2017). Brown wooden mouse trap with cheese bait on top. </a:t>
            </a:r>
            <a:r>
              <a:rPr lang="en-US" sz="1400" b="0" i="0" dirty="0" err="1">
                <a:effectLst/>
                <a:latin typeface="Lucida Grande"/>
                <a:sym typeface="Lucida Grande"/>
              </a:rPr>
              <a:t>Pexels</a:t>
            </a:r>
            <a:r>
              <a:rPr lang="en-US" sz="1400" b="0" i="0" dirty="0">
                <a:effectLst/>
                <a:latin typeface="Lucida Grande"/>
                <a:sym typeface="Lucida Grande"/>
              </a:rPr>
              <a:t>. https://www.pexels.com/photo/brown-wooden-mouse-trap-with-cheese-bait-on-top-633881/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295467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/>
              <a:t>Kohn, A. (2006, March 15). The trouble with rubrics. English Journal, 95(4). https://www.alfiekohn.org/article/trouble-rubrics/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576019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 err="1"/>
              <a:t>Rubistar</a:t>
            </a:r>
            <a:r>
              <a:rPr lang="en-US" sz="1400" dirty="0"/>
              <a:t>. (2008). </a:t>
            </a:r>
            <a:r>
              <a:rPr lang="en-US" sz="1400" dirty="0" err="1"/>
              <a:t>Rubistar</a:t>
            </a:r>
            <a:r>
              <a:rPr lang="en-US" sz="1400" dirty="0"/>
              <a:t>: Create rubrics for your project-based learning activities. </a:t>
            </a:r>
            <a:r>
              <a:rPr lang="en-US" sz="1400" dirty="0" err="1"/>
              <a:t>Rubistar</a:t>
            </a:r>
            <a:r>
              <a:rPr lang="en-US" sz="1400" dirty="0"/>
              <a:t>. http://rubistar.4teachers.org/index.php</a:t>
            </a:r>
          </a:p>
        </p:txBody>
      </p:sp>
    </p:spTree>
    <p:extLst>
      <p:ext uri="{BB962C8B-B14F-4D97-AF65-F5344CB8AC3E}">
        <p14:creationId xmlns:p14="http://schemas.microsoft.com/office/powerpoint/2010/main" val="11726676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52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ith Cover Im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666" y="559689"/>
            <a:ext cx="4940921" cy="213995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569073" y="2807732"/>
            <a:ext cx="4939927" cy="1397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sential Question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5D844917-401A-C607-900F-8340B4453A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5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3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86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7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rubistar.4teachers.org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3">
            <a:extLst>
              <a:ext uri="{FF2B5EF4-FFF2-40B4-BE49-F238E27FC236}">
                <a16:creationId xmlns:a16="http://schemas.microsoft.com/office/drawing/2014/main" id="{D39454A6-31F6-9DC3-BE75-39D080090E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Rubrics</a:t>
            </a:r>
          </a:p>
        </p:txBody>
      </p:sp>
      <p:sp>
        <p:nvSpPr>
          <p:cNvPr id="22530" name="Text Placeholder 4">
            <a:extLst>
              <a:ext uri="{FF2B5EF4-FFF2-40B4-BE49-F238E27FC236}">
                <a16:creationId xmlns:a16="http://schemas.microsoft.com/office/drawing/2014/main" id="{019E2450-727C-5F8C-E55D-223CCB11F23B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/>
          <a:lstStyle/>
          <a:p>
            <a:r>
              <a:rPr lang="en-US" altLang="en-US" dirty="0"/>
              <a:t>Assessing Authentic Learning Tasks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7A133F9F-8BD4-BFCE-947E-74745460E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Learning Objectives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8C0DD-EBA7-945F-414B-0577DA3BB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8287"/>
            <a:ext cx="7885112" cy="1677987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Participate in hands-on activities to evaluate the “whys” of rubrics.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Brainstorm connections between the use of rubrics and designing authentic instruction in the classroom.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000" dirty="0"/>
              <a:t>Create a T-chart to illustrate the connections between the why and how of rubrics in the classroom.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1CD8-D9BB-BC4B-FD94-B6149C8A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Strike out! 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D3FB85-4C05-9AF8-0E54-BE7EB078D8F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1" y="1370013"/>
            <a:ext cx="4657724" cy="3262312"/>
          </a:xfrm>
        </p:spPr>
        <p:txBody>
          <a:bodyPr/>
          <a:lstStyle/>
          <a:p>
            <a:r>
              <a:rPr lang="en-US" altLang="en-US" sz="2200" dirty="0"/>
              <a:t>In your small group, make a list of why teachers use rubrics.</a:t>
            </a:r>
          </a:p>
          <a:p>
            <a:r>
              <a:rPr lang="en-US" altLang="en-US" sz="2200" dirty="0"/>
              <a:t>Your group list must contain at least seven items.</a:t>
            </a:r>
          </a:p>
          <a:p>
            <a:r>
              <a:rPr lang="en-US" altLang="en-US" sz="2200" dirty="0"/>
              <a:t>Pass your list to the group on your right.</a:t>
            </a:r>
          </a:p>
          <a:p>
            <a:r>
              <a:rPr lang="en-US" altLang="en-US" sz="2200" dirty="0"/>
              <a:t>Evaluate the new list you received and </a:t>
            </a:r>
            <a:r>
              <a:rPr lang="en-US" altLang="en-US" sz="2200" b="1" dirty="0"/>
              <a:t>strike out</a:t>
            </a:r>
            <a:r>
              <a:rPr lang="en-US" altLang="en-US" sz="2200" dirty="0"/>
              <a:t> one of the </a:t>
            </a:r>
            <a:r>
              <a:rPr lang="en-US" altLang="en-US" sz="2200" u="sng" dirty="0"/>
              <a:t>least</a:t>
            </a:r>
            <a:r>
              <a:rPr lang="en-US" altLang="en-US" sz="2200" dirty="0"/>
              <a:t> important items on the list.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FA0218-8455-D3B0-3336-3646FFE3A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6599" y="1475185"/>
            <a:ext cx="3435008" cy="245030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65043-716E-473E-A573-E3E110578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F5E9F-488D-FA6B-A787-303B00EF2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Why we use rubrics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399940-FD7A-7C59-915A-1DB329683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594" y="1319857"/>
            <a:ext cx="6396812" cy="304671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1B03B40-F872-B8B2-16CB-C443C8FF8312}"/>
              </a:ext>
            </a:extLst>
          </p:cNvPr>
          <p:cNvSpPr/>
          <p:nvPr/>
        </p:nvSpPr>
        <p:spPr>
          <a:xfrm>
            <a:off x="215451" y="4705073"/>
            <a:ext cx="8612155" cy="267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50" i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Reprinted from Educause. For educational use.  </a:t>
            </a:r>
          </a:p>
        </p:txBody>
      </p:sp>
    </p:spTree>
    <p:extLst>
      <p:ext uri="{BB962C8B-B14F-4D97-AF65-F5344CB8AC3E}">
        <p14:creationId xmlns:p14="http://schemas.microsoft.com/office/powerpoint/2010/main" val="1361457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B235C-E743-0B44-6FA2-B01C64356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F754D-312D-A643-3EBB-C21737FF7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It’s alive!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CB34595-CB1B-E656-398A-9F69049AF50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4007972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Based upon elements of authentic assessment, bring one item back to life.</a:t>
            </a:r>
          </a:p>
        </p:txBody>
      </p:sp>
      <p:pic>
        <p:nvPicPr>
          <p:cNvPr id="3" name="Picture 2" descr="Free frankenstein monster halloween frankenstein illustration">
            <a:extLst>
              <a:ext uri="{FF2B5EF4-FFF2-40B4-BE49-F238E27FC236}">
                <a16:creationId xmlns:a16="http://schemas.microsoft.com/office/drawing/2014/main" id="{370DED0E-61E6-5AE7-7483-420ED6B9F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334" y="965718"/>
            <a:ext cx="3212063" cy="321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10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914B4-F880-C361-6236-864363CE4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E9E76-86C5-91DD-8CE5-1C82066D2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Why we use rubrics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C53C24-1963-A5D8-7115-8EE64537B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594" y="1319857"/>
            <a:ext cx="6396812" cy="304671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F670503-5246-2FD6-D759-E94C1513803C}"/>
              </a:ext>
            </a:extLst>
          </p:cNvPr>
          <p:cNvSpPr/>
          <p:nvPr/>
        </p:nvSpPr>
        <p:spPr>
          <a:xfrm>
            <a:off x="215451" y="4705073"/>
            <a:ext cx="8612155" cy="267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indent="-4572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050" i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Reprinted from Educause. For educational use.  </a:t>
            </a:r>
          </a:p>
        </p:txBody>
      </p:sp>
    </p:spTree>
    <p:extLst>
      <p:ext uri="{BB962C8B-B14F-4D97-AF65-F5344CB8AC3E}">
        <p14:creationId xmlns:p14="http://schemas.microsoft.com/office/powerpoint/2010/main" val="414057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55125-DE68-97B3-7A7C-22286DA7B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E1273-4AE9-69BC-960D-887BC77F1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Building It Together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4C9A72-ED56-2517-79F4-1010289D3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7" y="1477348"/>
            <a:ext cx="8920065" cy="324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083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745DF-E1F7-7598-68FA-531EBA93B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767C9-3A6F-94F9-4E73-08F177FEA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Attributes of Authentic Assessment</a:t>
            </a:r>
          </a:p>
        </p:txBody>
      </p:sp>
      <p:graphicFrame>
        <p:nvGraphicFramePr>
          <p:cNvPr id="10" name="Table 155">
            <a:extLst>
              <a:ext uri="{FF2B5EF4-FFF2-40B4-BE49-F238E27FC236}">
                <a16:creationId xmlns:a16="http://schemas.microsoft.com/office/drawing/2014/main" id="{AE9AA35E-1708-8A7A-97DB-B55650FAB9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9187810"/>
              </p:ext>
            </p:extLst>
          </p:nvPr>
        </p:nvGraphicFramePr>
        <p:xfrm>
          <a:off x="609600" y="1262409"/>
          <a:ext cx="7772400" cy="3573844"/>
        </p:xfrm>
        <a:graphic>
          <a:graphicData uri="http://schemas.openxmlformats.org/drawingml/2006/table">
            <a:tbl>
              <a:tblPr firstRow="1">
                <a:tableStyleId>{284E427A-3D55-4303-BF80-6455036E1DE7}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73540"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9144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Baskerville SemiBold"/>
                        </a:rPr>
                        <a:t>Task Clarity</a:t>
                      </a:r>
                    </a:p>
                  </a:txBody>
                  <a:tcPr marL="106969" marR="106969" marT="106969" marB="10696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9144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Baskerville SemiBold"/>
                        </a:rPr>
                        <a:t>Relevance</a:t>
                      </a:r>
                    </a:p>
                  </a:txBody>
                  <a:tcPr marL="106969" marR="106969" marT="106969" marB="10696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9144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Baskerville SemiBold"/>
                        </a:rPr>
                        <a:t>Potential for Success</a:t>
                      </a:r>
                    </a:p>
                  </a:txBody>
                  <a:tcPr marL="106969" marR="106969" marT="106969" marB="106969" anchor="ctr" horzOverflow="overflow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03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>
                          <a:solidFill>
                            <a:srgbClr val="000000"/>
                          </a:solidFill>
                        </a:defRPr>
                      </a:pPr>
                      <a:endParaRPr kumimoji="0" lang="en-US" sz="2800" kern="1200" dirty="0">
                        <a:solidFill>
                          <a:schemeClr val="accent1"/>
                        </a:solidFill>
                        <a:latin typeface="+mj-lt"/>
                        <a:ea typeface="+mn-ea"/>
                        <a:cs typeface="+mn-cs"/>
                        <a:sym typeface="Baskerville"/>
                      </a:endParaRPr>
                    </a:p>
                  </a:txBody>
                  <a:tcPr marL="106969" marR="106969" marT="106969" marB="106969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>
                          <a:solidFill>
                            <a:srgbClr val="000000"/>
                          </a:solidFill>
                        </a:defRPr>
                      </a:pPr>
                      <a:endParaRPr kumimoji="0" lang="en-US" sz="2800" kern="1200" dirty="0">
                        <a:solidFill>
                          <a:schemeClr val="accent1"/>
                        </a:solidFill>
                        <a:latin typeface="+mj-lt"/>
                        <a:ea typeface="+mn-ea"/>
                        <a:cs typeface="+mn-cs"/>
                        <a:sym typeface="Baskerville"/>
                      </a:endParaRPr>
                    </a:p>
                  </a:txBody>
                  <a:tcPr marL="106969" marR="106969" marT="106969" marB="106969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>
                          <a:solidFill>
                            <a:srgbClr val="000000"/>
                          </a:solidFill>
                        </a:defRPr>
                      </a:pPr>
                      <a:endParaRPr kumimoji="0" lang="en-US" sz="2800" kern="1200" dirty="0">
                        <a:solidFill>
                          <a:schemeClr val="accent1"/>
                        </a:solidFill>
                        <a:latin typeface="+mj-lt"/>
                        <a:ea typeface="+mn-ea"/>
                        <a:cs typeface="+mn-cs"/>
                        <a:sym typeface="Baskerville"/>
                      </a:endParaRPr>
                    </a:p>
                  </a:txBody>
                  <a:tcPr marL="106969" marR="106969" marT="106969" marB="106969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F010946B-71B3-DA60-7189-2F5713A08F70}"/>
              </a:ext>
            </a:extLst>
          </p:cNvPr>
          <p:cNvSpPr/>
          <p:nvPr/>
        </p:nvSpPr>
        <p:spPr>
          <a:xfrm>
            <a:off x="6624441" y="6581001"/>
            <a:ext cx="20623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 sz="1800">
                <a:solidFill>
                  <a:srgbClr val="000000"/>
                </a:solidFill>
              </a:defRPr>
            </a:pPr>
            <a:r>
              <a:rPr lang="en-US" sz="1200" i="1" dirty="0">
                <a:solidFill>
                  <a:srgbClr val="3E5C61"/>
                </a:solidFill>
              </a:rPr>
              <a:t>(</a:t>
            </a:r>
            <a:r>
              <a:rPr lang="en-US" sz="1200" i="1" dirty="0" err="1">
                <a:solidFill>
                  <a:srgbClr val="3E5C61"/>
                </a:solidFill>
              </a:rPr>
              <a:t>McTighe</a:t>
            </a:r>
            <a:r>
              <a:rPr lang="en-US" sz="1200" i="1" dirty="0">
                <a:solidFill>
                  <a:srgbClr val="3E5C61"/>
                </a:solidFill>
              </a:rPr>
              <a:t> &amp; O’Connor, 2005)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52A15F-674B-DAD2-9786-B3778682D569}"/>
              </a:ext>
            </a:extLst>
          </p:cNvPr>
          <p:cNvSpPr txBox="1"/>
          <p:nvPr/>
        </p:nvSpPr>
        <p:spPr>
          <a:xfrm>
            <a:off x="723901" y="2457061"/>
            <a:ext cx="2438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Baskerville"/>
              </a:rPr>
              <a:t>Students clearly  understand the learning goal and know how teachers will evaluate their learning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  <a:sym typeface="Baskerville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F125AE-F299-4BDC-98E3-EE03B27C3A47}"/>
              </a:ext>
            </a:extLst>
          </p:cNvPr>
          <p:cNvSpPr txBox="1"/>
          <p:nvPr/>
        </p:nvSpPr>
        <p:spPr>
          <a:xfrm>
            <a:off x="3276601" y="2457061"/>
            <a:ext cx="2362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Baskerville"/>
              </a:rPr>
              <a:t>Students think the learning goals and assessments are meaningful and worth learning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  <a:sym typeface="Baskerville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6BF539-12C4-D3BF-20CE-7FA818F328DA}"/>
              </a:ext>
            </a:extLst>
          </p:cNvPr>
          <p:cNvSpPr txBox="1"/>
          <p:nvPr/>
        </p:nvSpPr>
        <p:spPr>
          <a:xfrm>
            <a:off x="5905499" y="2457061"/>
            <a:ext cx="2514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3000"/>
              </a:spcBef>
              <a:defRPr sz="1800">
                <a:solidFill>
                  <a:srgbClr val="000000"/>
                </a:solidFill>
              </a:defRPr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Baskerville"/>
              </a:rPr>
              <a:t>Students believe they can successfully learn and meet the evaluative expectations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  <a:sym typeface="Baskerville"/>
            </a:endParaRPr>
          </a:p>
        </p:txBody>
      </p:sp>
    </p:spTree>
    <p:extLst>
      <p:ext uri="{BB962C8B-B14F-4D97-AF65-F5344CB8AC3E}">
        <p14:creationId xmlns:p14="http://schemas.microsoft.com/office/powerpoint/2010/main" val="3971125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B5D85-C1ED-C00C-38AF-04B30E8D2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8CA45-9623-DB01-6F24-E7FF25CC4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Four Corners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05DEF60F-146E-8BC9-DAE0-574DFD26053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4347302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Statement:</a:t>
            </a:r>
          </a:p>
          <a:p>
            <a:pPr marL="64008" indent="0">
              <a:buNone/>
            </a:pPr>
            <a:r>
              <a:rPr lang="en-US" altLang="en-US" i="1" dirty="0"/>
              <a:t>“The use of rubrics guarantee more authentic learning.”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BAEE72-9A81-19CE-7F9E-B5B2BD72D7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503" y="1215528"/>
            <a:ext cx="3047578" cy="283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398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02EE9-19AD-89F6-3FF5-847F4D58F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5587B8-4C10-BD5F-B272-2A5A8D28DA1A}"/>
              </a:ext>
            </a:extLst>
          </p:cNvPr>
          <p:cNvSpPr/>
          <p:nvPr/>
        </p:nvSpPr>
        <p:spPr>
          <a:xfrm>
            <a:off x="284024" y="4617957"/>
            <a:ext cx="71487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r>
              <a:rPr lang="en-US" sz="900" i="1" kern="1200" dirty="0">
                <a:solidFill>
                  <a:schemeClr val="accent2"/>
                </a:solidFill>
                <a:latin typeface="Calibri"/>
                <a:ea typeface="+mn-ea"/>
                <a:cs typeface="+mn-cs"/>
              </a:rPr>
              <a:t>Reimer, M. S., &amp; </a:t>
            </a:r>
            <a:r>
              <a:rPr lang="en-US" sz="900" i="1" kern="1200" dirty="0" err="1">
                <a:solidFill>
                  <a:schemeClr val="accent2"/>
                </a:solidFill>
                <a:latin typeface="Calibri"/>
                <a:ea typeface="+mn-ea"/>
                <a:cs typeface="+mn-cs"/>
              </a:rPr>
              <a:t>Smink</a:t>
            </a:r>
            <a:r>
              <a:rPr lang="en-US" sz="900" i="1" kern="1200" dirty="0">
                <a:solidFill>
                  <a:schemeClr val="accent2"/>
                </a:solidFill>
                <a:latin typeface="Calibri"/>
                <a:ea typeface="+mn-ea"/>
                <a:cs typeface="+mn-cs"/>
              </a:rPr>
              <a:t>, J. (2005). Fifteen effective strategies for improving student attendance and truancy prevention. Clemson, SC: National Dropout Prevention Center/Network.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BD9D958-6256-7355-6742-6B9D6B06C408}"/>
              </a:ext>
            </a:extLst>
          </p:cNvPr>
          <p:cNvGrpSpPr/>
          <p:nvPr/>
        </p:nvGrpSpPr>
        <p:grpSpPr>
          <a:xfrm>
            <a:off x="-131187" y="165406"/>
            <a:ext cx="3892159" cy="2109158"/>
            <a:chOff x="-328971" y="395288"/>
            <a:chExt cx="5260975" cy="4481512"/>
          </a:xfrm>
          <a:effectLst/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2A2AE930-E591-A244-27EE-BBFE4DA51A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28971" y="395288"/>
              <a:ext cx="5260975" cy="44815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0D9EEFA-54A3-23D9-81F7-EA4CE00B0281}"/>
                </a:ext>
              </a:extLst>
            </p:cNvPr>
            <p:cNvSpPr/>
            <p:nvPr/>
          </p:nvSpPr>
          <p:spPr>
            <a:xfrm>
              <a:off x="516336" y="892499"/>
              <a:ext cx="3920621" cy="19777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kern="12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Dropout statistics show that numerous so-called normal students are not succeeding because they are not treated as individuals.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8AB0F47-AE2F-EFB1-338B-AC4CB028CC00}"/>
              </a:ext>
            </a:extLst>
          </p:cNvPr>
          <p:cNvGrpSpPr/>
          <p:nvPr/>
        </p:nvGrpSpPr>
        <p:grpSpPr>
          <a:xfrm>
            <a:off x="103810" y="2947635"/>
            <a:ext cx="3433646" cy="1905237"/>
            <a:chOff x="1613121" y="4161415"/>
            <a:chExt cx="5260975" cy="4481512"/>
          </a:xfrm>
        </p:grpSpPr>
        <p:pic>
          <p:nvPicPr>
            <p:cNvPr id="9" name="Picture 3">
              <a:extLst>
                <a:ext uri="{FF2B5EF4-FFF2-40B4-BE49-F238E27FC236}">
                  <a16:creationId xmlns:a16="http://schemas.microsoft.com/office/drawing/2014/main" id="{6BEBDEE2-56F3-1D48-185B-A63071CECC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3121" y="4161415"/>
              <a:ext cx="5260975" cy="44815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A9208FD-CB8F-0BA8-7394-01259CEDCFBA}"/>
                </a:ext>
              </a:extLst>
            </p:cNvPr>
            <p:cNvSpPr/>
            <p:nvPr/>
          </p:nvSpPr>
          <p:spPr>
            <a:xfrm>
              <a:off x="2731417" y="4474041"/>
              <a:ext cx="3455292" cy="2189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kern="12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There is a correlation between high truancy rates and low academic expectations. 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D14A50F-DC56-93F1-84EB-C01FBC5869CC}"/>
              </a:ext>
            </a:extLst>
          </p:cNvPr>
          <p:cNvGrpSpPr/>
          <p:nvPr/>
        </p:nvGrpSpPr>
        <p:grpSpPr>
          <a:xfrm>
            <a:off x="4734752" y="2928406"/>
            <a:ext cx="3889809" cy="2204426"/>
            <a:chOff x="5298871" y="-1502331"/>
            <a:chExt cx="5257800" cy="4143756"/>
          </a:xfrm>
          <a:effectLst/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2688326-75C9-B7D6-A3C2-BF376E07E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8871" y="-1502331"/>
              <a:ext cx="5257800" cy="4143756"/>
            </a:xfrm>
            <a:prstGeom prst="rect">
              <a:avLst/>
            </a:prstGeom>
            <a:effectLst/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B9D2DBD-B865-C458-9576-86E2B62047C5}"/>
                </a:ext>
              </a:extLst>
            </p:cNvPr>
            <p:cNvSpPr/>
            <p:nvPr/>
          </p:nvSpPr>
          <p:spPr>
            <a:xfrm>
              <a:off x="6173521" y="-1036986"/>
              <a:ext cx="3979578" cy="1749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kern="12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Active learning embraces teaching and learning strategies that engage and involve students in the learning process.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5D2B7C3-D8EC-30F6-E5B9-977AC590242A}"/>
              </a:ext>
            </a:extLst>
          </p:cNvPr>
          <p:cNvSpPr/>
          <p:nvPr/>
        </p:nvSpPr>
        <p:spPr>
          <a:xfrm>
            <a:off x="2293062" y="1944006"/>
            <a:ext cx="409200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200" b="1" kern="1200" dirty="0">
                <a:ln w="900" cmpd="sng">
                  <a:noFill/>
                  <a:prstDash val="solid"/>
                </a:ln>
                <a:solidFill>
                  <a:srgbClr val="991B1E"/>
                </a:solidFill>
                <a:latin typeface="Calibri"/>
                <a:ea typeface="+mn-ea"/>
                <a:cs typeface="+mn-cs"/>
              </a:rPr>
              <a:t>What does the research say?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3BBBDE0-E0FB-D32E-74DD-4EFA97769574}"/>
              </a:ext>
            </a:extLst>
          </p:cNvPr>
          <p:cNvGrpSpPr/>
          <p:nvPr/>
        </p:nvGrpSpPr>
        <p:grpSpPr>
          <a:xfrm rot="10800000">
            <a:off x="4704126" y="0"/>
            <a:ext cx="3889810" cy="2621973"/>
            <a:chOff x="5763012" y="316048"/>
            <a:chExt cx="5257800" cy="448407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1B461AD-4E9F-8D3E-510B-26824181E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763012" y="316048"/>
              <a:ext cx="5257800" cy="4484077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815CF8A-5516-6D32-C371-C2712B053A35}"/>
                </a:ext>
              </a:extLst>
            </p:cNvPr>
            <p:cNvSpPr txBox="1"/>
            <p:nvPr/>
          </p:nvSpPr>
          <p:spPr>
            <a:xfrm rot="10800000">
              <a:off x="6614187" y="1779544"/>
              <a:ext cx="3346215" cy="26188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kern="1200" dirty="0">
                  <a:solidFill>
                    <a:prstClr val="black"/>
                  </a:solidFill>
                  <a:latin typeface="Calibri"/>
                  <a:ea typeface="Candara" charset="0"/>
                  <a:cs typeface="Candara" charset="0"/>
                </a:rPr>
                <a:t>Students find new and creative ways to solve problems, achieve success,  becoming life-long learners when educators show them that there are different ways to learn.</a:t>
              </a:r>
            </a:p>
            <a:p>
              <a:pPr>
                <a:buClrTx/>
                <a:buFontTx/>
                <a:buNone/>
              </a:pPr>
              <a:endParaRPr lang="en-US" sz="1200" kern="1200" dirty="0">
                <a:solidFill>
                  <a:prstClr val="black"/>
                </a:solidFill>
                <a:latin typeface="Constantia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506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F02FA-6FA9-FFE1-568A-A2F601606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97B56-F3DE-9F15-7A1F-59FCF16A4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Beware the Rubric Traps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13F38A8C-7224-8D09-C9E8-137C91969299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3683577" cy="3262312"/>
          </a:xfrm>
        </p:spPr>
        <p:txBody>
          <a:bodyPr/>
          <a:lstStyle/>
          <a:p>
            <a:r>
              <a:rPr lang="en-US" altLang="en-US" dirty="0"/>
              <a:t>Self-justification</a:t>
            </a:r>
          </a:p>
          <a:p>
            <a:r>
              <a:rPr lang="en-US" altLang="en-US" dirty="0"/>
              <a:t>Replacement for number grades</a:t>
            </a:r>
          </a:p>
          <a:p>
            <a:r>
              <a:rPr lang="en-US" altLang="en-US" dirty="0"/>
              <a:t>Quick and efficient</a:t>
            </a:r>
          </a:p>
        </p:txBody>
      </p:sp>
      <p:pic>
        <p:nvPicPr>
          <p:cNvPr id="3" name="Picture 2" descr="Free Brown Wooden Mouse Trap With Cheese Bait on Top Stock Photo">
            <a:extLst>
              <a:ext uri="{FF2B5EF4-FFF2-40B4-BE49-F238E27FC236}">
                <a16:creationId xmlns:a16="http://schemas.microsoft.com/office/drawing/2014/main" id="{6C1ACB02-C9CE-AB48-F4EF-E0E0042DE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648" y="1370013"/>
            <a:ext cx="3638234" cy="2429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5E14326-B1B6-E4C5-9E2B-6C30337ADB3D}"/>
              </a:ext>
            </a:extLst>
          </p:cNvPr>
          <p:cNvSpPr/>
          <p:nvPr/>
        </p:nvSpPr>
        <p:spPr>
          <a:xfrm>
            <a:off x="265112" y="4559254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ClrTx/>
              <a:buFontTx/>
              <a:buNone/>
            </a:pPr>
            <a:r>
              <a:rPr lang="en-US" sz="900" i="1" kern="1200" dirty="0">
                <a:solidFill>
                  <a:schemeClr val="accent2"/>
                </a:solidFill>
                <a:latin typeface="Calibri"/>
                <a:ea typeface="+mn-ea"/>
                <a:cs typeface="+mn-cs"/>
              </a:rPr>
              <a:t>Kohn, A. (2006). The trouble with rubrics. English journal, 95(4), 12–15.</a:t>
            </a:r>
          </a:p>
        </p:txBody>
      </p:sp>
    </p:spTree>
    <p:extLst>
      <p:ext uri="{BB962C8B-B14F-4D97-AF65-F5344CB8AC3E}">
        <p14:creationId xmlns:p14="http://schemas.microsoft.com/office/powerpoint/2010/main" val="1548050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61CB6-B86E-F18E-4625-6C7CD0A28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76B9F-668D-4DC4-9029-2AC83D4A3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Why and How T-Chart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E8D4B52-E88F-F9A4-8CFD-C4E92D360862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7886700" cy="881351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“When the how’s of assessment preoccupy us, they tend to chase the why’s back into the shadows.” – Alfie Kohn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C0EE58D-EA46-C18E-C169-7F9B5CA7AE52}"/>
              </a:ext>
            </a:extLst>
          </p:cNvPr>
          <p:cNvSpPr/>
          <p:nvPr/>
        </p:nvSpPr>
        <p:spPr>
          <a:xfrm>
            <a:off x="2063052" y="2352964"/>
            <a:ext cx="5017896" cy="244024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2287A0B-509B-0201-AEAC-E7ECAD08337D}"/>
              </a:ext>
            </a:extLst>
          </p:cNvPr>
          <p:cNvCxnSpPr>
            <a:stCxn id="4" idx="2"/>
            <a:endCxn id="4" idx="0"/>
          </p:cNvCxnSpPr>
          <p:nvPr/>
        </p:nvCxnSpPr>
        <p:spPr>
          <a:xfrm flipV="1">
            <a:off x="4572000" y="2352964"/>
            <a:ext cx="0" cy="244024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BB5DEFA-F8B0-72BD-B51F-BA2AC994F5A2}"/>
              </a:ext>
            </a:extLst>
          </p:cNvPr>
          <p:cNvCxnSpPr>
            <a:cxnSpLocks/>
          </p:cNvCxnSpPr>
          <p:nvPr/>
        </p:nvCxnSpPr>
        <p:spPr>
          <a:xfrm flipH="1">
            <a:off x="2063052" y="3075809"/>
            <a:ext cx="501789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97331B4-EA37-4E37-9625-763869DE16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8976" y="2497635"/>
            <a:ext cx="1043648" cy="446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Font typeface="System Font Regular"/>
              <a:buNone/>
            </a:pPr>
            <a:r>
              <a:rPr lang="en-US" altLang="en-US" dirty="0">
                <a:solidFill>
                  <a:schemeClr val="accent3"/>
                </a:solidFill>
              </a:rPr>
              <a:t>Why?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7A6D16F-5CBB-58E8-A4C3-838C436A2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7919" y="2497635"/>
            <a:ext cx="1043648" cy="446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Font typeface="System Font Regular"/>
              <a:buNone/>
            </a:pPr>
            <a:r>
              <a:rPr lang="en-US" altLang="en-US" dirty="0">
                <a:solidFill>
                  <a:schemeClr val="accent3"/>
                </a:solidFill>
              </a:rPr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2932996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85FD8-7E84-BEFB-D081-A9CB1AD46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240">
            <a:extLst>
              <a:ext uri="{FF2B5EF4-FFF2-40B4-BE49-F238E27FC236}">
                <a16:creationId xmlns:a16="http://schemas.microsoft.com/office/drawing/2014/main" id="{D029E116-9B03-1280-D7B2-74E64D1EADF4}"/>
              </a:ext>
            </a:extLst>
          </p:cNvPr>
          <p:cNvSpPr/>
          <p:nvPr/>
        </p:nvSpPr>
        <p:spPr>
          <a:xfrm>
            <a:off x="1798922" y="218746"/>
            <a:ext cx="1742933" cy="1748404"/>
          </a:xfrm>
          <a:prstGeom prst="roundRect">
            <a:avLst>
              <a:gd name="adj" fmla="val 16667"/>
            </a:avLst>
          </a:prstGeom>
          <a:gradFill>
            <a:gsLst>
              <a:gs pos="1100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30027" tIns="64996" rIns="130027" bIns="64996" anchor="ctr" anchorCtr="0">
            <a:noAutofit/>
          </a:bodyPr>
          <a:lstStyle/>
          <a:p>
            <a:pPr algn="ctr" rtl="0">
              <a:buSzPct val="25000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Trebuchet MS"/>
                <a:cs typeface="Calibri" panose="020F0502020204030204" pitchFamily="34" charset="0"/>
                <a:sym typeface="Trebuchet MS"/>
              </a:rPr>
              <a:t>Higher </a:t>
            </a:r>
          </a:p>
          <a:p>
            <a:pPr algn="ctr" rtl="0">
              <a:buSzPct val="25000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Trebuchet MS"/>
                <a:cs typeface="Calibri" panose="020F0502020204030204" pitchFamily="34" charset="0"/>
                <a:sym typeface="Trebuchet MS"/>
              </a:rPr>
              <a:t>Order</a:t>
            </a:r>
          </a:p>
          <a:p>
            <a:pPr algn="ctr" rtl="0">
              <a:buSzPct val="25000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Trebuchet MS"/>
                <a:cs typeface="Calibri" panose="020F0502020204030204" pitchFamily="34" charset="0"/>
                <a:sym typeface="Trebuchet MS"/>
              </a:rPr>
              <a:t>Thinking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61759E3-27ED-DCDA-D785-CFD35D4E1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028" y="1883106"/>
            <a:ext cx="5562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ea typeface="Trebuchet MS"/>
                <a:cs typeface="Trebuchet MS"/>
                <a:sym typeface="Trebuchet MS"/>
              </a:rPr>
              <a:t>Authentic Teaching</a:t>
            </a:r>
            <a:endParaRPr lang="en-US" dirty="0"/>
          </a:p>
        </p:txBody>
      </p:sp>
      <p:sp>
        <p:nvSpPr>
          <p:cNvPr id="6" name="Shape 240">
            <a:extLst>
              <a:ext uri="{FF2B5EF4-FFF2-40B4-BE49-F238E27FC236}">
                <a16:creationId xmlns:a16="http://schemas.microsoft.com/office/drawing/2014/main" id="{EA663700-0DA7-FEFA-9F16-6E59F3E72F80}"/>
              </a:ext>
            </a:extLst>
          </p:cNvPr>
          <p:cNvSpPr/>
          <p:nvPr/>
        </p:nvSpPr>
        <p:spPr>
          <a:xfrm>
            <a:off x="5824227" y="205935"/>
            <a:ext cx="1693557" cy="1748404"/>
          </a:xfrm>
          <a:prstGeom prst="roundRect">
            <a:avLst>
              <a:gd name="adj" fmla="val 16667"/>
            </a:avLst>
          </a:prstGeom>
          <a:gradFill>
            <a:gsLst>
              <a:gs pos="1100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30027" tIns="64996" rIns="130027" bIns="64996" anchor="ctr" anchorCtr="0">
            <a:noAutofit/>
          </a:bodyPr>
          <a:lstStyle/>
          <a:p>
            <a:pPr algn="ctr" rtl="0">
              <a:buSzPct val="25000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Trebuchet MS"/>
                <a:cs typeface="Calibri" panose="020F0502020204030204" pitchFamily="34" charset="0"/>
                <a:sym typeface="Trebuchet MS"/>
              </a:rPr>
              <a:t>Disciplined Inquiry</a:t>
            </a:r>
          </a:p>
        </p:txBody>
      </p:sp>
      <p:sp>
        <p:nvSpPr>
          <p:cNvPr id="11" name="Shape 240">
            <a:extLst>
              <a:ext uri="{FF2B5EF4-FFF2-40B4-BE49-F238E27FC236}">
                <a16:creationId xmlns:a16="http://schemas.microsoft.com/office/drawing/2014/main" id="{1647FF87-FE29-CD16-6E9D-421B6C7F77F4}"/>
              </a:ext>
            </a:extLst>
          </p:cNvPr>
          <p:cNvSpPr/>
          <p:nvPr/>
        </p:nvSpPr>
        <p:spPr>
          <a:xfrm>
            <a:off x="1798922" y="3085643"/>
            <a:ext cx="1742933" cy="1748404"/>
          </a:xfrm>
          <a:prstGeom prst="roundRect">
            <a:avLst>
              <a:gd name="adj" fmla="val 16667"/>
            </a:avLst>
          </a:prstGeom>
          <a:gradFill>
            <a:gsLst>
              <a:gs pos="1100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30027" tIns="64996" rIns="130027" bIns="64996" anchor="ctr" anchorCtr="0">
            <a:noAutofit/>
          </a:bodyPr>
          <a:lstStyle/>
          <a:p>
            <a:pPr algn="ctr" rtl="0">
              <a:buSzPct val="25000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Trebuchet MS"/>
                <a:cs typeface="Calibri" panose="020F0502020204030204" pitchFamily="34" charset="0"/>
                <a:sym typeface="Trebuchet MS"/>
              </a:rPr>
              <a:t>Value</a:t>
            </a:r>
          </a:p>
          <a:p>
            <a:pPr algn="ctr" rtl="0">
              <a:buSzPct val="25000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Trebuchet MS"/>
                <a:cs typeface="Calibri" panose="020F0502020204030204" pitchFamily="34" charset="0"/>
                <a:sym typeface="Trebuchet MS"/>
              </a:rPr>
              <a:t>Beyond</a:t>
            </a:r>
          </a:p>
          <a:p>
            <a:pPr algn="ctr" rtl="0">
              <a:buSzPct val="25000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Trebuchet MS"/>
                <a:cs typeface="Calibri" panose="020F0502020204030204" pitchFamily="34" charset="0"/>
                <a:sym typeface="Trebuchet MS"/>
              </a:rPr>
              <a:t>School</a:t>
            </a:r>
          </a:p>
        </p:txBody>
      </p:sp>
      <p:sp>
        <p:nvSpPr>
          <p:cNvPr id="12" name="Shape 240">
            <a:extLst>
              <a:ext uri="{FF2B5EF4-FFF2-40B4-BE49-F238E27FC236}">
                <a16:creationId xmlns:a16="http://schemas.microsoft.com/office/drawing/2014/main" id="{FDC01FE0-92CE-29F1-715F-2ECFF6547D96}"/>
              </a:ext>
            </a:extLst>
          </p:cNvPr>
          <p:cNvSpPr/>
          <p:nvPr/>
        </p:nvSpPr>
        <p:spPr>
          <a:xfrm>
            <a:off x="5824227" y="3072832"/>
            <a:ext cx="1693557" cy="1748404"/>
          </a:xfrm>
          <a:prstGeom prst="roundRect">
            <a:avLst>
              <a:gd name="adj" fmla="val 16667"/>
            </a:avLst>
          </a:prstGeom>
          <a:gradFill>
            <a:gsLst>
              <a:gs pos="1100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30027" tIns="64996" rIns="130027" bIns="64996" anchor="ctr" anchorCtr="0">
            <a:noAutofit/>
          </a:bodyPr>
          <a:lstStyle/>
          <a:p>
            <a:pPr algn="ctr" rtl="0">
              <a:buSzPct val="25000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Trebuchet MS"/>
                <a:cs typeface="Calibri" panose="020F0502020204030204" pitchFamily="34" charset="0"/>
                <a:sym typeface="Trebuchet MS"/>
              </a:rPr>
              <a:t>Implicit</a:t>
            </a:r>
          </a:p>
          <a:p>
            <a:pPr algn="ctr" rtl="0">
              <a:buSzPct val="25000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Trebuchet MS"/>
                <a:cs typeface="Calibri" panose="020F0502020204030204" pitchFamily="34" charset="0"/>
                <a:sym typeface="Trebuchet MS"/>
              </a:rPr>
              <a:t>View of </a:t>
            </a:r>
          </a:p>
          <a:p>
            <a:pPr algn="ctr" rtl="0">
              <a:buSzPct val="25000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Trebuchet MS"/>
                <a:cs typeface="Calibri" panose="020F0502020204030204" pitchFamily="34" charset="0"/>
                <a:sym typeface="Trebuchet MS"/>
              </a:rPr>
              <a:t>Students</a:t>
            </a:r>
          </a:p>
        </p:txBody>
      </p:sp>
    </p:spTree>
    <p:extLst>
      <p:ext uri="{BB962C8B-B14F-4D97-AF65-F5344CB8AC3E}">
        <p14:creationId xmlns:p14="http://schemas.microsoft.com/office/powerpoint/2010/main" val="1262899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BD206-0BC9-0EFF-7A06-7B28E1603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C101A-0F3F-FDF7-83E2-981312297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/>
              <a:t>Rubistar</a:t>
            </a:r>
            <a:endParaRPr lang="en-US" dirty="0"/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81C720DF-F6D9-D4AF-2308-FC7FB355164D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5646880" y="2571750"/>
            <a:ext cx="3232768" cy="354779"/>
          </a:xfrm>
        </p:spPr>
        <p:txBody>
          <a:bodyPr/>
          <a:lstStyle/>
          <a:p>
            <a:pPr marL="64008" indent="0">
              <a:buNone/>
            </a:pPr>
            <a:r>
              <a:rPr lang="en-US" sz="2000" dirty="0">
                <a:solidFill>
                  <a:schemeClr val="accent2"/>
                </a:solidFill>
                <a:latin typeface="Calibri"/>
              </a:rPr>
              <a:t>http://rubistar.4teachers.org</a:t>
            </a:r>
          </a:p>
          <a:p>
            <a:pPr marL="64008" indent="0">
              <a:buNone/>
            </a:pPr>
            <a:endParaRPr lang="en-US" altLang="en-US" sz="2000" dirty="0">
              <a:solidFill>
                <a:schemeClr val="accent2"/>
              </a:solidFill>
            </a:endParaRPr>
          </a:p>
        </p:txBody>
      </p:sp>
      <p:pic>
        <p:nvPicPr>
          <p:cNvPr id="3" name="Content Placeholder 3">
            <a:hlinkClick r:id="rId3"/>
            <a:extLst>
              <a:ext uri="{FF2B5EF4-FFF2-40B4-BE49-F238E27FC236}">
                <a16:creationId xmlns:a16="http://schemas.microsoft.com/office/drawing/2014/main" id="{BD732FDB-9C4A-AE1E-A3C9-AD77ADDD95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54" y="1249854"/>
            <a:ext cx="4942875" cy="35604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4335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FF42D-DCC2-01C6-71A1-FF0879533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3AE39-6F88-F139-9D21-219A149F5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Reflect and Write: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297DAECE-5115-F481-331F-C6B8B032E98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8273424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>
                <a:solidFill>
                  <a:schemeClr val="accent2"/>
                </a:solidFill>
              </a:rPr>
              <a:t>3 </a:t>
            </a:r>
            <a:r>
              <a:rPr lang="en-US" altLang="en-US" dirty="0"/>
              <a:t>important takeaways from today’s session.</a:t>
            </a:r>
          </a:p>
          <a:p>
            <a:pPr marL="64008" indent="0">
              <a:buNone/>
            </a:pPr>
            <a:endParaRPr lang="en-US" altLang="en-US" dirty="0"/>
          </a:p>
          <a:p>
            <a:pPr marL="64008" indent="0">
              <a:buNone/>
            </a:pPr>
            <a:r>
              <a:rPr lang="en-US" altLang="en-US" dirty="0">
                <a:solidFill>
                  <a:schemeClr val="accent2"/>
                </a:solidFill>
              </a:rPr>
              <a:t>2</a:t>
            </a:r>
            <a:r>
              <a:rPr lang="en-US" altLang="en-US" dirty="0"/>
              <a:t> questions they still have about writing or creating rubrics.</a:t>
            </a:r>
          </a:p>
          <a:p>
            <a:pPr marL="64008" indent="0">
              <a:buNone/>
            </a:pPr>
            <a:endParaRPr lang="en-US" altLang="en-US" dirty="0"/>
          </a:p>
          <a:p>
            <a:pPr marL="64008" indent="0">
              <a:buNone/>
            </a:pPr>
            <a:r>
              <a:rPr lang="en-US" altLang="en-US" dirty="0">
                <a:solidFill>
                  <a:schemeClr val="accent2"/>
                </a:solidFill>
              </a:rPr>
              <a:t>1</a:t>
            </a:r>
            <a:r>
              <a:rPr lang="en-US" altLang="en-US" dirty="0"/>
              <a:t> lesson that lends itself to the use of rubric.</a:t>
            </a:r>
          </a:p>
        </p:txBody>
      </p:sp>
    </p:spTree>
    <p:extLst>
      <p:ext uri="{BB962C8B-B14F-4D97-AF65-F5344CB8AC3E}">
        <p14:creationId xmlns:p14="http://schemas.microsoft.com/office/powerpoint/2010/main" val="3685654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A58FA-C002-D3C5-E3C8-A550B485F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28038FEC-B879-F3CC-6C93-44B058FD9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Follow Up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407269-BD9F-D4EC-E951-99756C159E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8287"/>
            <a:ext cx="7885112" cy="1677987"/>
          </a:xfrm>
        </p:spPr>
        <p:txBody>
          <a:bodyPr rtlCol="0">
            <a:noAutofit/>
          </a:bodyPr>
          <a:lstStyle/>
          <a:p>
            <a:pPr marL="64008" indent="0" fontAlgn="auto">
              <a:spcAft>
                <a:spcPts val="0"/>
              </a:spcAft>
              <a:buNone/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9765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4B33E-DAFD-87A1-B382-2E0A588C2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4CCB3-032C-2282-3F74-72511B2C4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SCORE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D8526586-ACB8-94FB-A40A-51A1F4A48AD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What is one </a:t>
            </a:r>
            <a:r>
              <a:rPr lang="en-US" altLang="en-US" b="1" dirty="0">
                <a:solidFill>
                  <a:schemeClr val="accent3"/>
                </a:solidFill>
              </a:rPr>
              <a:t>S</a:t>
            </a:r>
            <a:r>
              <a:rPr lang="en-US" altLang="en-US" dirty="0"/>
              <a:t>trategy you used to support authentic teaching and learning?</a:t>
            </a:r>
          </a:p>
          <a:p>
            <a:r>
              <a:rPr lang="en-US" altLang="en-US" dirty="0"/>
              <a:t>What was successful and needs to be </a:t>
            </a:r>
            <a:r>
              <a:rPr lang="en-US" altLang="en-US" b="1" dirty="0">
                <a:solidFill>
                  <a:schemeClr val="accent3"/>
                </a:solidFill>
              </a:rPr>
              <a:t>C</a:t>
            </a:r>
            <a:r>
              <a:rPr lang="en-US" altLang="en-US" dirty="0"/>
              <a:t>elebrated?</a:t>
            </a:r>
          </a:p>
          <a:p>
            <a:r>
              <a:rPr lang="en-US" altLang="en-US" dirty="0"/>
              <a:t>What </a:t>
            </a:r>
            <a:r>
              <a:rPr lang="en-US" altLang="en-US" b="1" dirty="0">
                <a:solidFill>
                  <a:schemeClr val="accent3"/>
                </a:solidFill>
              </a:rPr>
              <a:t>O</a:t>
            </a:r>
            <a:r>
              <a:rPr lang="en-US" altLang="en-US" dirty="0"/>
              <a:t>bstacle did you face and overcome?</a:t>
            </a:r>
          </a:p>
          <a:p>
            <a:r>
              <a:rPr lang="en-US" altLang="en-US" dirty="0"/>
              <a:t>What might you </a:t>
            </a:r>
            <a:r>
              <a:rPr lang="en-US" altLang="en-US" b="1" dirty="0">
                <a:solidFill>
                  <a:schemeClr val="accent3"/>
                </a:solidFill>
              </a:rPr>
              <a:t>R</a:t>
            </a:r>
            <a:r>
              <a:rPr lang="en-US" altLang="en-US" dirty="0"/>
              <a:t>efine in the future when using this strategy?</a:t>
            </a:r>
          </a:p>
          <a:p>
            <a:r>
              <a:rPr lang="en-US" altLang="en-US" b="1" dirty="0">
                <a:solidFill>
                  <a:schemeClr val="accent3"/>
                </a:solidFill>
              </a:rPr>
              <a:t>E</a:t>
            </a:r>
            <a:r>
              <a:rPr lang="en-US" altLang="en-US" dirty="0"/>
              <a:t>xtra notes or ideas?</a:t>
            </a:r>
          </a:p>
        </p:txBody>
      </p:sp>
    </p:spTree>
    <p:extLst>
      <p:ext uri="{BB962C8B-B14F-4D97-AF65-F5344CB8AC3E}">
        <p14:creationId xmlns:p14="http://schemas.microsoft.com/office/powerpoint/2010/main" val="82133917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7CD69D3D-9E24-4AE7-A6A6-95472C009F98}" vid="{02DC2DEC-ED14-46D2-92D2-CE7973B77C9B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7CD69D3D-9E24-4AE7-A6A6-95472C009F98}" vid="{92F950AD-31EE-4ABC-AB96-5F978758D647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 (25)—Template</Template>
  <TotalTime>34</TotalTime>
  <Words>875</Words>
  <Application>Microsoft Office PowerPoint</Application>
  <PresentationFormat>On-screen Show (16:9)</PresentationFormat>
  <Paragraphs>80</Paragraphs>
  <Slides>18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Aptos Display</vt:lpstr>
      <vt:lpstr>Arial</vt:lpstr>
      <vt:lpstr>Calibri</vt:lpstr>
      <vt:lpstr>Constantia</vt:lpstr>
      <vt:lpstr>Courier New</vt:lpstr>
      <vt:lpstr>Lucida Grande</vt:lpstr>
      <vt:lpstr>System Font Regular</vt:lpstr>
      <vt:lpstr>Trebuchet MS</vt:lpstr>
      <vt:lpstr>Wingdings</vt:lpstr>
      <vt:lpstr>Custom Design</vt:lpstr>
      <vt:lpstr>1_Custom Design</vt:lpstr>
      <vt:lpstr>PowerPoint Presentation</vt:lpstr>
      <vt:lpstr>Rubrics</vt:lpstr>
      <vt:lpstr>Learning Objectives</vt:lpstr>
      <vt:lpstr>Strike out! </vt:lpstr>
      <vt:lpstr>Why we use rubrics</vt:lpstr>
      <vt:lpstr>It’s alive!</vt:lpstr>
      <vt:lpstr>Why we use rubrics</vt:lpstr>
      <vt:lpstr>Building It Together</vt:lpstr>
      <vt:lpstr>Attributes of Authentic Assessment</vt:lpstr>
      <vt:lpstr>Four Corners</vt:lpstr>
      <vt:lpstr>PowerPoint Presentation</vt:lpstr>
      <vt:lpstr>Beware the Rubric Traps</vt:lpstr>
      <vt:lpstr>Why and How T-Chart</vt:lpstr>
      <vt:lpstr>Authentic Teaching</vt:lpstr>
      <vt:lpstr>Rubistar</vt:lpstr>
      <vt:lpstr>Reflect and Write:</vt:lpstr>
      <vt:lpstr>Follow Up</vt:lpstr>
      <vt:lpstr>SCORE</vt:lpstr>
    </vt:vector>
  </TitlesOfParts>
  <Manager/>
  <Company>University of Oklahoma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Lieu, Mary</dc:creator>
  <cp:keywords/>
  <dc:description/>
  <cp:lastModifiedBy>Lieu, Mary</cp:lastModifiedBy>
  <cp:revision>1</cp:revision>
  <dcterms:created xsi:type="dcterms:W3CDTF">2026-03-24T21:10:57Z</dcterms:created>
  <dcterms:modified xsi:type="dcterms:W3CDTF">2026-03-24T21:44:57Z</dcterms:modified>
  <cp:category/>
</cp:coreProperties>
</file>